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58" r:id="rId3"/>
    <p:sldId id="257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7"/>
  </p:normalViewPr>
  <p:slideViewPr>
    <p:cSldViewPr snapToGrid="0" snapToObjects="1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25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9484"/>
            <a:ext cx="10241280" cy="12344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18008"/>
            <a:ext cx="10241280" cy="42316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9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7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7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66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16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87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54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51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69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Monday, September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0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Monday, September 27,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1905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education.utexas.edu/faculty/patricia_somers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sers.ece.utexas.edu/~bevans/" TargetMode="External"/><Relationship Id="rId5" Type="http://schemas.openxmlformats.org/officeDocument/2006/relationships/hyperlink" Target="https://www.uhv.edu/business/contact/our-faculty/faculty-listing/jeffrey-blodgett.aspx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aup.org/about/mission-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xastribune.org/2021/09/22/university-texas-austin-liberty-institut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llasnews.com/news/education/2021/09/24/former-collin-college-professor-suing-school-over-dismissal-following-covid-19-criticism/?outputType=am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holarsatrisk.org/" TargetMode="External"/><Relationship Id="rId2" Type="http://schemas.openxmlformats.org/officeDocument/2006/relationships/hyperlink" Target="https://www.aaup.org/report/statement-professional-ethic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3F794D0-2982-490E-88DA-93D489750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700A27-4C6D-426D-8067-9A12A5494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600" b="30499"/>
          <a:stretch/>
        </p:blipFill>
        <p:spPr>
          <a:xfrm>
            <a:off x="-2" y="10"/>
            <a:ext cx="12192002" cy="44610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D24A3D-F07A-44A9-BE55-5576292E1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460827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4441C9-FD2D-4031-B5C5-67478196C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038600" y="4463553"/>
            <a:ext cx="8153401" cy="239444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1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BF09AEC-6E6E-418F-9974-8730F1B2B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834054">
            <a:off x="2944145" y="2710934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9D3989-3E00-4727-914E-959DFE8FA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76701" y="4460827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14E81-661B-FF42-89D2-55752ACE8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807" y="4611271"/>
            <a:ext cx="9436593" cy="1171556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bg1"/>
                </a:solidFill>
              </a:rPr>
              <a:t>Relaunch of the UT AUSTIN AAUP Advocacy Chapter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CFEE21-60E8-B34F-9DDC-22F32D532C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1" y="5970897"/>
            <a:ext cx="9448800" cy="429904"/>
          </a:xfrm>
        </p:spPr>
        <p:txBody>
          <a:bodyPr>
            <a:normAutofit/>
          </a:bodyPr>
          <a:lstStyle/>
          <a:p>
            <a:pPr algn="l"/>
            <a:r>
              <a:rPr lang="en-US" sz="1800" dirty="0">
                <a:solidFill>
                  <a:schemeClr val="bg1"/>
                </a:solidFill>
              </a:rPr>
              <a:t>Conveners: Brian Evans and Pat Somers</a:t>
            </a:r>
          </a:p>
        </p:txBody>
      </p:sp>
    </p:spTree>
    <p:extLst>
      <p:ext uri="{BB962C8B-B14F-4D97-AF65-F5344CB8AC3E}">
        <p14:creationId xmlns:p14="http://schemas.microsoft.com/office/powerpoint/2010/main" val="3582747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6849DF-0565-4BBD-ABA5-DE1ABE1C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93"/>
            <a:ext cx="12192001" cy="2386333"/>
          </a:xfrm>
          <a:prstGeom prst="rect">
            <a:avLst/>
          </a:prstGeom>
          <a:gradFill>
            <a:gsLst>
              <a:gs pos="10000">
                <a:schemeClr val="accent5">
                  <a:alpha val="86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D5DA368-8AC9-41F6-99BB-6BA0C6E7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584016" y="-3126817"/>
            <a:ext cx="2387027" cy="8640659"/>
          </a:xfrm>
          <a:prstGeom prst="rect">
            <a:avLst/>
          </a:prstGeom>
          <a:gradFill>
            <a:gsLst>
              <a:gs pos="1000">
                <a:schemeClr val="accent2">
                  <a:alpha val="65000"/>
                </a:schemeClr>
              </a:gs>
              <a:gs pos="99000">
                <a:schemeClr val="accent5">
                  <a:alpha val="12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2820EC4-55F0-48FC-B7E6-3E7F5DE34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213653" y="693"/>
            <a:ext cx="8978348" cy="2386331"/>
          </a:xfrm>
          <a:prstGeom prst="rect">
            <a:avLst/>
          </a:prstGeom>
          <a:gradFill>
            <a:gsLst>
              <a:gs pos="27000">
                <a:schemeClr val="accent5">
                  <a:lumMod val="60000"/>
                  <a:lumOff val="40000"/>
                  <a:alpha val="0"/>
                </a:schemeClr>
              </a:gs>
              <a:gs pos="100000">
                <a:schemeClr val="accent6">
                  <a:alpha val="8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F8A739-21FF-2145-9631-80A61E0F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74964"/>
            <a:ext cx="9448801" cy="1047132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WELCOME</a:t>
            </a:r>
          </a:p>
        </p:txBody>
      </p:sp>
      <p:pic>
        <p:nvPicPr>
          <p:cNvPr id="5" name="Picture 4" descr="A person wearing glasses and a suit&#10;&#10;Description automatically generated with medium confidence">
            <a:extLst>
              <a:ext uri="{FF2B5EF4-FFF2-40B4-BE49-F238E27FC236}">
                <a16:creationId xmlns:a16="http://schemas.microsoft.com/office/drawing/2014/main" id="{92FA11FA-1596-1F41-A1C0-D3561874BA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75" r="-4" b="25872"/>
          <a:stretch/>
        </p:blipFill>
        <p:spPr>
          <a:xfrm>
            <a:off x="8268450" y="1729554"/>
            <a:ext cx="2593464" cy="2593464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pic>
        <p:nvPicPr>
          <p:cNvPr id="6" name="Picture 5" descr="A person wearing a suit and tie&#10;&#10;Description automatically generated with medium confidence">
            <a:extLst>
              <a:ext uri="{FF2B5EF4-FFF2-40B4-BE49-F238E27FC236}">
                <a16:creationId xmlns:a16="http://schemas.microsoft.com/office/drawing/2014/main" id="{D3B960F0-D314-7246-96B3-79FC68262F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500"/>
          <a:stretch/>
        </p:blipFill>
        <p:spPr>
          <a:xfrm>
            <a:off x="1391846" y="1729554"/>
            <a:ext cx="2593464" cy="2593464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pic>
        <p:nvPicPr>
          <p:cNvPr id="8" name="Picture 7" descr="A person with curly hair&#10;&#10;Description automatically generated with low confidence">
            <a:extLst>
              <a:ext uri="{FF2B5EF4-FFF2-40B4-BE49-F238E27FC236}">
                <a16:creationId xmlns:a16="http://schemas.microsoft.com/office/drawing/2014/main" id="{82B5AEBA-EA9E-5543-B4B4-D03BAA507B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" b="-1"/>
          <a:stretch/>
        </p:blipFill>
        <p:spPr>
          <a:xfrm>
            <a:off x="4919956" y="1729554"/>
            <a:ext cx="2593464" cy="2593464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0BC44-F1EF-554E-B162-36114BB0D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8450" y="4587534"/>
            <a:ext cx="2827561" cy="200595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10000"/>
              </a:lnSpc>
              <a:buNone/>
            </a:pPr>
            <a:r>
              <a:rPr lang="en-US" sz="2800" u="sng" dirty="0">
                <a:hlinkClick r:id="rId5"/>
              </a:rPr>
              <a:t>Jeff Blodgett</a:t>
            </a:r>
            <a:r>
              <a:rPr lang="en-US" sz="2800" dirty="0"/>
              <a:t> </a:t>
            </a:r>
            <a:br>
              <a:rPr lang="en-US" dirty="0"/>
            </a:br>
            <a:r>
              <a:rPr lang="en-US" sz="2200" dirty="0"/>
              <a:t>Texas AAUP Conf. Pres.</a:t>
            </a:r>
            <a:br>
              <a:rPr lang="en-US" sz="2200" dirty="0"/>
            </a:br>
            <a:r>
              <a:rPr lang="en-US" sz="2200" dirty="0"/>
              <a:t>Professor, Business University of Houston-Victoria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D18DDFD-E0DB-304C-9D8C-5832F8D70C50}"/>
              </a:ext>
            </a:extLst>
          </p:cNvPr>
          <p:cNvSpPr txBox="1">
            <a:spLocks/>
          </p:cNvSpPr>
          <p:nvPr/>
        </p:nvSpPr>
        <p:spPr>
          <a:xfrm>
            <a:off x="1798070" y="5590509"/>
            <a:ext cx="5621031" cy="4749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dirty="0"/>
              <a:t>UT Austin Conveners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41DCCDA-3215-2A46-918D-88FBA2EC455B}"/>
              </a:ext>
            </a:extLst>
          </p:cNvPr>
          <p:cNvSpPr txBox="1">
            <a:spLocks/>
          </p:cNvSpPr>
          <p:nvPr/>
        </p:nvSpPr>
        <p:spPr>
          <a:xfrm>
            <a:off x="768569" y="4512718"/>
            <a:ext cx="3840017" cy="8905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2800" u="sng" dirty="0">
                <a:hlinkClick r:id="rId6"/>
              </a:rPr>
              <a:t>Brian Evans</a:t>
            </a:r>
            <a:r>
              <a:rPr lang="en-US" sz="2800" dirty="0"/>
              <a:t> </a:t>
            </a:r>
            <a:br>
              <a:rPr lang="en-US" sz="2200" dirty="0"/>
            </a:br>
            <a:r>
              <a:rPr lang="en-US" sz="2200" dirty="0"/>
              <a:t>Professor, Engineering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11139A6-975E-9C44-853D-6E7599D42296}"/>
              </a:ext>
            </a:extLst>
          </p:cNvPr>
          <p:cNvSpPr txBox="1">
            <a:spLocks/>
          </p:cNvSpPr>
          <p:nvPr/>
        </p:nvSpPr>
        <p:spPr>
          <a:xfrm>
            <a:off x="4393278" y="4543375"/>
            <a:ext cx="3450497" cy="10471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2800" u="sng" dirty="0">
                <a:hlinkClick r:id="rId7"/>
              </a:rPr>
              <a:t>Pat Somers</a:t>
            </a:r>
            <a:r>
              <a:rPr lang="en-US" sz="2800" dirty="0"/>
              <a:t> </a:t>
            </a:r>
            <a:br>
              <a:rPr lang="en-US" dirty="0"/>
            </a:br>
            <a:r>
              <a:rPr lang="en-US" sz="2200" dirty="0"/>
              <a:t>Assoc. Prof., Education</a:t>
            </a:r>
          </a:p>
        </p:txBody>
      </p:sp>
    </p:spTree>
    <p:extLst>
      <p:ext uri="{BB962C8B-B14F-4D97-AF65-F5344CB8AC3E}">
        <p14:creationId xmlns:p14="http://schemas.microsoft.com/office/powerpoint/2010/main" val="676151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16B2A-FEA9-DD48-A5F2-1D864759B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Association of university professors - Mission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E21BF-D790-C74A-A41F-C308492F3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Per </a:t>
            </a:r>
            <a:r>
              <a:rPr lang="en-US" u="sng" dirty="0">
                <a:hlinkClick r:id="rId2"/>
              </a:rPr>
              <a:t>AAUP’s mission</a:t>
            </a:r>
            <a:r>
              <a:rPr lang="en-US" dirty="0"/>
              <a:t>, our chapter will seek to bring together the campus community of students, staff, faculty, and administrators</a:t>
            </a:r>
          </a:p>
          <a:p>
            <a:pPr lvl="0"/>
            <a:r>
              <a:rPr lang="en-US" dirty="0"/>
              <a:t>to advance academic freedom and shared governance</a:t>
            </a:r>
          </a:p>
          <a:p>
            <a:pPr lvl="0"/>
            <a:r>
              <a:rPr lang="en-US" dirty="0"/>
              <a:t>to define fundamental professional values and standards for higher education</a:t>
            </a:r>
          </a:p>
          <a:p>
            <a:pPr lvl="0"/>
            <a:r>
              <a:rPr lang="en-US" dirty="0"/>
              <a:t>to promote the economic security of faculty, academic professionals, graduate students, post‐doctoral fellows, and all those engaged in teaching and research in higher education; </a:t>
            </a:r>
          </a:p>
          <a:p>
            <a:pPr lvl="0"/>
            <a:r>
              <a:rPr lang="en-US" dirty="0"/>
              <a:t>to help the higher education community organize to make our goals a reality; and</a:t>
            </a:r>
          </a:p>
          <a:p>
            <a:pPr lvl="0"/>
            <a:r>
              <a:rPr lang="en-US" dirty="0"/>
              <a:t>to ensure higher education's contribution to the common good.</a:t>
            </a:r>
          </a:p>
        </p:txBody>
      </p:sp>
    </p:spTree>
    <p:extLst>
      <p:ext uri="{BB962C8B-B14F-4D97-AF65-F5344CB8AC3E}">
        <p14:creationId xmlns:p14="http://schemas.microsoft.com/office/powerpoint/2010/main" val="1733432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1E8AF-4376-6348-B2BE-CE4DFBDBD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LAUNCH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29500-CD90-9B4F-8488-FAD60C125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an AAUP chapter at UT Austin?</a:t>
            </a:r>
          </a:p>
          <a:p>
            <a:r>
              <a:rPr lang="en-US" dirty="0"/>
              <a:t>AAUP national and Texas AAUP Conference provided guidance</a:t>
            </a:r>
          </a:p>
          <a:p>
            <a:r>
              <a:rPr lang="en-US" dirty="0"/>
              <a:t>Preparation over the summer</a:t>
            </a:r>
          </a:p>
          <a:p>
            <a:pPr lvl="1"/>
            <a:r>
              <a:rPr lang="en-US" dirty="0"/>
              <a:t>Attended AAUP Summer Institute</a:t>
            </a:r>
          </a:p>
          <a:p>
            <a:pPr lvl="1"/>
            <a:r>
              <a:rPr lang="en-US" dirty="0"/>
              <a:t>Reached out to AAUP members on campus to ask about their concerns</a:t>
            </a:r>
          </a:p>
          <a:p>
            <a:pPr lvl="1"/>
            <a:r>
              <a:rPr lang="en-US" dirty="0"/>
              <a:t>Planned kickoff event for UT Austin</a:t>
            </a:r>
          </a:p>
          <a:p>
            <a:r>
              <a:rPr lang="en-US" dirty="0"/>
              <a:t>AAUP national meets in November to recognize new chapters (500 current ones)</a:t>
            </a:r>
          </a:p>
        </p:txBody>
      </p:sp>
    </p:spTree>
    <p:extLst>
      <p:ext uri="{BB962C8B-B14F-4D97-AF65-F5344CB8AC3E}">
        <p14:creationId xmlns:p14="http://schemas.microsoft.com/office/powerpoint/2010/main" val="3490945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588D5-6B59-9944-B40D-11E5CA99D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349484"/>
            <a:ext cx="10349345" cy="1234440"/>
          </a:xfrm>
        </p:spPr>
        <p:txBody>
          <a:bodyPr/>
          <a:lstStyle/>
          <a:p>
            <a:r>
              <a:rPr lang="en-US" dirty="0"/>
              <a:t>CHAPTER </a:t>
            </a:r>
            <a:r>
              <a:rPr lang="en-US" dirty="0" err="1"/>
              <a:t>By-LAWS</a:t>
            </a:r>
            <a:r>
              <a:rPr lang="en-US" dirty="0"/>
              <a:t> (separate SLIDES)</a:t>
            </a:r>
          </a:p>
        </p:txBody>
      </p:sp>
    </p:spTree>
    <p:extLst>
      <p:ext uri="{BB962C8B-B14F-4D97-AF65-F5344CB8AC3E}">
        <p14:creationId xmlns:p14="http://schemas.microsoft.com/office/powerpoint/2010/main" val="3277886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C112E-D85B-8542-9680-309128F5D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OFFICER NOMINATIONS &amp; ELECTIONS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B9FF7-FB97-DA41-A575-26C027D0A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18008"/>
            <a:ext cx="10408722" cy="4231665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Officer nominations</a:t>
            </a:r>
          </a:p>
          <a:p>
            <a:pPr lvl="1"/>
            <a:r>
              <a:rPr lang="en-US" dirty="0"/>
              <a:t>Send e-mail to Brian Evans and Pat Somers through Friday, Oct. 15, 2021, 5pm</a:t>
            </a:r>
          </a:p>
          <a:p>
            <a:pPr lvl="1"/>
            <a:r>
              <a:rPr lang="en-US" dirty="0"/>
              <a:t>Nominee eligibility: AAUP national member affiliated with UT Austin</a:t>
            </a:r>
          </a:p>
          <a:p>
            <a:pPr lvl="0"/>
            <a:r>
              <a:rPr lang="en-US" dirty="0"/>
              <a:t>Officer elections</a:t>
            </a:r>
          </a:p>
          <a:p>
            <a:pPr lvl="1"/>
            <a:r>
              <a:rPr lang="en-US" dirty="0"/>
              <a:t>Held through electronic voting Oct. 18-22, 2021.</a:t>
            </a:r>
          </a:p>
          <a:p>
            <a:pPr lvl="1"/>
            <a:r>
              <a:rPr lang="en-US" dirty="0"/>
              <a:t>Voting eligibility: AAUP national member affiliated with UT Austin</a:t>
            </a:r>
          </a:p>
          <a:p>
            <a:pPr lvl="0"/>
            <a:r>
              <a:rPr lang="en-US" dirty="0"/>
              <a:t>UT Austin affiliation would be as a full- or part-time faculty member (tenure-track, tenured, professional), academic professional, researcher, and/or graduate student</a:t>
            </a:r>
          </a:p>
        </p:txBody>
      </p:sp>
    </p:spTree>
    <p:extLst>
      <p:ext uri="{BB962C8B-B14F-4D97-AF65-F5344CB8AC3E}">
        <p14:creationId xmlns:p14="http://schemas.microsoft.com/office/powerpoint/2010/main" val="1947262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2D87E-CE3F-A844-83C8-2AE872020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AREAS of concern</a:t>
            </a:r>
            <a:br>
              <a:rPr lang="en-US" dirty="0"/>
            </a:br>
            <a:r>
              <a:rPr lang="en-US" dirty="0"/>
              <a:t>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A3357-5A6F-DA43-B408-5A34EAFE5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Shared governance in departments, colleges/schools and university-wide</a:t>
            </a:r>
          </a:p>
          <a:p>
            <a:r>
              <a:rPr lang="en-US" dirty="0"/>
              <a:t>Academic freedom in teaching, scholarship and expression</a:t>
            </a:r>
          </a:p>
          <a:p>
            <a:r>
              <a:rPr lang="en-US" dirty="0"/>
              <a:t>Academic freedom safeguards including due process, shared governance &amp; tenure </a:t>
            </a:r>
          </a:p>
          <a:p>
            <a:r>
              <a:rPr lang="en-US" dirty="0"/>
              <a:t>Racial justice, gender equity, and their intersections</a:t>
            </a:r>
          </a:p>
          <a:p>
            <a:r>
              <a:rPr lang="en-US" dirty="0"/>
              <a:t>Health and safety on campus</a:t>
            </a:r>
          </a:p>
          <a:p>
            <a:r>
              <a:rPr lang="en-US" dirty="0"/>
              <a:t>Evaluation and salary equity for tenure-track, tenured and professional faculty</a:t>
            </a:r>
          </a:p>
          <a:p>
            <a:r>
              <a:rPr lang="en-US" dirty="0"/>
              <a:t>Fostering collaboration with on-campus, statewide &amp; national organizations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52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8ABDE-8DB3-B541-9EB9-5183F1CD9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349484"/>
            <a:ext cx="10361221" cy="1234440"/>
          </a:xfrm>
        </p:spPr>
        <p:txBody>
          <a:bodyPr/>
          <a:lstStyle/>
          <a:p>
            <a:r>
              <a:rPr lang="en-US" dirty="0"/>
              <a:t>BRAINSTORMING ON AREAS AND ISSUES OF CONCERN (</a:t>
            </a:r>
            <a:r>
              <a:rPr lang="en-US" dirty="0" err="1"/>
              <a:t>PARt</a:t>
            </a:r>
            <a:r>
              <a:rPr lang="en-US" dirty="0"/>
              <a:t>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D57C0-B6E6-A74E-A669-F88B6302B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Liberty institute – lack of transparency, history, donors. </a:t>
            </a:r>
            <a:r>
              <a:rPr lang="en-US" dirty="0">
                <a:hlinkClick r:id="rId2"/>
              </a:rPr>
              <a:t>Texas Tribune article</a:t>
            </a:r>
            <a:endParaRPr lang="en-US" dirty="0"/>
          </a:p>
          <a:p>
            <a:r>
              <a:rPr lang="en-US" dirty="0"/>
              <a:t>Effectiveness of the committee of counsel on academic freedom and responsibility (CCAFR) as a university-wide elected faculty committee</a:t>
            </a:r>
          </a:p>
          <a:p>
            <a:pPr lvl="1"/>
            <a:r>
              <a:rPr lang="en-US" dirty="0"/>
              <a:t>Investigates allegations of procedural violations and/or academic freedom principles  in faculty evaluations</a:t>
            </a:r>
          </a:p>
          <a:p>
            <a:pPr lvl="1"/>
            <a:r>
              <a:rPr lang="en-US" dirty="0"/>
              <a:t>Changes in university tenure, promotion, annual, comprehensive review policies</a:t>
            </a:r>
          </a:p>
          <a:p>
            <a:pPr lvl="1"/>
            <a:r>
              <a:rPr lang="en-US" dirty="0"/>
              <a:t>Had a record 10 appeals from faculty concerning their promotion cases (for reference, 23 cases appealed over 2009-2018).</a:t>
            </a:r>
          </a:p>
          <a:p>
            <a:pPr lvl="1"/>
            <a:r>
              <a:rPr lang="en-US" dirty="0"/>
              <a:t>President sided against CCAFR recommendations concerning case outcomes</a:t>
            </a:r>
          </a:p>
          <a:p>
            <a:pPr lvl="1"/>
            <a:r>
              <a:rPr lang="en-US" dirty="0"/>
              <a:t>Shared governance and academic freedom concerns</a:t>
            </a:r>
          </a:p>
          <a:p>
            <a:pPr lvl="1"/>
            <a:r>
              <a:rPr lang="en-US" dirty="0"/>
              <a:t>Lack of transparency in President Committee’s decision on tenure/promotion cases</a:t>
            </a:r>
          </a:p>
        </p:txBody>
      </p:sp>
    </p:spTree>
    <p:extLst>
      <p:ext uri="{BB962C8B-B14F-4D97-AF65-F5344CB8AC3E}">
        <p14:creationId xmlns:p14="http://schemas.microsoft.com/office/powerpoint/2010/main" val="4009763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588D5-6B59-9944-B40D-11E5CA99D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ON AREAS AND ISSUES OF CONCERN (part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B9A6E-A3C2-5F4B-A302-FAF45AE38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18008"/>
            <a:ext cx="10241280" cy="4231665"/>
          </a:xfrm>
        </p:spPr>
        <p:txBody>
          <a:bodyPr>
            <a:normAutofit/>
          </a:bodyPr>
          <a:lstStyle/>
          <a:p>
            <a:r>
              <a:rPr lang="en-US" dirty="0"/>
              <a:t>Proposed state legislation (but didn’t pass)</a:t>
            </a:r>
          </a:p>
          <a:p>
            <a:pPr lvl="1"/>
            <a:r>
              <a:rPr lang="en-US" dirty="0"/>
              <a:t>Bill to accelerate pace of comprehensive post-tenure review from every six years to four years</a:t>
            </a:r>
          </a:p>
          <a:p>
            <a:pPr lvl="1"/>
            <a:r>
              <a:rPr lang="en-US" dirty="0"/>
              <a:t>Bill to revoke tenure for any tenured faculty member who files a civil lawsuit against a student enrolled at the same institution</a:t>
            </a:r>
          </a:p>
          <a:p>
            <a:r>
              <a:rPr lang="en-US" dirty="0"/>
              <a:t>Other statewide organizations that Texas AAUP Conference works with includes</a:t>
            </a:r>
          </a:p>
          <a:p>
            <a:pPr lvl="1"/>
            <a:r>
              <a:rPr lang="en-US" dirty="0"/>
              <a:t>Texas Faculty Association</a:t>
            </a:r>
          </a:p>
          <a:p>
            <a:pPr lvl="1"/>
            <a:r>
              <a:rPr lang="en-US" dirty="0"/>
              <a:t>Texas Association of College Teachers</a:t>
            </a:r>
          </a:p>
        </p:txBody>
      </p:sp>
    </p:spTree>
    <p:extLst>
      <p:ext uri="{BB962C8B-B14F-4D97-AF65-F5344CB8AC3E}">
        <p14:creationId xmlns:p14="http://schemas.microsoft.com/office/powerpoint/2010/main" val="2201319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FFB6A-9EDF-884A-A570-ECACB0B23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ON AREAS AND ISSUES OF CONCERN (part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598D3-84DF-0C43-A236-4C1D435C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proposed state bills (didn’t pass)</a:t>
            </a:r>
          </a:p>
          <a:p>
            <a:pPr lvl="1"/>
            <a:r>
              <a:rPr lang="en-US" dirty="0"/>
              <a:t>Restrictions of types of litigation that can originate from public universities (would hamper ability of law clinics from representing clients in cases)</a:t>
            </a:r>
          </a:p>
          <a:p>
            <a:r>
              <a:rPr lang="en-US" dirty="0"/>
              <a:t>Professional faculty promotion and salary equity</a:t>
            </a:r>
          </a:p>
          <a:p>
            <a:pPr lvl="1"/>
            <a:r>
              <a:rPr lang="en-US" dirty="0"/>
              <a:t>Lack of recourse in promotion and stability of employments</a:t>
            </a:r>
          </a:p>
          <a:p>
            <a:pPr lvl="1"/>
            <a:r>
              <a:rPr lang="en-US" dirty="0"/>
              <a:t>Salary equity when professional faculty are teaching key courses in the undergraduate and graduate curriculums and yet have major salary gaps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924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6249B-D3F0-FA45-905D-48C084BA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ON AREAS AND ISSUES OF CONCERN (part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1BDF9-E648-7B44-A64F-4102D7279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Family and medical leave – lack of clarity and its impact on promotion</a:t>
            </a:r>
          </a:p>
          <a:p>
            <a:r>
              <a:rPr lang="en-US" dirty="0"/>
              <a:t>ADA accommodations – lack of clarity, impact on promotion, and lack of retaliation (e.g. recent </a:t>
            </a:r>
            <a:r>
              <a:rPr lang="en-US" dirty="0">
                <a:hlinkClick r:id="rId2"/>
              </a:rPr>
              <a:t>Colin College case</a:t>
            </a:r>
            <a:r>
              <a:rPr lang="en-US" dirty="0"/>
              <a:t>) – new Provost committee formed</a:t>
            </a:r>
          </a:p>
          <a:p>
            <a:r>
              <a:rPr lang="en-US" dirty="0"/>
              <a:t>COVID policies for students, staff, faculty – changes every semester; lack of clarity</a:t>
            </a:r>
          </a:p>
          <a:p>
            <a:r>
              <a:rPr lang="en-US" dirty="0"/>
              <a:t>Shared Governance  – Long delays in proposing changes to policies – delay tactic  – everything is filtered through the Office of the VP of Legal Affairs.  Some delays due to external pressure (e.g. state legislature action).  Delay tactics work against shared governance.  Demoralizing.</a:t>
            </a:r>
          </a:p>
        </p:txBody>
      </p:sp>
    </p:spTree>
    <p:extLst>
      <p:ext uri="{BB962C8B-B14F-4D97-AF65-F5344CB8AC3E}">
        <p14:creationId xmlns:p14="http://schemas.microsoft.com/office/powerpoint/2010/main" val="141621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A6337-644F-D24F-B2A3-3E59366B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ON AREAS AND ISSUES OF CONCERN (part 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4835D-37D3-DF42-B073-71828B25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Academic Freedom</a:t>
            </a:r>
          </a:p>
          <a:p>
            <a:pPr lvl="1"/>
            <a:r>
              <a:rPr lang="en-US" dirty="0"/>
              <a:t>Code of conduct / community standards</a:t>
            </a:r>
          </a:p>
          <a:p>
            <a:pPr lvl="1"/>
            <a:r>
              <a:rPr lang="en-US" dirty="0"/>
              <a:t>Intermingling of speech and conduct – e.g. burning the American flag.  Complicated to disentangle speech and conduct.</a:t>
            </a:r>
          </a:p>
          <a:p>
            <a:pPr lvl="1"/>
            <a:r>
              <a:rPr lang="en-US" dirty="0"/>
              <a:t>Recusal from committees</a:t>
            </a:r>
          </a:p>
          <a:p>
            <a:pPr lvl="1"/>
            <a:r>
              <a:rPr lang="en-US" dirty="0"/>
              <a:t>Role of faculty to define what is appropriate and inappropriate conduct</a:t>
            </a:r>
          </a:p>
          <a:p>
            <a:pPr lvl="1"/>
            <a:r>
              <a:rPr lang="en-US" dirty="0">
                <a:hlinkClick r:id="rId2"/>
              </a:rPr>
              <a:t>AAUP Statement on Professional Ethics</a:t>
            </a:r>
            <a:endParaRPr lang="en-US" dirty="0"/>
          </a:p>
          <a:p>
            <a:r>
              <a:rPr lang="en-US" dirty="0"/>
              <a:t>International scholars – </a:t>
            </a:r>
            <a:r>
              <a:rPr lang="en-US" dirty="0">
                <a:hlinkClick r:id="rId3"/>
              </a:rPr>
              <a:t>Scholars at Risk </a:t>
            </a:r>
            <a:r>
              <a:rPr lang="en-US" dirty="0"/>
              <a:t>– e.g. scholars in Afghanistan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591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004D2-A8FE-E344-9A41-0CA416C9A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ON AREAS AND ISSUES OF CONCERN (part 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C0EC2-4B10-A742-94A5-EE405AD70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Remove the use of NDAs for committee work / requirement of secrecy</a:t>
            </a:r>
          </a:p>
          <a:p>
            <a:r>
              <a:rPr lang="en-US" dirty="0"/>
              <a:t>Faculty should decide which faculty to serve on different committees</a:t>
            </a:r>
          </a:p>
          <a:p>
            <a:r>
              <a:rPr lang="en-US" dirty="0"/>
              <a:t>Faculty members on the committee should be able to report back</a:t>
            </a:r>
          </a:p>
          <a:p>
            <a:r>
              <a:rPr lang="en-US" dirty="0"/>
              <a:t>Faculty release time for significant committee work</a:t>
            </a:r>
          </a:p>
          <a:p>
            <a:r>
              <a:rPr lang="en-US" dirty="0"/>
              <a:t>Help people to know their rights and help defend rights</a:t>
            </a:r>
          </a:p>
          <a:p>
            <a:r>
              <a:rPr lang="en-US" dirty="0"/>
              <a:t>Critical race theory</a:t>
            </a:r>
          </a:p>
          <a:p>
            <a:r>
              <a:rPr lang="en-US" dirty="0"/>
              <a:t>No search when appointing President Hartzell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978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C27CC-25C9-E447-AE7D-73A69F043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 ON SHARED GOVERNANCE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8139D-1094-AC4D-9E3A-1DEDFDC50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Separate slides</a:t>
            </a:r>
          </a:p>
        </p:txBody>
      </p:sp>
    </p:spTree>
    <p:extLst>
      <p:ext uri="{BB962C8B-B14F-4D97-AF65-F5344CB8AC3E}">
        <p14:creationId xmlns:p14="http://schemas.microsoft.com/office/powerpoint/2010/main" val="1043622989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RegularSeedLeftStep">
      <a:dk1>
        <a:srgbClr val="000000"/>
      </a:dk1>
      <a:lt1>
        <a:srgbClr val="FFFFFF"/>
      </a:lt1>
      <a:dk2>
        <a:srgbClr val="21213E"/>
      </a:dk2>
      <a:lt2>
        <a:srgbClr val="E8E2E4"/>
      </a:lt2>
      <a:accent1>
        <a:srgbClr val="21B87F"/>
      </a:accent1>
      <a:accent2>
        <a:srgbClr val="14B836"/>
      </a:accent2>
      <a:accent3>
        <a:srgbClr val="40B821"/>
      </a:accent3>
      <a:accent4>
        <a:srgbClr val="75B013"/>
      </a:accent4>
      <a:accent5>
        <a:srgbClr val="A9A31E"/>
      </a:accent5>
      <a:accent6>
        <a:srgbClr val="D57E17"/>
      </a:accent6>
      <a:hlink>
        <a:srgbClr val="BF3F6F"/>
      </a:hlink>
      <a:folHlink>
        <a:srgbClr val="7F7F7F"/>
      </a:folHlink>
    </a:clrScheme>
    <a:fontScheme name="Avenir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915</Words>
  <Application>Microsoft Macintosh PowerPoint</Application>
  <PresentationFormat>Widescreen</PresentationFormat>
  <Paragraphs>84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Tw Cen MT</vt:lpstr>
      <vt:lpstr>GradientRiseVTI</vt:lpstr>
      <vt:lpstr>Relaunch of the UT AUSTIN AAUP Advocacy Chapter </vt:lpstr>
      <vt:lpstr>WELCOME</vt:lpstr>
      <vt:lpstr>American Association of university professors - Mission </vt:lpstr>
      <vt:lpstr>FALL LAUNCH</vt:lpstr>
      <vt:lpstr>CHAPTER By-LAWS (separate SLIDES)</vt:lpstr>
      <vt:lpstr>OFFICER NOMINATIONS &amp; ELECTIONS</vt:lpstr>
      <vt:lpstr>EXAMPLE AREAS of concern (part 1)</vt:lpstr>
      <vt:lpstr>BRAINSTORMING ON AREAS AND ISSUES OF CONCERN (PARt 2)</vt:lpstr>
      <vt:lpstr>BRAINSTORMING ON AREAS AND ISSUES OF CONCERN (part 3)</vt:lpstr>
      <vt:lpstr>BRAINSTORMING ON AREAS AND ISSUES OF CONCERN (part 4)</vt:lpstr>
      <vt:lpstr>BRAINSTORMING ON AREAS AND ISSUES OF CONCERN (part 5)</vt:lpstr>
      <vt:lpstr>BRAINSTORMING ON AREAS AND ISSUES OF CONCERN (part 6)</vt:lpstr>
      <vt:lpstr>BRAINSTORMING ON AREAS AND ISSUES OF CONCERN (part 7)</vt:lpstr>
      <vt:lpstr>PANEL ON SHARED GOVERNANCE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Relaunch of the UT AUSTIN AAUP Advocacy Chapter </dc:title>
  <dc:creator>Brian Evans</dc:creator>
  <cp:lastModifiedBy>Brian Evans</cp:lastModifiedBy>
  <cp:revision>19</cp:revision>
  <dcterms:created xsi:type="dcterms:W3CDTF">2021-09-27T14:40:08Z</dcterms:created>
  <dcterms:modified xsi:type="dcterms:W3CDTF">2021-09-27T20:59:11Z</dcterms:modified>
</cp:coreProperties>
</file>