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7" r:id="rId3"/>
    <p:sldId id="263" r:id="rId4"/>
    <p:sldId id="264" r:id="rId5"/>
    <p:sldId id="257" r:id="rId6"/>
    <p:sldId id="268" r:id="rId7"/>
    <p:sldId id="266" r:id="rId8"/>
    <p:sldId id="273" r:id="rId9"/>
    <p:sldId id="272" r:id="rId10"/>
    <p:sldId id="258"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14" d="100"/>
          <a:sy n="114" d="100"/>
        </p:scale>
        <p:origin x="504"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C66C6-DA2B-4D03-A08A-94B8DCC6D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36A725-71BC-44BB-8696-4AC0C68748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353A1C-0D6A-4F55-AA4D-41D86F238D12}"/>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44DB993B-ACFB-42F6-A480-36C6C26E7C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E0015D-79D4-461D-82B0-9AAC6BD3BF14}"/>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414560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4086-0CEC-410A-B750-4B4214ED56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97F777-F64F-4DFF-ACA0-6C90D4061B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072F9-4564-4C32-9BC4-01199D21FC34}"/>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05FA2EF3-FBB8-4C5C-9DCD-1DABEA6D12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9829532-C990-43E4-9BB6-010F96A7A1B3}"/>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281142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E1160-AF06-493B-8B79-BC535561C2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3FD8C3-CC2A-45BE-8497-F4BA005A24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37E3FF-4294-4BC4-A7C2-ED65AB9EBA42}"/>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23381E38-2161-45DA-924D-38DD4ED8BE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F236E5-6204-4901-A82F-1AFB23E9474E}"/>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1146460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02247-A721-4B49-93C4-DF429F08A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47EA8B-16BF-4DD1-A22E-DB48BDE455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4D60F1-9BB3-4B4E-9A85-5205A35537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048110-CF75-4DF8-BCB1-2356CD416239}"/>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6" name="Footer Placeholder 5">
            <a:extLst>
              <a:ext uri="{FF2B5EF4-FFF2-40B4-BE49-F238E27FC236}">
                <a16:creationId xmlns:a16="http://schemas.microsoft.com/office/drawing/2014/main" id="{AA9A481F-F9FE-4E7D-8560-E4D08E7171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FFACE74-E028-47C1-9952-8D843D41187E}"/>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1485725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7C628-58F4-42E3-8B1F-90D40C8AE0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A7E9A8-BFF6-4F9A-AD32-32F7DB2B6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FA44A8-55AF-4C1F-B94C-F17790259B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CA305A-523A-4435-B63C-65595CD42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AFDCD8-A138-4326-936D-990F6A6529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D350F0-5BB4-4E81-977D-320CB5A6B682}"/>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8" name="Footer Placeholder 7">
            <a:extLst>
              <a:ext uri="{FF2B5EF4-FFF2-40B4-BE49-F238E27FC236}">
                <a16:creationId xmlns:a16="http://schemas.microsoft.com/office/drawing/2014/main" id="{0D0076CC-E8B9-4981-B0E8-ED3D8E25398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0E0509F-5F63-4271-A4D2-8794E172D987}"/>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4257220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AB722-01CB-4BCF-90CE-CAE6E1F96D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439FA9-981F-41A1-B20C-AE497B0C1E99}"/>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4" name="Footer Placeholder 3">
            <a:extLst>
              <a:ext uri="{FF2B5EF4-FFF2-40B4-BE49-F238E27FC236}">
                <a16:creationId xmlns:a16="http://schemas.microsoft.com/office/drawing/2014/main" id="{EA806114-F5A1-4ADC-804A-D471BA1553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D4751F6-9C45-413B-A8C7-5111635CC070}"/>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2178717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0B5720-BC0F-44DF-B051-B8C4C7F30A35}"/>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3" name="Footer Placeholder 2">
            <a:extLst>
              <a:ext uri="{FF2B5EF4-FFF2-40B4-BE49-F238E27FC236}">
                <a16:creationId xmlns:a16="http://schemas.microsoft.com/office/drawing/2014/main" id="{E6531EB5-D773-4BF4-B3F3-73FAED4C9DF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BF4ADD-25A9-449A-9037-C2561DD8A157}"/>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907552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4EDD5-42B8-415F-B033-B24A63E16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E82C14-8324-41DF-9843-DE0AAF5F00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97A435-34CB-48CA-B61F-7AF97E452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A32B45-F86B-4446-8609-1810656BD395}"/>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6" name="Footer Placeholder 5">
            <a:extLst>
              <a:ext uri="{FF2B5EF4-FFF2-40B4-BE49-F238E27FC236}">
                <a16:creationId xmlns:a16="http://schemas.microsoft.com/office/drawing/2014/main" id="{6EC961AB-A2B1-40EC-9134-8488CE2CB6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5C4604-9B26-45BB-B631-19EDC041AB12}"/>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1287497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55DF2-045A-4E12-AB42-C52F39E1EA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28A5ED-12D4-4772-A12C-36386A9F65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546CF6C-655A-4C72-9DD0-3753845F5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F12F95-C364-4EFE-9DFE-C1F5CE8323D9}"/>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6" name="Footer Placeholder 5">
            <a:extLst>
              <a:ext uri="{FF2B5EF4-FFF2-40B4-BE49-F238E27FC236}">
                <a16:creationId xmlns:a16="http://schemas.microsoft.com/office/drawing/2014/main" id="{27B78584-D162-4188-B024-82D06DC99C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513301-CCE3-476E-9A06-30E1F273F925}"/>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876055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F00A-0063-495A-A01A-BD4E60B3EE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7DFA3D-E6B0-40BA-AB46-197F374D6C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30C9EF-AA55-437B-AA05-A97FCE95AA84}"/>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7B8BA28B-4F0A-44EA-9B87-9388461C62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57355-CE68-4BBF-8363-207AB2FC4B2B}"/>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4053486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2DC45D-691B-45AC-ACE8-5535464C3C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610B7F-447A-4568-B570-4D805B1525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27D70D-27E3-4E03-B851-1271ED15ED20}"/>
              </a:ext>
            </a:extLst>
          </p:cNvPr>
          <p:cNvSpPr>
            <a:spLocks noGrp="1"/>
          </p:cNvSpPr>
          <p:nvPr>
            <p:ph type="dt" sz="half" idx="10"/>
          </p:nvPr>
        </p:nvSpPr>
        <p:spPr/>
        <p:txBody>
          <a:body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4A50F94B-6A0B-491C-B39E-A9A4E34233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A8005E-AF6F-42EE-8702-464EDCDB448E}"/>
              </a:ext>
            </a:extLst>
          </p:cNvPr>
          <p:cNvSpPr>
            <a:spLocks noGrp="1"/>
          </p:cNvSpPr>
          <p:nvPr>
            <p:ph type="sldNum" sz="quarter" idx="12"/>
          </p:nvPr>
        </p:nvSpPr>
        <p:spPr/>
        <p:txBody>
          <a:bodyPr/>
          <a:lstStyle/>
          <a:p>
            <a:fld id="{A9083CCA-4FAA-4959-AE62-785C1B51615C}" type="slidenum">
              <a:rPr lang="en-US" smtClean="0"/>
              <a:t>‹#›</a:t>
            </a:fld>
            <a:endParaRPr lang="en-US" dirty="0"/>
          </a:p>
        </p:txBody>
      </p:sp>
    </p:spTree>
    <p:extLst>
      <p:ext uri="{BB962C8B-B14F-4D97-AF65-F5344CB8AC3E}">
        <p14:creationId xmlns:p14="http://schemas.microsoft.com/office/powerpoint/2010/main" val="387948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E3E2F-DA43-41F8-9DFB-DFE8B20ABC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042AF-426F-4285-89FC-9E96C9EB00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AA646-E713-4382-8CE5-F45EB03146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792FF-FE6B-4ACD-8DE6-EC2B79555DA4}" type="datetimeFigureOut">
              <a:rPr lang="en-US" smtClean="0"/>
              <a:t>9/27/21</a:t>
            </a:fld>
            <a:endParaRPr lang="en-US" dirty="0"/>
          </a:p>
        </p:txBody>
      </p:sp>
      <p:sp>
        <p:nvSpPr>
          <p:cNvPr id="5" name="Footer Placeholder 4">
            <a:extLst>
              <a:ext uri="{FF2B5EF4-FFF2-40B4-BE49-F238E27FC236}">
                <a16:creationId xmlns:a16="http://schemas.microsoft.com/office/drawing/2014/main" id="{F4855C32-625E-4A57-B479-BC3FFD6792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B2AC8C-048C-44F9-B792-A4A7A0A41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83CCA-4FAA-4959-AE62-785C1B51615C}" type="slidenum">
              <a:rPr lang="en-US" smtClean="0"/>
              <a:t>‹#›</a:t>
            </a:fld>
            <a:endParaRPr lang="en-US" dirty="0"/>
          </a:p>
        </p:txBody>
      </p:sp>
    </p:spTree>
    <p:extLst>
      <p:ext uri="{BB962C8B-B14F-4D97-AF65-F5344CB8AC3E}">
        <p14:creationId xmlns:p14="http://schemas.microsoft.com/office/powerpoint/2010/main" val="926001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hyperlink" Target="https://utexas.app.box.com/s/j4c3u04jdm4bzwuffcewerm6ax7t748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aup.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aup.org/report/statement-government-colleges-and-universities" TargetMode="External"/><Relationship Id="rId2" Type="http://schemas.openxmlformats.org/officeDocument/2006/relationships/hyperlink" Target="https://www.aaup.org/special-report-covid-19-and-academic-governance" TargetMode="External"/><Relationship Id="rId1" Type="http://schemas.openxmlformats.org/officeDocument/2006/relationships/slideLayout" Target="../slideLayouts/slideLayout2.xml"/><Relationship Id="rId5" Type="http://schemas.openxmlformats.org/officeDocument/2006/relationships/hyperlink" Target="http://www.chronicle.com/article/a-brutal-tally-higher-ed-lost-650-000-jobs-last-year" TargetMode="External"/><Relationship Id="rId4" Type="http://schemas.openxmlformats.org/officeDocument/2006/relationships/hyperlink" Target="http://www.aaup.org/"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doi.org/10.1177%2F1478210321103150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22">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5" name="Freeform: Shape 24">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6" name="Subtitle 5">
            <a:extLst>
              <a:ext uri="{FF2B5EF4-FFF2-40B4-BE49-F238E27FC236}">
                <a16:creationId xmlns:a16="http://schemas.microsoft.com/office/drawing/2014/main" id="{A7BF5BB9-3EA9-2D45-A070-589A4D31238B}"/>
              </a:ext>
            </a:extLst>
          </p:cNvPr>
          <p:cNvSpPr>
            <a:spLocks noGrp="1"/>
          </p:cNvSpPr>
          <p:nvPr>
            <p:ph type="subTitle" idx="1"/>
          </p:nvPr>
        </p:nvSpPr>
        <p:spPr>
          <a:xfrm>
            <a:off x="3969834" y="4518923"/>
            <a:ext cx="4371278" cy="1141851"/>
          </a:xfrm>
          <a:noFill/>
        </p:spPr>
        <p:txBody>
          <a:bodyPr>
            <a:normAutofit/>
          </a:bodyPr>
          <a:lstStyle/>
          <a:p>
            <a:r>
              <a:rPr lang="en-US" sz="2000" dirty="0">
                <a:solidFill>
                  <a:srgbClr val="080808"/>
                </a:solidFill>
              </a:rPr>
              <a:t>UT Austin AAUP Chapter Kickoff</a:t>
            </a:r>
          </a:p>
          <a:p>
            <a:r>
              <a:rPr lang="en-US" sz="2000" dirty="0">
                <a:solidFill>
                  <a:srgbClr val="080808"/>
                </a:solidFill>
              </a:rPr>
              <a:t>Sept. 27, 2021</a:t>
            </a:r>
          </a:p>
        </p:txBody>
      </p:sp>
      <p:sp>
        <p:nvSpPr>
          <p:cNvPr id="5" name="Title 4">
            <a:extLst>
              <a:ext uri="{FF2B5EF4-FFF2-40B4-BE49-F238E27FC236}">
                <a16:creationId xmlns:a16="http://schemas.microsoft.com/office/drawing/2014/main" id="{2F716441-BE72-9D4A-808A-C6343B41B63C}"/>
              </a:ext>
            </a:extLst>
          </p:cNvPr>
          <p:cNvSpPr>
            <a:spLocks noGrp="1"/>
          </p:cNvSpPr>
          <p:nvPr>
            <p:ph type="ctrTitle"/>
          </p:nvPr>
        </p:nvSpPr>
        <p:spPr>
          <a:xfrm>
            <a:off x="3204642" y="1651117"/>
            <a:ext cx="5782716" cy="2150719"/>
          </a:xfrm>
          <a:noFill/>
        </p:spPr>
        <p:txBody>
          <a:bodyPr anchor="ctr">
            <a:normAutofit/>
          </a:bodyPr>
          <a:lstStyle/>
          <a:p>
            <a:r>
              <a:rPr lang="en-US" sz="4800" b="1" dirty="0">
                <a:solidFill>
                  <a:srgbClr val="080808"/>
                </a:solidFill>
              </a:rPr>
              <a:t>Panel on</a:t>
            </a:r>
            <a:br>
              <a:rPr lang="en-US" sz="4800" b="1" dirty="0">
                <a:solidFill>
                  <a:srgbClr val="080808"/>
                </a:solidFill>
              </a:rPr>
            </a:br>
            <a:r>
              <a:rPr lang="en-US" sz="4800" b="1" dirty="0">
                <a:solidFill>
                  <a:srgbClr val="080808"/>
                </a:solidFill>
              </a:rPr>
              <a:t>Shared Governance Principles</a:t>
            </a:r>
          </a:p>
        </p:txBody>
      </p:sp>
      <p:sp>
        <p:nvSpPr>
          <p:cNvPr id="29" name="Freeform: Shape 28">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30">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79276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a suit and tie&#10;&#10;Description automatically generated with medium confidence">
            <a:extLst>
              <a:ext uri="{FF2B5EF4-FFF2-40B4-BE49-F238E27FC236}">
                <a16:creationId xmlns:a16="http://schemas.microsoft.com/office/drawing/2014/main" id="{A178D535-BEFB-6F4D-9478-77452ED19F77}"/>
              </a:ext>
            </a:extLst>
          </p:cNvPr>
          <p:cNvPicPr>
            <a:picLocks noChangeAspect="1"/>
          </p:cNvPicPr>
          <p:nvPr/>
        </p:nvPicPr>
        <p:blipFill rotWithShape="1">
          <a:blip r:embed="rId2">
            <a:extLst>
              <a:ext uri="{28A0092B-C50C-407E-A947-70E740481C1C}">
                <a14:useLocalDpi xmlns:a14="http://schemas.microsoft.com/office/drawing/2010/main" val="0"/>
              </a:ext>
            </a:extLst>
          </a:blip>
          <a:srcRect l="12339" r="10343" b="8902"/>
          <a:stretch/>
        </p:blipFill>
        <p:spPr>
          <a:xfrm>
            <a:off x="0" y="8492"/>
            <a:ext cx="4516469" cy="6852200"/>
          </a:xfrm>
          <a:prstGeom prst="rect">
            <a:avLst/>
          </a:prstGeom>
        </p:spPr>
      </p:pic>
      <p:sp>
        <p:nvSpPr>
          <p:cNvPr id="6" name="Title 3">
            <a:extLst>
              <a:ext uri="{FF2B5EF4-FFF2-40B4-BE49-F238E27FC236}">
                <a16:creationId xmlns:a16="http://schemas.microsoft.com/office/drawing/2014/main" id="{578A0DB6-0C31-A94E-B8C8-41C656729CD5}"/>
              </a:ext>
            </a:extLst>
          </p:cNvPr>
          <p:cNvSpPr>
            <a:spLocks noGrp="1"/>
          </p:cNvSpPr>
          <p:nvPr>
            <p:ph type="title"/>
          </p:nvPr>
        </p:nvSpPr>
        <p:spPr>
          <a:xfrm>
            <a:off x="4973440" y="5800"/>
            <a:ext cx="7036420" cy="1783080"/>
          </a:xfrm>
        </p:spPr>
        <p:txBody>
          <a:bodyPr vert="horz" lIns="91440" tIns="45720" rIns="91440" bIns="45720" rtlCol="0" anchor="b">
            <a:normAutofit/>
          </a:bodyPr>
          <a:lstStyle/>
          <a:p>
            <a:r>
              <a:rPr lang="en-US" sz="5400" dirty="0">
                <a:solidFill>
                  <a:srgbClr val="0070C0"/>
                </a:solidFill>
              </a:rPr>
              <a:t>Brian L. Evans, Ph.D.</a:t>
            </a:r>
          </a:p>
        </p:txBody>
      </p:sp>
      <p:sp>
        <p:nvSpPr>
          <p:cNvPr id="7" name="Text Placeholder 5">
            <a:extLst>
              <a:ext uri="{FF2B5EF4-FFF2-40B4-BE49-F238E27FC236}">
                <a16:creationId xmlns:a16="http://schemas.microsoft.com/office/drawing/2014/main" id="{3C1D0921-3562-0442-ADAF-6B3BF083974A}"/>
              </a:ext>
            </a:extLst>
          </p:cNvPr>
          <p:cNvSpPr txBox="1">
            <a:spLocks/>
          </p:cNvSpPr>
          <p:nvPr/>
        </p:nvSpPr>
        <p:spPr>
          <a:xfrm>
            <a:off x="4927094" y="1942563"/>
            <a:ext cx="7036420" cy="4603203"/>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r>
              <a:rPr lang="en-US" sz="1800" dirty="0"/>
              <a:t>Professor, Electrical &amp; Computer Engineering, Cockrell School of Engineering, UT Austin</a:t>
            </a:r>
          </a:p>
          <a:p>
            <a:pPr marL="342900"/>
            <a:r>
              <a:rPr lang="en-US" sz="1800" b="1" dirty="0"/>
              <a:t>UT Austin:  </a:t>
            </a:r>
            <a:r>
              <a:rPr lang="en-US" sz="1800" dirty="0"/>
              <a:t>Faculty Council Chair 2019-20; Committee of Counsel on Academic Freedom &amp; Responsibility (2008-14; 2015-19; Chair 6 years)</a:t>
            </a:r>
          </a:p>
          <a:p>
            <a:pPr marL="342900"/>
            <a:r>
              <a:rPr lang="en-US" sz="1800" b="1" dirty="0"/>
              <a:t>AAUP:  </a:t>
            </a:r>
            <a:r>
              <a:rPr lang="en-US" sz="1800" dirty="0"/>
              <a:t>Member since ’05</a:t>
            </a:r>
          </a:p>
          <a:p>
            <a:pPr marL="342900"/>
            <a:r>
              <a:rPr lang="en-US" sz="1800" b="1" dirty="0"/>
              <a:t>Texas Council of Faculty Senates:  </a:t>
            </a:r>
            <a:r>
              <a:rPr lang="en-US" sz="1800" dirty="0"/>
              <a:t>Exec. Committee 2018-21</a:t>
            </a:r>
          </a:p>
          <a:p>
            <a:pPr marL="342900"/>
            <a:r>
              <a:rPr lang="en-US" sz="1800" b="1" dirty="0"/>
              <a:t>Research</a:t>
            </a:r>
            <a:r>
              <a:rPr lang="en-US" sz="1800" dirty="0"/>
              <a:t>: Signal processing and machine learning to increase data throughput, coverage, and reliability for fifth-generation (5G) and sixth-generation (6G) cellular communication systems </a:t>
            </a:r>
          </a:p>
          <a:p>
            <a:pPr marL="342900"/>
            <a:r>
              <a:rPr lang="en-US" sz="1800" b="1" dirty="0"/>
              <a:t>Joined UT Austin </a:t>
            </a:r>
            <a:r>
              <a:rPr lang="en-US" sz="1800" dirty="0"/>
              <a:t>in 1996</a:t>
            </a:r>
          </a:p>
          <a:p>
            <a:pPr marL="342900"/>
            <a:r>
              <a:rPr lang="en-US" sz="1800" b="1" dirty="0"/>
              <a:t>Degrees:  </a:t>
            </a:r>
            <a:r>
              <a:rPr lang="en-US" sz="1800" dirty="0"/>
              <a:t>PhD &amp; M.S. Electrical Eng. (Georgia Tech); B.S. Electrical Eng. and Computer Science (Rose-</a:t>
            </a:r>
            <a:r>
              <a:rPr lang="en-US" sz="1800" dirty="0" err="1"/>
              <a:t>Hulman</a:t>
            </a:r>
            <a:r>
              <a:rPr lang="en-US" sz="1800" dirty="0"/>
              <a:t> Inst. Tech.)</a:t>
            </a:r>
          </a:p>
        </p:txBody>
      </p:sp>
      <p:sp>
        <p:nvSpPr>
          <p:cNvPr id="8" name="TextBox 7">
            <a:extLst>
              <a:ext uri="{FF2B5EF4-FFF2-40B4-BE49-F238E27FC236}">
                <a16:creationId xmlns:a16="http://schemas.microsoft.com/office/drawing/2014/main" id="{8CDF4F47-065C-3245-AC5F-7F180B7941A0}"/>
              </a:ext>
            </a:extLst>
          </p:cNvPr>
          <p:cNvSpPr txBox="1"/>
          <p:nvPr/>
        </p:nvSpPr>
        <p:spPr>
          <a:xfrm>
            <a:off x="4698609" y="-8234"/>
            <a:ext cx="7493391" cy="369332"/>
          </a:xfrm>
          <a:prstGeom prst="rect">
            <a:avLst/>
          </a:prstGeom>
          <a:noFill/>
        </p:spPr>
        <p:txBody>
          <a:bodyPr wrap="square" rtlCol="0">
            <a:spAutoFit/>
          </a:bodyPr>
          <a:lstStyle/>
          <a:p>
            <a:pPr algn="ctr"/>
            <a:r>
              <a:rPr lang="en-US" dirty="0"/>
              <a:t>Moderator</a:t>
            </a:r>
          </a:p>
        </p:txBody>
      </p:sp>
    </p:spTree>
    <p:extLst>
      <p:ext uri="{BB962C8B-B14F-4D97-AF65-F5344CB8AC3E}">
        <p14:creationId xmlns:p14="http://schemas.microsoft.com/office/powerpoint/2010/main" val="76739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erson wearing glasses and a suit&#10;&#10;Description automatically generated with medium confidence">
            <a:extLst>
              <a:ext uri="{FF2B5EF4-FFF2-40B4-BE49-F238E27FC236}">
                <a16:creationId xmlns:a16="http://schemas.microsoft.com/office/drawing/2014/main" id="{074FEECA-ED5B-DD43-842E-F95F60EA554E}"/>
              </a:ext>
            </a:extLst>
          </p:cNvPr>
          <p:cNvPicPr>
            <a:picLocks noChangeAspect="1"/>
          </p:cNvPicPr>
          <p:nvPr/>
        </p:nvPicPr>
        <p:blipFill rotWithShape="1">
          <a:blip r:embed="rId2">
            <a:extLst>
              <a:ext uri="{28A0092B-C50C-407E-A947-70E740481C1C}">
                <a14:useLocalDpi xmlns:a14="http://schemas.microsoft.com/office/drawing/2010/main" val="0"/>
              </a:ext>
            </a:extLst>
          </a:blip>
          <a:srcRect l="11608" r="9093" b="10033"/>
          <a:stretch/>
        </p:blipFill>
        <p:spPr>
          <a:xfrm>
            <a:off x="0" y="-14067"/>
            <a:ext cx="4572003" cy="6872068"/>
          </a:xfrm>
          <a:prstGeom prst="rect">
            <a:avLst/>
          </a:prstGeom>
        </p:spPr>
      </p:pic>
      <p:sp>
        <p:nvSpPr>
          <p:cNvPr id="19" name="Title 3">
            <a:extLst>
              <a:ext uri="{FF2B5EF4-FFF2-40B4-BE49-F238E27FC236}">
                <a16:creationId xmlns:a16="http://schemas.microsoft.com/office/drawing/2014/main" id="{1413ABD7-8418-564D-9BA8-19E0FD72CA9A}"/>
              </a:ext>
            </a:extLst>
          </p:cNvPr>
          <p:cNvSpPr>
            <a:spLocks noGrp="1"/>
          </p:cNvSpPr>
          <p:nvPr>
            <p:ph type="title"/>
          </p:nvPr>
        </p:nvSpPr>
        <p:spPr>
          <a:xfrm>
            <a:off x="5018044" y="5800"/>
            <a:ext cx="7036420" cy="1783080"/>
          </a:xfrm>
        </p:spPr>
        <p:txBody>
          <a:bodyPr vert="horz" lIns="91440" tIns="45720" rIns="91440" bIns="45720" rtlCol="0" anchor="b">
            <a:normAutofit/>
          </a:bodyPr>
          <a:lstStyle/>
          <a:p>
            <a:r>
              <a:rPr lang="en-US" sz="5400" dirty="0">
                <a:solidFill>
                  <a:srgbClr val="0070C0"/>
                </a:solidFill>
              </a:rPr>
              <a:t>Anthony L. Brown, Ph.D.</a:t>
            </a:r>
          </a:p>
        </p:txBody>
      </p:sp>
      <p:sp>
        <p:nvSpPr>
          <p:cNvPr id="20" name="Text Placeholder 5">
            <a:extLst>
              <a:ext uri="{FF2B5EF4-FFF2-40B4-BE49-F238E27FC236}">
                <a16:creationId xmlns:a16="http://schemas.microsoft.com/office/drawing/2014/main" id="{99067F31-40B9-8F4D-A0D7-64C6F4FB657C}"/>
              </a:ext>
            </a:extLst>
          </p:cNvPr>
          <p:cNvSpPr>
            <a:spLocks noGrp="1"/>
          </p:cNvSpPr>
          <p:nvPr>
            <p:ph type="body" sz="half" idx="2"/>
          </p:nvPr>
        </p:nvSpPr>
        <p:spPr>
          <a:xfrm>
            <a:off x="4917690" y="1931413"/>
            <a:ext cx="7036420" cy="4603203"/>
          </a:xfrm>
          <a:solidFill>
            <a:schemeClr val="bg1"/>
          </a:solidFill>
        </p:spPr>
        <p:txBody>
          <a:bodyPr vert="horz" lIns="91440" tIns="45720" rIns="91440" bIns="45720" rtlCol="0">
            <a:noAutofit/>
          </a:bodyPr>
          <a:lstStyle/>
          <a:p>
            <a:pPr marL="342900" indent="-228600">
              <a:buFont typeface="Arial" panose="020B0604020202020204" pitchFamily="34" charset="0"/>
              <a:buChar char="•"/>
            </a:pPr>
            <a:r>
              <a:rPr lang="en-US" sz="1800" dirty="0"/>
              <a:t>Professor, Curriculum &amp; Instruction, College of Education, UT Austin</a:t>
            </a:r>
          </a:p>
          <a:p>
            <a:pPr marL="342900" indent="-228600">
              <a:buFont typeface="Arial" panose="020B0604020202020204" pitchFamily="34" charset="0"/>
              <a:buChar char="•"/>
            </a:pPr>
            <a:r>
              <a:rPr lang="en-US" sz="1800" b="1" dirty="0"/>
              <a:t>UT Austin Affiliations</a:t>
            </a:r>
            <a:r>
              <a:rPr lang="en-US" sz="1800" dirty="0"/>
              <a:t>: John Warfield Center of African and African American Studies, Dept. of African and African Diaspora Studies</a:t>
            </a:r>
          </a:p>
          <a:p>
            <a:pPr marL="342900" indent="-228600">
              <a:buFont typeface="Arial" panose="020B0604020202020204" pitchFamily="34" charset="0"/>
              <a:buChar char="•"/>
            </a:pPr>
            <a:r>
              <a:rPr lang="en-US" sz="1800" b="1" dirty="0"/>
              <a:t>UT Austin: </a:t>
            </a:r>
            <a:r>
              <a:rPr lang="en-US" sz="1800" dirty="0"/>
              <a:t>Faculty Council Chair 2020-21</a:t>
            </a:r>
          </a:p>
          <a:p>
            <a:pPr marL="342900" indent="-228600">
              <a:buFont typeface="Arial" panose="020B0604020202020204" pitchFamily="34" charset="0"/>
              <a:buChar char="•"/>
            </a:pPr>
            <a:r>
              <a:rPr lang="en-US" sz="1800" b="1" dirty="0"/>
              <a:t>Research</a:t>
            </a:r>
            <a:r>
              <a:rPr lang="en-US" sz="1800" dirty="0"/>
              <a:t>: Historical and contemporary issues and discourses concerning African American students in schools and society; how educational stakeholders make sense of and respond to the educational needs of African American male students; historical experiences of African Americans in official school knowledge (e.g. standards and textbooks) and within popular discourse</a:t>
            </a:r>
          </a:p>
          <a:p>
            <a:pPr marL="342900" indent="-228600">
              <a:buFont typeface="Arial" panose="020B0604020202020204" pitchFamily="34" charset="0"/>
              <a:buChar char="•"/>
            </a:pPr>
            <a:r>
              <a:rPr lang="en-US" sz="1800" b="1" dirty="0"/>
              <a:t>Joined UT Austin </a:t>
            </a:r>
            <a:r>
              <a:rPr lang="en-US" sz="1800" dirty="0"/>
              <a:t>in 2006</a:t>
            </a:r>
          </a:p>
          <a:p>
            <a:pPr marL="342900" indent="-228600">
              <a:buFont typeface="Arial" panose="020B0604020202020204" pitchFamily="34" charset="0"/>
              <a:buChar char="•"/>
            </a:pPr>
            <a:r>
              <a:rPr lang="en-US" sz="1800" b="1" dirty="0"/>
              <a:t>Degrees:  </a:t>
            </a:r>
            <a:r>
              <a:rPr lang="en-US" sz="1800" dirty="0"/>
              <a:t>PhD Curriculum &amp; Instruction (Univ. of Wisconsin-Madison); M.A. &amp; B.A. Political Science (California State University-Long Beach)</a:t>
            </a:r>
          </a:p>
        </p:txBody>
      </p:sp>
      <p:sp>
        <p:nvSpPr>
          <p:cNvPr id="5" name="TextBox 4">
            <a:extLst>
              <a:ext uri="{FF2B5EF4-FFF2-40B4-BE49-F238E27FC236}">
                <a16:creationId xmlns:a16="http://schemas.microsoft.com/office/drawing/2014/main" id="{229CD232-18CF-FB4E-8476-137D7126DD9E}"/>
              </a:ext>
            </a:extLst>
          </p:cNvPr>
          <p:cNvSpPr txBox="1"/>
          <p:nvPr/>
        </p:nvSpPr>
        <p:spPr>
          <a:xfrm>
            <a:off x="4698609" y="2917"/>
            <a:ext cx="7493391" cy="369332"/>
          </a:xfrm>
          <a:prstGeom prst="rect">
            <a:avLst/>
          </a:prstGeom>
          <a:noFill/>
        </p:spPr>
        <p:txBody>
          <a:bodyPr wrap="square" rtlCol="0">
            <a:spAutoFit/>
          </a:bodyPr>
          <a:lstStyle/>
          <a:p>
            <a:pPr algn="ctr"/>
            <a:r>
              <a:rPr lang="en-US" dirty="0"/>
              <a:t>Panelist</a:t>
            </a:r>
          </a:p>
        </p:txBody>
      </p:sp>
    </p:spTree>
    <p:extLst>
      <p:ext uri="{BB962C8B-B14F-4D97-AF65-F5344CB8AC3E}">
        <p14:creationId xmlns:p14="http://schemas.microsoft.com/office/powerpoint/2010/main" val="4171458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1CF42A-8423-4278-AE18-9FAFF42421FC}"/>
              </a:ext>
            </a:extLst>
          </p:cNvPr>
          <p:cNvSpPr>
            <a:spLocks noGrp="1"/>
          </p:cNvSpPr>
          <p:nvPr>
            <p:ph type="title"/>
          </p:nvPr>
        </p:nvSpPr>
        <p:spPr>
          <a:xfrm>
            <a:off x="5051503" y="5800"/>
            <a:ext cx="7036420" cy="1783080"/>
          </a:xfrm>
        </p:spPr>
        <p:txBody>
          <a:bodyPr vert="horz" lIns="91440" tIns="45720" rIns="91440" bIns="45720" rtlCol="0" anchor="b">
            <a:normAutofit/>
          </a:bodyPr>
          <a:lstStyle/>
          <a:p>
            <a:r>
              <a:rPr lang="en-US" sz="5400" dirty="0">
                <a:solidFill>
                  <a:srgbClr val="0070C0"/>
                </a:solidFill>
              </a:rPr>
              <a:t>Jim Klein, PhD</a:t>
            </a:r>
          </a:p>
        </p:txBody>
      </p:sp>
      <p:sp>
        <p:nvSpPr>
          <p:cNvPr id="31" name="Text Placeholder 5">
            <a:extLst>
              <a:ext uri="{FF2B5EF4-FFF2-40B4-BE49-F238E27FC236}">
                <a16:creationId xmlns:a16="http://schemas.microsoft.com/office/drawing/2014/main" id="{C9EE9F31-5EC0-407F-B539-1E6C136E14C8}"/>
              </a:ext>
            </a:extLst>
          </p:cNvPr>
          <p:cNvSpPr>
            <a:spLocks noGrp="1"/>
          </p:cNvSpPr>
          <p:nvPr>
            <p:ph type="body" sz="half" idx="2"/>
          </p:nvPr>
        </p:nvSpPr>
        <p:spPr>
          <a:xfrm>
            <a:off x="4928840" y="1920262"/>
            <a:ext cx="6891453" cy="4402481"/>
          </a:xfrm>
          <a:solidFill>
            <a:schemeClr val="bg1"/>
          </a:solidFill>
        </p:spPr>
        <p:txBody>
          <a:bodyPr vert="horz" lIns="91440" tIns="45720" rIns="91440" bIns="45720" rtlCol="0">
            <a:noAutofit/>
          </a:bodyPr>
          <a:lstStyle/>
          <a:p>
            <a:pPr marL="342900" indent="-228600">
              <a:buFont typeface="Arial" panose="020B0604020202020204" pitchFamily="34" charset="0"/>
              <a:buChar char="•"/>
            </a:pPr>
            <a:r>
              <a:rPr lang="en-US" sz="1800" dirty="0"/>
              <a:t>Professor, History, Del Mar College, Corpus Christi, TX</a:t>
            </a:r>
          </a:p>
          <a:p>
            <a:pPr marL="342900" indent="-228600">
              <a:buFont typeface="Arial" panose="020B0604020202020204" pitchFamily="34" charset="0"/>
              <a:buChar char="•"/>
            </a:pPr>
            <a:r>
              <a:rPr lang="en-US" sz="1800" b="1" dirty="0"/>
              <a:t>AAUP:</a:t>
            </a:r>
            <a:r>
              <a:rPr lang="en-US" sz="1800" dirty="0"/>
              <a:t> Member since ’07; President Texas Conference 2014-20</a:t>
            </a:r>
          </a:p>
          <a:p>
            <a:pPr marL="342900" indent="-228600">
              <a:buFont typeface="Arial" panose="020B0604020202020204" pitchFamily="34" charset="0"/>
              <a:buChar char="•"/>
            </a:pPr>
            <a:r>
              <a:rPr lang="en-US" sz="1800" b="1" dirty="0"/>
              <a:t>Texas Association of College Teachers:</a:t>
            </a:r>
            <a:r>
              <a:rPr lang="en-US" sz="1800" dirty="0"/>
              <a:t>  President 2020-present</a:t>
            </a:r>
          </a:p>
          <a:p>
            <a:pPr marL="342900" indent="-228600">
              <a:buFont typeface="Arial" panose="020B0604020202020204" pitchFamily="34" charset="0"/>
              <a:buChar char="•"/>
            </a:pPr>
            <a:r>
              <a:rPr lang="en-US" sz="1800" b="1" dirty="0"/>
              <a:t>Research</a:t>
            </a:r>
            <a:r>
              <a:rPr lang="en-US" sz="1800" dirty="0"/>
              <a:t>: Role of economic class, race, ethnicity, and gender in American society in the campaign leading to, and criminal enforcement during, the prohibition of alcoholic beverages in the early 20</a:t>
            </a:r>
            <a:r>
              <a:rPr lang="en-US" sz="1800" baseline="30000" dirty="0"/>
              <a:t>th</a:t>
            </a:r>
            <a:r>
              <a:rPr lang="en-US" sz="1800" dirty="0"/>
              <a:t> century</a:t>
            </a:r>
          </a:p>
          <a:p>
            <a:pPr marL="342900" indent="-228600">
              <a:buFont typeface="Arial" panose="020B0604020202020204" pitchFamily="34" charset="0"/>
              <a:buChar char="•"/>
            </a:pPr>
            <a:r>
              <a:rPr lang="en-US" sz="1800" b="1" dirty="0"/>
              <a:t>Joined Del Mar College </a:t>
            </a:r>
            <a:r>
              <a:rPr lang="en-US" sz="1800" dirty="0"/>
              <a:t>in 2006</a:t>
            </a:r>
          </a:p>
          <a:p>
            <a:pPr marL="342900" indent="-228600">
              <a:buFont typeface="Arial" panose="020B0604020202020204" pitchFamily="34" charset="0"/>
              <a:buChar char="•"/>
            </a:pPr>
            <a:r>
              <a:rPr lang="en-US" sz="1800" b="1" dirty="0"/>
              <a:t>Degrees: </a:t>
            </a:r>
            <a:r>
              <a:rPr lang="en-US" sz="1800" dirty="0"/>
              <a:t>Ph.D. American History (Oklahoma State); M.A. History (Univ. of Iowa); B.A. History and Journalism (Univ. of Iowa)</a:t>
            </a:r>
          </a:p>
        </p:txBody>
      </p:sp>
      <p:sp>
        <p:nvSpPr>
          <p:cNvPr id="5" name="TextBox 4">
            <a:extLst>
              <a:ext uri="{FF2B5EF4-FFF2-40B4-BE49-F238E27FC236}">
                <a16:creationId xmlns:a16="http://schemas.microsoft.com/office/drawing/2014/main" id="{72CEC0CE-2173-F340-A783-257A0F37FB42}"/>
              </a:ext>
            </a:extLst>
          </p:cNvPr>
          <p:cNvSpPr txBox="1"/>
          <p:nvPr/>
        </p:nvSpPr>
        <p:spPr>
          <a:xfrm>
            <a:off x="4698609" y="-8234"/>
            <a:ext cx="7493391" cy="369332"/>
          </a:xfrm>
          <a:prstGeom prst="rect">
            <a:avLst/>
          </a:prstGeom>
          <a:noFill/>
        </p:spPr>
        <p:txBody>
          <a:bodyPr wrap="square" rtlCol="0">
            <a:spAutoFit/>
          </a:bodyPr>
          <a:lstStyle/>
          <a:p>
            <a:pPr algn="ctr"/>
            <a:r>
              <a:rPr lang="en-US" dirty="0"/>
              <a:t>Panelist</a:t>
            </a:r>
          </a:p>
        </p:txBody>
      </p:sp>
      <p:pic>
        <p:nvPicPr>
          <p:cNvPr id="6" name="Picture 1">
            <a:extLst>
              <a:ext uri="{FF2B5EF4-FFF2-40B4-BE49-F238E27FC236}">
                <a16:creationId xmlns:a16="http://schemas.microsoft.com/office/drawing/2014/main" id="{0906AFA4-1E9B-834B-929A-3CAA4A2167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38" r="17107" b="20638"/>
          <a:stretch/>
        </p:blipFill>
        <p:spPr bwMode="auto">
          <a:xfrm>
            <a:off x="1" y="-8234"/>
            <a:ext cx="4549698" cy="6872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67503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21CF42A-8423-4278-AE18-9FAFF42421FC}"/>
              </a:ext>
            </a:extLst>
          </p:cNvPr>
          <p:cNvSpPr>
            <a:spLocks noGrp="1"/>
          </p:cNvSpPr>
          <p:nvPr>
            <p:ph type="title"/>
          </p:nvPr>
        </p:nvSpPr>
        <p:spPr>
          <a:xfrm>
            <a:off x="5006897" y="5800"/>
            <a:ext cx="7036420" cy="1783080"/>
          </a:xfrm>
        </p:spPr>
        <p:txBody>
          <a:bodyPr vert="horz" lIns="91440" tIns="45720" rIns="91440" bIns="45720" rtlCol="0" anchor="b">
            <a:normAutofit/>
          </a:bodyPr>
          <a:lstStyle/>
          <a:p>
            <a:r>
              <a:rPr lang="en-US" sz="5400" dirty="0">
                <a:solidFill>
                  <a:srgbClr val="0070C0"/>
                </a:solidFill>
              </a:rPr>
              <a:t>Pat Somers, Ph.D.</a:t>
            </a:r>
          </a:p>
        </p:txBody>
      </p:sp>
      <p:pic>
        <p:nvPicPr>
          <p:cNvPr id="8" name="Content Placeholder 7" descr="A person with curly hair&#10;&#10;Description automatically generated with medium confidence">
            <a:extLst>
              <a:ext uri="{FF2B5EF4-FFF2-40B4-BE49-F238E27FC236}">
                <a16:creationId xmlns:a16="http://schemas.microsoft.com/office/drawing/2014/main" id="{6687A233-5774-49F8-8693-EAC64A3172B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226" r="5226"/>
          <a:stretch/>
        </p:blipFill>
        <p:spPr>
          <a:xfrm>
            <a:off x="0" y="10"/>
            <a:ext cx="4657681"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5">
            <a:extLst>
              <a:ext uri="{FF2B5EF4-FFF2-40B4-BE49-F238E27FC236}">
                <a16:creationId xmlns:a16="http://schemas.microsoft.com/office/drawing/2014/main" id="{C9EE9F31-5EC0-407F-B539-1E6C136E14C8}"/>
              </a:ext>
            </a:extLst>
          </p:cNvPr>
          <p:cNvSpPr>
            <a:spLocks noGrp="1"/>
          </p:cNvSpPr>
          <p:nvPr>
            <p:ph type="body" sz="half" idx="2"/>
          </p:nvPr>
        </p:nvSpPr>
        <p:spPr>
          <a:xfrm>
            <a:off x="4928841" y="1897960"/>
            <a:ext cx="6891453" cy="4876183"/>
          </a:xfrm>
          <a:solidFill>
            <a:schemeClr val="bg1"/>
          </a:solidFill>
        </p:spPr>
        <p:txBody>
          <a:bodyPr vert="horz" lIns="91440" tIns="45720" rIns="91440" bIns="45720" rtlCol="0">
            <a:noAutofit/>
          </a:bodyPr>
          <a:lstStyle/>
          <a:p>
            <a:pPr marL="342900" indent="-228600">
              <a:buFont typeface="Arial" panose="020B0604020202020204" pitchFamily="34" charset="0"/>
              <a:buChar char="•"/>
            </a:pPr>
            <a:r>
              <a:rPr lang="en-US" sz="1800" dirty="0"/>
              <a:t>Associate Professor, Program in Higher Education Leadership, Education Leadership, College of Education, UT Austin</a:t>
            </a:r>
          </a:p>
          <a:p>
            <a:pPr marL="342900" indent="-228600">
              <a:buFont typeface="Arial" panose="020B0604020202020204" pitchFamily="34" charset="0"/>
              <a:buChar char="•"/>
            </a:pPr>
            <a:r>
              <a:rPr lang="en-US" sz="1800" b="1" dirty="0"/>
              <a:t>UT Austin Affiliations</a:t>
            </a:r>
            <a:r>
              <a:rPr lang="en-US" sz="1800" dirty="0"/>
              <a:t>: Center for Women’s &amp; Gender Studies, Lozano Long Institute of Latin American Studies, Brazil Center</a:t>
            </a:r>
          </a:p>
          <a:p>
            <a:pPr marL="342900" indent="-228600">
              <a:buFont typeface="Arial" panose="020B0604020202020204" pitchFamily="34" charset="0"/>
              <a:buChar char="•"/>
            </a:pPr>
            <a:r>
              <a:rPr lang="en-US" sz="1800" b="1" dirty="0"/>
              <a:t>UT Austin: </a:t>
            </a:r>
            <a:r>
              <a:rPr lang="en-US" sz="1800" dirty="0"/>
              <a:t>Committee of Counsel on Academic Freedom &amp; Responsibility (2021)</a:t>
            </a:r>
          </a:p>
          <a:p>
            <a:pPr marL="342900" indent="-228600">
              <a:buFont typeface="Arial" panose="020B0604020202020204" pitchFamily="34" charset="0"/>
              <a:buChar char="•"/>
            </a:pPr>
            <a:r>
              <a:rPr lang="en-US" sz="1800" b="1" dirty="0"/>
              <a:t>AAUP:</a:t>
            </a:r>
            <a:r>
              <a:rPr lang="en-US" sz="1800" dirty="0"/>
              <a:t> Member since ‘92, Texas Conference Officer since 2006</a:t>
            </a:r>
          </a:p>
          <a:p>
            <a:pPr marL="342900" indent="-228600">
              <a:buFont typeface="Arial" panose="020B0604020202020204" pitchFamily="34" charset="0"/>
              <a:buChar char="•"/>
            </a:pPr>
            <a:r>
              <a:rPr lang="en-US" sz="1800" b="1" dirty="0"/>
              <a:t>Research</a:t>
            </a:r>
            <a:r>
              <a:rPr lang="en-US" sz="1800" dirty="0"/>
              <a:t>: college student/faculty experience, academic professionals, governance, academic freedom, campus carry, affirmative action in Brazil, Russia, India, China, and South Africa, presidential decision-making, COVID/higher ed futures</a:t>
            </a:r>
          </a:p>
          <a:p>
            <a:pPr marL="342900" indent="-228600">
              <a:buFont typeface="Arial" panose="020B0604020202020204" pitchFamily="34" charset="0"/>
              <a:buChar char="•"/>
            </a:pPr>
            <a:r>
              <a:rPr lang="en-US" sz="1800" b="1" dirty="0"/>
              <a:t>Fulbright Fellow</a:t>
            </a:r>
            <a:r>
              <a:rPr lang="en-US" sz="1800" dirty="0"/>
              <a:t>: Brazil, Thailand, Germany, New Century Scholar</a:t>
            </a:r>
          </a:p>
          <a:p>
            <a:pPr marL="342900" indent="-228600">
              <a:buFont typeface="Arial" panose="020B0604020202020204" pitchFamily="34" charset="0"/>
              <a:buChar char="•"/>
            </a:pPr>
            <a:r>
              <a:rPr lang="en-US" sz="1800" b="1" dirty="0"/>
              <a:t>Joined UT Austin </a:t>
            </a:r>
            <a:r>
              <a:rPr lang="en-US" sz="1800" dirty="0"/>
              <a:t>in 2004, previously Denison, Tulane, Arkansas, Missouri, and New Orleans</a:t>
            </a:r>
          </a:p>
          <a:p>
            <a:pPr marL="342900" indent="-228600">
              <a:buFont typeface="Arial" panose="020B0604020202020204" pitchFamily="34" charset="0"/>
              <a:buChar char="•"/>
            </a:pPr>
            <a:r>
              <a:rPr lang="en-US" sz="1800" b="1" dirty="0"/>
              <a:t>Degrees: </a:t>
            </a:r>
            <a:r>
              <a:rPr lang="en-US" sz="1800" dirty="0"/>
              <a:t>Ph.D. Education (Univ. of New Orleans); M.A. Portuguese (Illinois); B.A. Spanish (Michigan State)</a:t>
            </a:r>
          </a:p>
        </p:txBody>
      </p:sp>
      <p:sp>
        <p:nvSpPr>
          <p:cNvPr id="7" name="TextBox 6">
            <a:extLst>
              <a:ext uri="{FF2B5EF4-FFF2-40B4-BE49-F238E27FC236}">
                <a16:creationId xmlns:a16="http://schemas.microsoft.com/office/drawing/2014/main" id="{F5FF6F25-198D-B145-905A-9A87DD144E0D}"/>
              </a:ext>
            </a:extLst>
          </p:cNvPr>
          <p:cNvSpPr txBox="1"/>
          <p:nvPr/>
        </p:nvSpPr>
        <p:spPr>
          <a:xfrm>
            <a:off x="4698609" y="-8234"/>
            <a:ext cx="7493391" cy="369332"/>
          </a:xfrm>
          <a:prstGeom prst="rect">
            <a:avLst/>
          </a:prstGeom>
          <a:noFill/>
        </p:spPr>
        <p:txBody>
          <a:bodyPr wrap="square" rtlCol="0">
            <a:spAutoFit/>
          </a:bodyPr>
          <a:lstStyle/>
          <a:p>
            <a:pPr algn="ctr"/>
            <a:r>
              <a:rPr lang="en-US" dirty="0"/>
              <a:t>Panelist</a:t>
            </a:r>
          </a:p>
        </p:txBody>
      </p:sp>
    </p:spTree>
    <p:extLst>
      <p:ext uri="{BB962C8B-B14F-4D97-AF65-F5344CB8AC3E}">
        <p14:creationId xmlns:p14="http://schemas.microsoft.com/office/powerpoint/2010/main" val="536108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5157-6241-254D-9C6C-667CC13326F7}"/>
              </a:ext>
            </a:extLst>
          </p:cNvPr>
          <p:cNvSpPr>
            <a:spLocks noGrp="1"/>
          </p:cNvSpPr>
          <p:nvPr>
            <p:ph type="title"/>
          </p:nvPr>
        </p:nvSpPr>
        <p:spPr/>
        <p:txBody>
          <a:bodyPr/>
          <a:lstStyle/>
          <a:p>
            <a:pPr algn="ctr"/>
            <a:r>
              <a:rPr lang="en-US" dirty="0"/>
              <a:t>Shared governance (2016)</a:t>
            </a:r>
          </a:p>
        </p:txBody>
      </p:sp>
      <p:sp>
        <p:nvSpPr>
          <p:cNvPr id="3" name="Content Placeholder 2">
            <a:extLst>
              <a:ext uri="{FF2B5EF4-FFF2-40B4-BE49-F238E27FC236}">
                <a16:creationId xmlns:a16="http://schemas.microsoft.com/office/drawing/2014/main" id="{47508769-23A7-7644-89C0-5CC14E8AF472}"/>
              </a:ext>
            </a:extLst>
          </p:cNvPr>
          <p:cNvSpPr>
            <a:spLocks noGrp="1"/>
          </p:cNvSpPr>
          <p:nvPr>
            <p:ph idx="1"/>
          </p:nvPr>
        </p:nvSpPr>
        <p:spPr>
          <a:xfrm>
            <a:off x="838200" y="1460813"/>
            <a:ext cx="10959790" cy="4877988"/>
          </a:xfrm>
        </p:spPr>
        <p:txBody>
          <a:bodyPr>
            <a:normAutofit/>
          </a:bodyPr>
          <a:lstStyle/>
          <a:p>
            <a:r>
              <a:rPr lang="en-US" dirty="0"/>
              <a:t>Shared governance as organizational leadership [1]</a:t>
            </a:r>
          </a:p>
          <a:p>
            <a:pPr lvl="1"/>
            <a:r>
              <a:rPr lang="en-US" dirty="0"/>
              <a:t>Collegial, cooperative, and trust-based organizational leadership</a:t>
            </a:r>
          </a:p>
          <a:p>
            <a:pPr lvl="1"/>
            <a:r>
              <a:rPr lang="en-US" dirty="0"/>
              <a:t>Enables meaningful combined participation by administration and faculty in the management of an institution’s operations</a:t>
            </a:r>
          </a:p>
          <a:p>
            <a:r>
              <a:rPr lang="en-US" dirty="0"/>
              <a:t>Six components [1]</a:t>
            </a:r>
          </a:p>
          <a:p>
            <a:pPr lvl="1"/>
            <a:r>
              <a:rPr lang="en-US" dirty="0"/>
              <a:t>An </a:t>
            </a:r>
            <a:r>
              <a:rPr lang="en-US" dirty="0">
                <a:solidFill>
                  <a:srgbClr val="FF0000"/>
                </a:solidFill>
              </a:rPr>
              <a:t>institution-wide commitment </a:t>
            </a:r>
            <a:r>
              <a:rPr lang="en-US" dirty="0"/>
              <a:t>from all stakeholders</a:t>
            </a:r>
          </a:p>
          <a:p>
            <a:pPr lvl="1"/>
            <a:r>
              <a:rPr lang="en-US" dirty="0"/>
              <a:t>An organizational culture of caring, mutual respect, and </a:t>
            </a:r>
            <a:r>
              <a:rPr lang="en-US" dirty="0">
                <a:solidFill>
                  <a:srgbClr val="FF0000"/>
                </a:solidFill>
              </a:rPr>
              <a:t>trust</a:t>
            </a:r>
          </a:p>
          <a:p>
            <a:pPr lvl="1"/>
            <a:r>
              <a:rPr lang="en-US" dirty="0"/>
              <a:t>Open, bidirectional, and transparent </a:t>
            </a:r>
            <a:r>
              <a:rPr lang="en-US" dirty="0">
                <a:solidFill>
                  <a:srgbClr val="FF0000"/>
                </a:solidFill>
              </a:rPr>
              <a:t>communication</a:t>
            </a:r>
            <a:r>
              <a:rPr lang="en-US" dirty="0"/>
              <a:t> without fear of reprisal</a:t>
            </a:r>
          </a:p>
          <a:p>
            <a:pPr lvl="1"/>
            <a:r>
              <a:rPr lang="en-US" dirty="0"/>
              <a:t>Elected </a:t>
            </a:r>
            <a:r>
              <a:rPr lang="en-US" dirty="0">
                <a:solidFill>
                  <a:srgbClr val="FF0000"/>
                </a:solidFill>
              </a:rPr>
              <a:t>faculty governance </a:t>
            </a:r>
            <a:r>
              <a:rPr lang="en-US" dirty="0"/>
              <a:t>org recognized institution-wide as the voice of faculty</a:t>
            </a:r>
          </a:p>
          <a:p>
            <a:pPr lvl="1"/>
            <a:r>
              <a:rPr lang="en-US" dirty="0">
                <a:solidFill>
                  <a:srgbClr val="FF0000"/>
                </a:solidFill>
              </a:rPr>
              <a:t>Partnership</a:t>
            </a:r>
            <a:r>
              <a:rPr lang="en-US" dirty="0"/>
              <a:t>, </a:t>
            </a:r>
            <a:r>
              <a:rPr lang="en-US" dirty="0">
                <a:solidFill>
                  <a:srgbClr val="FF0000"/>
                </a:solidFill>
              </a:rPr>
              <a:t>shared responsibility</a:t>
            </a:r>
            <a:r>
              <a:rPr lang="en-US" dirty="0"/>
              <a:t>, </a:t>
            </a:r>
            <a:r>
              <a:rPr lang="en-US" dirty="0">
                <a:solidFill>
                  <a:srgbClr val="FF0000"/>
                </a:solidFill>
              </a:rPr>
              <a:t>shared accountability </a:t>
            </a:r>
            <a:r>
              <a:rPr lang="en-US" dirty="0"/>
              <a:t>in decision-making for all academic, clinical &amp; research matters; shared accountability for other decisions</a:t>
            </a:r>
          </a:p>
          <a:p>
            <a:pPr lvl="1"/>
            <a:r>
              <a:rPr lang="en-US" dirty="0"/>
              <a:t>A proclivity for action and persistent </a:t>
            </a:r>
            <a:r>
              <a:rPr lang="en-US" dirty="0">
                <a:solidFill>
                  <a:srgbClr val="FF0000"/>
                </a:solidFill>
              </a:rPr>
              <a:t>follow-up</a:t>
            </a:r>
            <a:r>
              <a:rPr lang="en-US" dirty="0"/>
              <a:t> on all institutional decisions</a:t>
            </a:r>
          </a:p>
        </p:txBody>
      </p:sp>
      <p:sp>
        <p:nvSpPr>
          <p:cNvPr id="4" name="TextBox 3">
            <a:extLst>
              <a:ext uri="{FF2B5EF4-FFF2-40B4-BE49-F238E27FC236}">
                <a16:creationId xmlns:a16="http://schemas.microsoft.com/office/drawing/2014/main" id="{357DE62C-E9E5-9E46-8559-C203F8EF3915}"/>
              </a:ext>
            </a:extLst>
          </p:cNvPr>
          <p:cNvSpPr txBox="1"/>
          <p:nvPr/>
        </p:nvSpPr>
        <p:spPr>
          <a:xfrm>
            <a:off x="0" y="-11149"/>
            <a:ext cx="12192000" cy="369332"/>
          </a:xfrm>
          <a:prstGeom prst="rect">
            <a:avLst/>
          </a:prstGeom>
          <a:noFill/>
        </p:spPr>
        <p:txBody>
          <a:bodyPr wrap="square" rtlCol="0">
            <a:spAutoFit/>
          </a:bodyPr>
          <a:lstStyle/>
          <a:p>
            <a:pPr algn="ctr"/>
            <a:r>
              <a:rPr lang="en-US" dirty="0"/>
              <a:t>Dr. Brian L. Evans</a:t>
            </a:r>
          </a:p>
        </p:txBody>
      </p:sp>
      <p:sp>
        <p:nvSpPr>
          <p:cNvPr id="6" name="TextBox 5">
            <a:extLst>
              <a:ext uri="{FF2B5EF4-FFF2-40B4-BE49-F238E27FC236}">
                <a16:creationId xmlns:a16="http://schemas.microsoft.com/office/drawing/2014/main" id="{20D1A9D0-15EB-E241-AD0A-7D75CB439B55}"/>
              </a:ext>
            </a:extLst>
          </p:cNvPr>
          <p:cNvSpPr txBox="1"/>
          <p:nvPr/>
        </p:nvSpPr>
        <p:spPr>
          <a:xfrm>
            <a:off x="2" y="6501158"/>
            <a:ext cx="12191998" cy="369332"/>
          </a:xfrm>
          <a:prstGeom prst="rect">
            <a:avLst/>
          </a:prstGeom>
          <a:noFill/>
        </p:spPr>
        <p:txBody>
          <a:bodyPr wrap="square" rtlCol="0">
            <a:spAutoFit/>
          </a:bodyPr>
          <a:lstStyle/>
          <a:p>
            <a:r>
              <a:rPr lang="en-US" dirty="0"/>
              <a:t>[1] UT System Faculty Advisory Council, </a:t>
            </a:r>
            <a:r>
              <a:rPr lang="en-US" dirty="0">
                <a:hlinkClick r:id="rId2"/>
              </a:rPr>
              <a:t>“Shared Governance at the University of Texas System Institutions: A White Paper”, </a:t>
            </a:r>
            <a:r>
              <a:rPr lang="en-US" dirty="0"/>
              <a:t>2016</a:t>
            </a:r>
          </a:p>
        </p:txBody>
      </p:sp>
    </p:spTree>
    <p:extLst>
      <p:ext uri="{BB962C8B-B14F-4D97-AF65-F5344CB8AC3E}">
        <p14:creationId xmlns:p14="http://schemas.microsoft.com/office/powerpoint/2010/main" val="166805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76B2E-AF8B-1F45-B2E1-1756A19A6B18}"/>
              </a:ext>
            </a:extLst>
          </p:cNvPr>
          <p:cNvSpPr>
            <a:spLocks noGrp="1"/>
          </p:cNvSpPr>
          <p:nvPr>
            <p:ph type="title"/>
          </p:nvPr>
        </p:nvSpPr>
        <p:spPr/>
        <p:txBody>
          <a:bodyPr/>
          <a:lstStyle/>
          <a:p>
            <a:pPr algn="ctr"/>
            <a:r>
              <a:rPr lang="en-US" b="1" dirty="0"/>
              <a:t>Moderator’s questions</a:t>
            </a:r>
          </a:p>
        </p:txBody>
      </p:sp>
      <p:sp>
        <p:nvSpPr>
          <p:cNvPr id="3" name="Content Placeholder 2">
            <a:extLst>
              <a:ext uri="{FF2B5EF4-FFF2-40B4-BE49-F238E27FC236}">
                <a16:creationId xmlns:a16="http://schemas.microsoft.com/office/drawing/2014/main" id="{33894D08-3D96-144D-A135-CB1ABF275FF8}"/>
              </a:ext>
            </a:extLst>
          </p:cNvPr>
          <p:cNvSpPr>
            <a:spLocks noGrp="1"/>
          </p:cNvSpPr>
          <p:nvPr>
            <p:ph idx="1"/>
          </p:nvPr>
        </p:nvSpPr>
        <p:spPr/>
        <p:txBody>
          <a:bodyPr/>
          <a:lstStyle/>
          <a:p>
            <a:r>
              <a:rPr lang="en-US" dirty="0">
                <a:solidFill>
                  <a:srgbClr val="FF0000"/>
                </a:solidFill>
              </a:rPr>
              <a:t>[Anthony] </a:t>
            </a:r>
            <a:r>
              <a:rPr lang="en-US" dirty="0"/>
              <a:t>How do you recommend overcoming the barriers to faculty understanding and valuing the importance of shared governance?</a:t>
            </a:r>
            <a:endParaRPr lang="en-US" dirty="0">
              <a:solidFill>
                <a:srgbClr val="FF0000"/>
              </a:solidFill>
            </a:endParaRPr>
          </a:p>
          <a:p>
            <a:r>
              <a:rPr lang="en-US" dirty="0">
                <a:solidFill>
                  <a:srgbClr val="FF0000"/>
                </a:solidFill>
              </a:rPr>
              <a:t>[Jim] </a:t>
            </a:r>
            <a:r>
              <a:rPr lang="en-US" dirty="0"/>
              <a:t>What role do you see the AAUP playing at the University of Texas? </a:t>
            </a:r>
          </a:p>
          <a:p>
            <a:r>
              <a:rPr lang="en-US" dirty="0">
                <a:solidFill>
                  <a:srgbClr val="FF0000"/>
                </a:solidFill>
              </a:rPr>
              <a:t>[Pat] </a:t>
            </a:r>
            <a:r>
              <a:rPr lang="en-US" dirty="0"/>
              <a:t>AAUP did a national survey of faculty senates on how the pandemic affected shared governance. How did the survey define shared governance and what were the findings?</a:t>
            </a:r>
          </a:p>
        </p:txBody>
      </p:sp>
    </p:spTree>
    <p:extLst>
      <p:ext uri="{BB962C8B-B14F-4D97-AF65-F5344CB8AC3E}">
        <p14:creationId xmlns:p14="http://schemas.microsoft.com/office/powerpoint/2010/main" val="1365192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3240-91D8-E74E-8337-B859EF46610B}"/>
              </a:ext>
            </a:extLst>
          </p:cNvPr>
          <p:cNvSpPr>
            <a:spLocks noGrp="1"/>
          </p:cNvSpPr>
          <p:nvPr>
            <p:ph type="title"/>
          </p:nvPr>
        </p:nvSpPr>
        <p:spPr/>
        <p:txBody>
          <a:bodyPr/>
          <a:lstStyle/>
          <a:p>
            <a:pPr algn="ctr"/>
            <a:r>
              <a:rPr lang="en-US" b="1" dirty="0"/>
              <a:t>Valuing shared governance</a:t>
            </a:r>
          </a:p>
        </p:txBody>
      </p:sp>
      <p:sp>
        <p:nvSpPr>
          <p:cNvPr id="3" name="Content Placeholder 2">
            <a:extLst>
              <a:ext uri="{FF2B5EF4-FFF2-40B4-BE49-F238E27FC236}">
                <a16:creationId xmlns:a16="http://schemas.microsoft.com/office/drawing/2014/main" id="{7F1CFB6D-8F66-7E40-A59D-01AE20BCFF24}"/>
              </a:ext>
            </a:extLst>
          </p:cNvPr>
          <p:cNvSpPr>
            <a:spLocks noGrp="1"/>
          </p:cNvSpPr>
          <p:nvPr>
            <p:ph idx="1"/>
          </p:nvPr>
        </p:nvSpPr>
        <p:spPr/>
        <p:txBody>
          <a:bodyPr>
            <a:normAutofit/>
          </a:bodyPr>
          <a:lstStyle/>
          <a:p>
            <a:pPr fontAlgn="base">
              <a:lnSpc>
                <a:spcPct val="100000"/>
              </a:lnSpc>
              <a:spcAft>
                <a:spcPts val="1000"/>
              </a:spcAft>
            </a:pPr>
            <a:r>
              <a:rPr lang="en-US" dirty="0"/>
              <a:t>Three barriers to faculty understanding and valuing the importance of shared governance</a:t>
            </a:r>
          </a:p>
          <a:p>
            <a:pPr lvl="1" fontAlgn="base">
              <a:lnSpc>
                <a:spcPct val="100000"/>
              </a:lnSpc>
              <a:spcAft>
                <a:spcPts val="1000"/>
              </a:spcAft>
            </a:pPr>
            <a:r>
              <a:rPr lang="en-US" dirty="0"/>
              <a:t>Ambition</a:t>
            </a:r>
          </a:p>
          <a:p>
            <a:pPr lvl="1" fontAlgn="base">
              <a:lnSpc>
                <a:spcPct val="100000"/>
              </a:lnSpc>
              <a:spcAft>
                <a:spcPts val="1000"/>
              </a:spcAft>
            </a:pPr>
            <a:r>
              <a:rPr lang="en-US" dirty="0"/>
              <a:t>Apathy </a:t>
            </a:r>
          </a:p>
          <a:p>
            <a:pPr lvl="1" fontAlgn="base">
              <a:lnSpc>
                <a:spcPct val="100000"/>
              </a:lnSpc>
              <a:spcAft>
                <a:spcPts val="1000"/>
              </a:spcAft>
            </a:pPr>
            <a:r>
              <a:rPr lang="en-US" dirty="0"/>
              <a:t>Anger </a:t>
            </a:r>
            <a:br>
              <a:rPr lang="en-US" dirty="0"/>
            </a:br>
            <a:endParaRPr lang="en-US" dirty="0"/>
          </a:p>
        </p:txBody>
      </p:sp>
      <p:sp>
        <p:nvSpPr>
          <p:cNvPr id="4" name="TextBox 3">
            <a:extLst>
              <a:ext uri="{FF2B5EF4-FFF2-40B4-BE49-F238E27FC236}">
                <a16:creationId xmlns:a16="http://schemas.microsoft.com/office/drawing/2014/main" id="{7E041484-D7F5-AE4A-B807-851BAE492D13}"/>
              </a:ext>
            </a:extLst>
          </p:cNvPr>
          <p:cNvSpPr txBox="1"/>
          <p:nvPr/>
        </p:nvSpPr>
        <p:spPr>
          <a:xfrm>
            <a:off x="0" y="-11149"/>
            <a:ext cx="12192000" cy="369332"/>
          </a:xfrm>
          <a:prstGeom prst="rect">
            <a:avLst/>
          </a:prstGeom>
          <a:noFill/>
        </p:spPr>
        <p:txBody>
          <a:bodyPr wrap="square" rtlCol="0">
            <a:spAutoFit/>
          </a:bodyPr>
          <a:lstStyle/>
          <a:p>
            <a:pPr algn="ctr"/>
            <a:r>
              <a:rPr lang="en-US" dirty="0"/>
              <a:t>Dr. Anthony L. Brown</a:t>
            </a:r>
          </a:p>
        </p:txBody>
      </p:sp>
    </p:spTree>
    <p:extLst>
      <p:ext uri="{BB962C8B-B14F-4D97-AF65-F5344CB8AC3E}">
        <p14:creationId xmlns:p14="http://schemas.microsoft.com/office/powerpoint/2010/main" val="2125914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DB65-9307-0341-BB7C-7FF147F85C9C}"/>
              </a:ext>
            </a:extLst>
          </p:cNvPr>
          <p:cNvSpPr>
            <a:spLocks noGrp="1"/>
          </p:cNvSpPr>
          <p:nvPr>
            <p:ph type="title"/>
          </p:nvPr>
        </p:nvSpPr>
        <p:spPr>
          <a:xfrm>
            <a:off x="838200" y="298219"/>
            <a:ext cx="10515600" cy="1325563"/>
          </a:xfrm>
        </p:spPr>
        <p:txBody>
          <a:bodyPr/>
          <a:lstStyle/>
          <a:p>
            <a:pPr algn="ctr"/>
            <a:r>
              <a:rPr lang="en-US" b="1" dirty="0"/>
              <a:t>Shared governance</a:t>
            </a:r>
          </a:p>
        </p:txBody>
      </p:sp>
      <p:sp>
        <p:nvSpPr>
          <p:cNvPr id="3" name="Content Placeholder 2">
            <a:extLst>
              <a:ext uri="{FF2B5EF4-FFF2-40B4-BE49-F238E27FC236}">
                <a16:creationId xmlns:a16="http://schemas.microsoft.com/office/drawing/2014/main" id="{C4B907A6-46A9-424B-99B8-942238CCD567}"/>
              </a:ext>
            </a:extLst>
          </p:cNvPr>
          <p:cNvSpPr>
            <a:spLocks noGrp="1"/>
          </p:cNvSpPr>
          <p:nvPr>
            <p:ph idx="1"/>
          </p:nvPr>
        </p:nvSpPr>
        <p:spPr>
          <a:xfrm>
            <a:off x="838200" y="1491093"/>
            <a:ext cx="10515600" cy="4823365"/>
          </a:xfrm>
        </p:spPr>
        <p:txBody>
          <a:bodyPr>
            <a:normAutofit fontScale="92500" lnSpcReduction="20000"/>
          </a:bodyPr>
          <a:lstStyle/>
          <a:p>
            <a:pPr marL="190500" indent="-190500">
              <a:lnSpc>
                <a:spcPct val="100000"/>
              </a:lnSpc>
              <a:spcBef>
                <a:spcPct val="0"/>
              </a:spcBef>
            </a:pPr>
            <a:r>
              <a:rPr lang="en-US" altLang="en-US" sz="3000" dirty="0">
                <a:solidFill>
                  <a:srgbClr val="001F67"/>
                </a:solidFill>
              </a:rPr>
              <a:t>Creates a tripod of leadership on campus-- faculty, administration, regents/trustees</a:t>
            </a:r>
          </a:p>
          <a:p>
            <a:pPr lvl="1">
              <a:lnSpc>
                <a:spcPct val="100000"/>
              </a:lnSpc>
              <a:spcBef>
                <a:spcPts val="1200"/>
              </a:spcBef>
            </a:pPr>
            <a:r>
              <a:rPr lang="en-US" altLang="en-US" sz="2600" dirty="0"/>
              <a:t>Vital for the institution to function effectively</a:t>
            </a:r>
          </a:p>
          <a:p>
            <a:pPr lvl="1">
              <a:lnSpc>
                <a:spcPct val="100000"/>
              </a:lnSpc>
              <a:spcBef>
                <a:spcPts val="1200"/>
              </a:spcBef>
            </a:pPr>
            <a:r>
              <a:rPr lang="en-US" altLang="en-US" sz="2600" dirty="0"/>
              <a:t>Statement on Government of Colleges and Universities jointly formulated by the AAUP, the American Education Council, and the Association of Governing Boards of Universities and Colleges</a:t>
            </a:r>
          </a:p>
          <a:p>
            <a:pPr lvl="1">
              <a:lnSpc>
                <a:spcPct val="100000"/>
              </a:lnSpc>
              <a:spcBef>
                <a:spcPts val="1200"/>
              </a:spcBef>
            </a:pPr>
            <a:r>
              <a:rPr lang="en-US" altLang="en-US" sz="2600" dirty="0"/>
              <a:t>All committees should have faculty members appointed by faculty </a:t>
            </a:r>
          </a:p>
          <a:p>
            <a:pPr lvl="1">
              <a:lnSpc>
                <a:spcPct val="100000"/>
              </a:lnSpc>
              <a:spcBef>
                <a:spcPts val="1200"/>
              </a:spcBef>
            </a:pPr>
            <a:r>
              <a:rPr lang="en-US" altLang="en-US" sz="2600" dirty="0"/>
              <a:t>Faculty committee members should report back to faculty</a:t>
            </a:r>
          </a:p>
          <a:p>
            <a:pPr>
              <a:lnSpc>
                <a:spcPct val="100000"/>
              </a:lnSpc>
              <a:spcBef>
                <a:spcPts val="1200"/>
              </a:spcBef>
            </a:pPr>
            <a:r>
              <a:rPr lang="en-US" altLang="en-US" sz="3000" dirty="0">
                <a:solidFill>
                  <a:srgbClr val="001F67"/>
                </a:solidFill>
              </a:rPr>
              <a:t>References</a:t>
            </a:r>
          </a:p>
          <a:p>
            <a:pPr lvl="1"/>
            <a:r>
              <a:rPr lang="en-US" altLang="en-US" sz="2600" dirty="0">
                <a:solidFill>
                  <a:srgbClr val="6E0500"/>
                </a:solidFill>
                <a:cs typeface="Lucida Grande" panose="020B0600040502020204" pitchFamily="34" charset="0"/>
                <a:sym typeface="Lucida Grande" panose="020B0600040502020204" pitchFamily="34" charset="0"/>
              </a:rPr>
              <a:t>American Association of University Professors. Policy Documents and Reports, Eleventh Edition. Washington, D.C.: Johns Hopkins University Press, 2015.</a:t>
            </a:r>
          </a:p>
          <a:p>
            <a:pPr lvl="1"/>
            <a:r>
              <a:rPr lang="en-US" altLang="en-US" sz="2600" dirty="0">
                <a:solidFill>
                  <a:srgbClr val="6E0500"/>
                </a:solidFill>
                <a:cs typeface="Lucida Grande" panose="020B0600040502020204" pitchFamily="34" charset="0"/>
                <a:sym typeface="Lucida Grande" panose="020B0600040502020204" pitchFamily="34" charset="0"/>
              </a:rPr>
              <a:t>American Association of University Professors. “Resources on Governance.” AAUP. Accessed September 26, 2021. </a:t>
            </a:r>
            <a:r>
              <a:rPr lang="en-US" altLang="en-US" sz="2600" u="sng" dirty="0">
                <a:solidFill>
                  <a:srgbClr val="6E0500"/>
                </a:solidFill>
                <a:cs typeface="Lucida Grande" panose="020B0600040502020204" pitchFamily="34" charset="0"/>
                <a:sym typeface="Lucida Grande" panose="020B0600040502020204" pitchFamily="34" charset="0"/>
                <a:hlinkClick r:id="rId2"/>
              </a:rPr>
              <a:t>https://www.aaup.org</a:t>
            </a:r>
            <a:r>
              <a:rPr lang="en-US" altLang="en-US" sz="2600" dirty="0">
                <a:solidFill>
                  <a:srgbClr val="6E0500"/>
                </a:solidFill>
                <a:cs typeface="Lucida Grande" panose="020B0600040502020204" pitchFamily="34" charset="0"/>
                <a:sym typeface="Lucida Grande" panose="020B0600040502020204" pitchFamily="34" charset="0"/>
              </a:rPr>
              <a:t>/.</a:t>
            </a:r>
            <a:endParaRPr lang="en-US" altLang="en-US" sz="2600" dirty="0">
              <a:solidFill>
                <a:srgbClr val="001F67"/>
              </a:solidFill>
            </a:endParaRPr>
          </a:p>
          <a:p>
            <a:pPr>
              <a:lnSpc>
                <a:spcPct val="100000"/>
              </a:lnSpc>
              <a:spcBef>
                <a:spcPts val="1200"/>
              </a:spcBef>
            </a:pPr>
            <a:endParaRPr lang="en-US" altLang="en-US" dirty="0">
              <a:solidFill>
                <a:srgbClr val="001F67"/>
              </a:solidFill>
            </a:endParaRPr>
          </a:p>
        </p:txBody>
      </p:sp>
      <p:sp>
        <p:nvSpPr>
          <p:cNvPr id="4" name="Rectangle 3">
            <a:extLst>
              <a:ext uri="{FF2B5EF4-FFF2-40B4-BE49-F238E27FC236}">
                <a16:creationId xmlns:a16="http://schemas.microsoft.com/office/drawing/2014/main" id="{BE522D53-F44A-F24E-AC6C-277B4FA57EBF}"/>
              </a:ext>
            </a:extLst>
          </p:cNvPr>
          <p:cNvSpPr>
            <a:spLocks/>
          </p:cNvSpPr>
          <p:nvPr/>
        </p:nvSpPr>
        <p:spPr bwMode="auto">
          <a:xfrm>
            <a:off x="0" y="-11113"/>
            <a:ext cx="12204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panose="020B0502020104020203" pitchFamily="34" charset="-79"/>
              </a:defRPr>
            </a:lvl1pPr>
            <a:lvl2pPr algn="l">
              <a:defRPr sz="1200">
                <a:solidFill>
                  <a:schemeClr val="tx1"/>
                </a:solidFill>
                <a:latin typeface="Gill Sans" panose="020B0502020104020203" pitchFamily="34" charset="-79"/>
              </a:defRPr>
            </a:lvl2pPr>
            <a:lvl3pPr algn="l">
              <a:defRPr sz="1200">
                <a:solidFill>
                  <a:schemeClr val="tx1"/>
                </a:solidFill>
                <a:latin typeface="Gill Sans" panose="020B0502020104020203" pitchFamily="34" charset="-79"/>
              </a:defRPr>
            </a:lvl3pPr>
            <a:lvl4pPr algn="l">
              <a:defRPr sz="1200">
                <a:solidFill>
                  <a:schemeClr val="tx1"/>
                </a:solidFill>
                <a:latin typeface="Gill Sans" panose="020B0502020104020203" pitchFamily="34" charset="-79"/>
              </a:defRPr>
            </a:lvl4pPr>
            <a:lvl5pPr algn="l">
              <a:defRPr sz="1200">
                <a:solidFill>
                  <a:schemeClr val="tx1"/>
                </a:solidFill>
                <a:latin typeface="Gill Sans" panose="020B0502020104020203" pitchFamily="34" charset="-79"/>
              </a:defRPr>
            </a:lvl5pPr>
            <a:lvl6pPr fontAlgn="base">
              <a:spcBef>
                <a:spcPct val="0"/>
              </a:spcBef>
              <a:spcAft>
                <a:spcPct val="0"/>
              </a:spcAft>
              <a:defRPr sz="1200">
                <a:solidFill>
                  <a:schemeClr val="tx1"/>
                </a:solidFill>
                <a:latin typeface="Gill Sans" panose="020B0502020104020203" pitchFamily="34" charset="-79"/>
              </a:defRPr>
            </a:lvl6pPr>
            <a:lvl7pPr fontAlgn="base">
              <a:spcBef>
                <a:spcPct val="0"/>
              </a:spcBef>
              <a:spcAft>
                <a:spcPct val="0"/>
              </a:spcAft>
              <a:defRPr sz="1200">
                <a:solidFill>
                  <a:schemeClr val="tx1"/>
                </a:solidFill>
                <a:latin typeface="Gill Sans" panose="020B0502020104020203" pitchFamily="34" charset="-79"/>
              </a:defRPr>
            </a:lvl7pPr>
            <a:lvl8pPr fontAlgn="base">
              <a:spcBef>
                <a:spcPct val="0"/>
              </a:spcBef>
              <a:spcAft>
                <a:spcPct val="0"/>
              </a:spcAft>
              <a:defRPr sz="1200">
                <a:solidFill>
                  <a:schemeClr val="tx1"/>
                </a:solidFill>
                <a:latin typeface="Gill Sans" panose="020B0502020104020203" pitchFamily="34" charset="-79"/>
              </a:defRPr>
            </a:lvl8pPr>
            <a:lvl9pPr fontAlgn="base">
              <a:spcBef>
                <a:spcPct val="0"/>
              </a:spcBef>
              <a:spcAft>
                <a:spcPct val="0"/>
              </a:spcAft>
              <a:defRPr sz="1200">
                <a:solidFill>
                  <a:schemeClr val="tx1"/>
                </a:solidFill>
                <a:latin typeface="Gill Sans" panose="020B0502020104020203" pitchFamily="34" charset="-79"/>
              </a:defRPr>
            </a:lvl9pPr>
          </a:lstStyle>
          <a:p>
            <a:pPr algn="ctr"/>
            <a:r>
              <a:rPr lang="en-US" altLang="en-US" sz="1800" dirty="0">
                <a:latin typeface="Lucida Grande" panose="020B0600040502020204" pitchFamily="34" charset="0"/>
                <a:cs typeface="Lucida Grande" panose="020B0600040502020204" pitchFamily="34" charset="0"/>
                <a:sym typeface="Lucida Grande" panose="020B0600040502020204" pitchFamily="34" charset="0"/>
              </a:rPr>
              <a:t>Dr. Jim Klein</a:t>
            </a:r>
          </a:p>
        </p:txBody>
      </p:sp>
    </p:spTree>
    <p:extLst>
      <p:ext uri="{BB962C8B-B14F-4D97-AF65-F5344CB8AC3E}">
        <p14:creationId xmlns:p14="http://schemas.microsoft.com/office/powerpoint/2010/main" val="2703172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EDEA53-873E-49BE-9597-BA69A61C364A}"/>
              </a:ext>
            </a:extLst>
          </p:cNvPr>
          <p:cNvSpPr>
            <a:spLocks noGrp="1"/>
          </p:cNvSpPr>
          <p:nvPr>
            <p:ph type="title"/>
          </p:nvPr>
        </p:nvSpPr>
        <p:spPr>
          <a:xfrm>
            <a:off x="838200" y="610456"/>
            <a:ext cx="10515600" cy="725443"/>
          </a:xfrm>
        </p:spPr>
        <p:txBody>
          <a:bodyPr>
            <a:normAutofit/>
          </a:bodyPr>
          <a:lstStyle/>
          <a:p>
            <a:pPr algn="ctr"/>
            <a:r>
              <a:rPr lang="en-US" b="1" dirty="0"/>
              <a:t>Shared governance</a:t>
            </a:r>
          </a:p>
        </p:txBody>
      </p:sp>
      <p:sp>
        <p:nvSpPr>
          <p:cNvPr id="6" name="Content Placeholder 5">
            <a:extLst>
              <a:ext uri="{FF2B5EF4-FFF2-40B4-BE49-F238E27FC236}">
                <a16:creationId xmlns:a16="http://schemas.microsoft.com/office/drawing/2014/main" id="{569D4DBB-4FE6-4AE9-ADDE-ADDB9C32B216}"/>
              </a:ext>
            </a:extLst>
          </p:cNvPr>
          <p:cNvSpPr>
            <a:spLocks noGrp="1"/>
          </p:cNvSpPr>
          <p:nvPr>
            <p:ph idx="1"/>
          </p:nvPr>
        </p:nvSpPr>
        <p:spPr>
          <a:xfrm>
            <a:off x="838200" y="1470124"/>
            <a:ext cx="10515600" cy="4952170"/>
          </a:xfrm>
        </p:spPr>
        <p:txBody>
          <a:bodyPr>
            <a:normAutofit lnSpcReduction="10000"/>
          </a:bodyPr>
          <a:lstStyle/>
          <a:p>
            <a:r>
              <a:rPr lang="en-US" dirty="0">
                <a:solidFill>
                  <a:srgbClr val="FF0000"/>
                </a:solidFill>
              </a:rPr>
              <a:t>Academic capitalism </a:t>
            </a:r>
            <a:r>
              <a:rPr lang="en-US" dirty="0"/>
              <a:t>- authority shifted to administration</a:t>
            </a:r>
          </a:p>
          <a:p>
            <a:pPr lvl="1"/>
            <a:r>
              <a:rPr lang="en-US" dirty="0"/>
              <a:t>Influenced by administration shift to primarily non-tenure track faculty and force majeure precedents following Hurricane Katrina</a:t>
            </a:r>
          </a:p>
          <a:p>
            <a:r>
              <a:rPr lang="en-US" dirty="0">
                <a:solidFill>
                  <a:srgbClr val="FF0000"/>
                </a:solidFill>
              </a:rPr>
              <a:t>Disaster capitalism </a:t>
            </a:r>
            <a:r>
              <a:rPr lang="en-US" dirty="0"/>
              <a:t>- “Never waste a good pandemic” (White, 2020)</a:t>
            </a:r>
          </a:p>
          <a:p>
            <a:r>
              <a:rPr lang="en-US" dirty="0"/>
              <a:t>Faculty have </a:t>
            </a:r>
            <a:r>
              <a:rPr lang="en-US" b="1" dirty="0">
                <a:solidFill>
                  <a:srgbClr val="0070C0"/>
                </a:solidFill>
              </a:rPr>
              <a:t>primary decision-making authority </a:t>
            </a:r>
            <a:r>
              <a:rPr lang="en-US" dirty="0"/>
              <a:t>per AAUP governance policy for:</a:t>
            </a:r>
          </a:p>
          <a:p>
            <a:pPr lvl="1"/>
            <a:r>
              <a:rPr lang="en-US" dirty="0">
                <a:solidFill>
                  <a:srgbClr val="0070C0"/>
                </a:solidFill>
              </a:rPr>
              <a:t>Curriculum</a:t>
            </a:r>
          </a:p>
          <a:p>
            <a:pPr lvl="1"/>
            <a:r>
              <a:rPr lang="en-US" dirty="0">
                <a:solidFill>
                  <a:srgbClr val="0070C0"/>
                </a:solidFill>
              </a:rPr>
              <a:t>Subject matter and methods of instruction</a:t>
            </a:r>
          </a:p>
          <a:p>
            <a:pPr lvl="1"/>
            <a:r>
              <a:rPr lang="en-US" dirty="0"/>
              <a:t>Those aspects of </a:t>
            </a:r>
            <a:r>
              <a:rPr lang="en-US" dirty="0">
                <a:solidFill>
                  <a:srgbClr val="0070C0"/>
                </a:solidFill>
              </a:rPr>
              <a:t>student life </a:t>
            </a:r>
            <a:r>
              <a:rPr lang="en-US" dirty="0"/>
              <a:t>which relate to educational process</a:t>
            </a:r>
          </a:p>
          <a:p>
            <a:pPr lvl="1"/>
            <a:r>
              <a:rPr lang="en-US" dirty="0"/>
              <a:t>Matters related to </a:t>
            </a:r>
            <a:r>
              <a:rPr lang="en-US" dirty="0">
                <a:solidFill>
                  <a:srgbClr val="0070C0"/>
                </a:solidFill>
              </a:rPr>
              <a:t>faculty status </a:t>
            </a:r>
            <a:r>
              <a:rPr lang="en-US" dirty="0"/>
              <a:t>– appointments, reappointments, decisions not to reappoint, promotions, granting of tenure, dismissal</a:t>
            </a:r>
          </a:p>
          <a:p>
            <a:r>
              <a:rPr lang="en-US" dirty="0"/>
              <a:t>Faculty have authority/participation at every stage for </a:t>
            </a:r>
            <a:r>
              <a:rPr lang="en-US" b="1" dirty="0">
                <a:solidFill>
                  <a:srgbClr val="0070C0"/>
                </a:solidFill>
              </a:rPr>
              <a:t>financial exigency and program closure decisions</a:t>
            </a:r>
          </a:p>
        </p:txBody>
      </p:sp>
      <p:sp>
        <p:nvSpPr>
          <p:cNvPr id="3" name="TextBox 2">
            <a:extLst>
              <a:ext uri="{FF2B5EF4-FFF2-40B4-BE49-F238E27FC236}">
                <a16:creationId xmlns:a16="http://schemas.microsoft.com/office/drawing/2014/main" id="{F0E2EFD2-CC9D-024B-80F4-2DD40071B32F}"/>
              </a:ext>
            </a:extLst>
          </p:cNvPr>
          <p:cNvSpPr txBox="1"/>
          <p:nvPr/>
        </p:nvSpPr>
        <p:spPr>
          <a:xfrm>
            <a:off x="0" y="-11149"/>
            <a:ext cx="12192000" cy="369332"/>
          </a:xfrm>
          <a:prstGeom prst="rect">
            <a:avLst/>
          </a:prstGeom>
          <a:noFill/>
        </p:spPr>
        <p:txBody>
          <a:bodyPr wrap="square" rtlCol="0">
            <a:spAutoFit/>
          </a:bodyPr>
          <a:lstStyle/>
          <a:p>
            <a:pPr algn="ctr"/>
            <a:r>
              <a:rPr lang="en-US" dirty="0"/>
              <a:t>Dr. Pat Somers</a:t>
            </a:r>
          </a:p>
        </p:txBody>
      </p:sp>
    </p:spTree>
    <p:extLst>
      <p:ext uri="{BB962C8B-B14F-4D97-AF65-F5344CB8AC3E}">
        <p14:creationId xmlns:p14="http://schemas.microsoft.com/office/powerpoint/2010/main" val="1356406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C63C-CD53-47DC-ABFB-4ED78D30EF87}"/>
              </a:ext>
            </a:extLst>
          </p:cNvPr>
          <p:cNvSpPr>
            <a:spLocks noGrp="1"/>
          </p:cNvSpPr>
          <p:nvPr>
            <p:ph type="title"/>
          </p:nvPr>
        </p:nvSpPr>
        <p:spPr>
          <a:xfrm>
            <a:off x="838200" y="681038"/>
            <a:ext cx="10515600" cy="490652"/>
          </a:xfrm>
        </p:spPr>
        <p:txBody>
          <a:bodyPr>
            <a:noAutofit/>
          </a:bodyPr>
          <a:lstStyle/>
          <a:p>
            <a:pPr algn="ctr"/>
            <a:r>
              <a:rPr lang="en-US" dirty="0">
                <a:solidFill>
                  <a:srgbClr val="FF0000"/>
                </a:solidFill>
              </a:rPr>
              <a:t>Additional Reading</a:t>
            </a:r>
          </a:p>
        </p:txBody>
      </p:sp>
      <p:sp>
        <p:nvSpPr>
          <p:cNvPr id="3" name="Content Placeholder 2">
            <a:extLst>
              <a:ext uri="{FF2B5EF4-FFF2-40B4-BE49-F238E27FC236}">
                <a16:creationId xmlns:a16="http://schemas.microsoft.com/office/drawing/2014/main" id="{BD2EB2B4-5355-4A0E-95E7-202A22117D71}"/>
              </a:ext>
            </a:extLst>
          </p:cNvPr>
          <p:cNvSpPr>
            <a:spLocks noGrp="1"/>
          </p:cNvSpPr>
          <p:nvPr>
            <p:ph idx="1"/>
          </p:nvPr>
        </p:nvSpPr>
        <p:spPr>
          <a:xfrm>
            <a:off x="838200" y="1506221"/>
            <a:ext cx="10515600" cy="5551680"/>
          </a:xfrm>
        </p:spPr>
        <p:txBody>
          <a:bodyPr>
            <a:noAutofit/>
          </a:bodyPr>
          <a:lstStyle/>
          <a:p>
            <a:pPr>
              <a:lnSpc>
                <a:spcPct val="70000"/>
              </a:lnSpc>
            </a:pPr>
            <a:r>
              <a:rPr lang="en-US" sz="2000" dirty="0">
                <a:solidFill>
                  <a:srgbClr val="000000"/>
                </a:solidFill>
                <a:effectLst/>
                <a:ea typeface="Times New Roman" panose="02020603050405020304" pitchFamily="18" charset="0"/>
              </a:rPr>
              <a:t>AAUP. (2021). </a:t>
            </a:r>
            <a:r>
              <a:rPr lang="en-US" sz="2000" i="1" dirty="0">
                <a:solidFill>
                  <a:srgbClr val="000000"/>
                </a:solidFill>
                <a:effectLst/>
                <a:ea typeface="Times New Roman" panose="02020603050405020304" pitchFamily="18" charset="0"/>
              </a:rPr>
              <a:t>Special report – COVID-19 and academic governance</a:t>
            </a:r>
            <a:r>
              <a:rPr lang="en-US" sz="2000" dirty="0">
                <a:solidFill>
                  <a:srgbClr val="000000"/>
                </a:solidFill>
                <a:effectLst/>
                <a:ea typeface="Times New Roman" panose="02020603050405020304" pitchFamily="18" charset="0"/>
              </a:rPr>
              <a:t>. </a:t>
            </a:r>
            <a:r>
              <a:rPr lang="en-US" sz="2000" dirty="0">
                <a:solidFill>
                  <a:srgbClr val="000000"/>
                </a:solidFill>
                <a:effectLst/>
                <a:ea typeface="Times New Roman" panose="02020603050405020304" pitchFamily="18" charset="0"/>
                <a:hlinkClick r:id="rId2"/>
              </a:rPr>
              <a:t>https://www.aaup.org/special-report-covid-19-and-academic-governance</a:t>
            </a:r>
            <a:r>
              <a:rPr lang="en-US" sz="2000" dirty="0">
                <a:solidFill>
                  <a:srgbClr val="000000"/>
                </a:solidFill>
                <a:effectLst/>
                <a:ea typeface="Times New Roman" panose="02020603050405020304" pitchFamily="18" charset="0"/>
              </a:rPr>
              <a:t>.</a:t>
            </a:r>
          </a:p>
          <a:p>
            <a:pPr>
              <a:lnSpc>
                <a:spcPct val="70000"/>
              </a:lnSpc>
            </a:pPr>
            <a:r>
              <a:rPr lang="en-US" sz="2000" dirty="0"/>
              <a:t>AAUP. (2007). Report of an AAUP Special Committee: Hurricane Katrina and New Orleans Universities. </a:t>
            </a:r>
            <a:r>
              <a:rPr lang="en-US" sz="2000" i="1" dirty="0"/>
              <a:t>Academe</a:t>
            </a:r>
            <a:r>
              <a:rPr lang="en-US" sz="2000" dirty="0"/>
              <a:t>, May–June, 61. </a:t>
            </a:r>
            <a:endParaRPr lang="en-US" sz="2000" dirty="0">
              <a:solidFill>
                <a:srgbClr val="000000"/>
              </a:solidFill>
            </a:endParaRPr>
          </a:p>
          <a:p>
            <a:pPr>
              <a:lnSpc>
                <a:spcPct val="70000"/>
              </a:lnSpc>
            </a:pPr>
            <a:r>
              <a:rPr lang="en-US" sz="2000" dirty="0"/>
              <a:t>AAUP. (1966). </a:t>
            </a:r>
            <a:r>
              <a:rPr lang="en-US" sz="2000" i="1" dirty="0"/>
              <a:t>The Statement on Government</a:t>
            </a:r>
            <a:r>
              <a:rPr lang="en-US" sz="2000" dirty="0"/>
              <a:t>. </a:t>
            </a:r>
            <a:r>
              <a:rPr lang="en-US" sz="2000" dirty="0">
                <a:hlinkClick r:id="rId3"/>
              </a:rPr>
              <a:t>https://www.aaup.org/report/statement-government-colleges-and-universities</a:t>
            </a:r>
            <a:r>
              <a:rPr lang="en-US" sz="2000" dirty="0"/>
              <a:t>. (With the American Council on Education and the Association of Governing Boards of Universities and Colleges). </a:t>
            </a:r>
          </a:p>
          <a:p>
            <a:pPr>
              <a:lnSpc>
                <a:spcPct val="70000"/>
              </a:lnSpc>
            </a:pPr>
            <a:r>
              <a:rPr lang="en-US" sz="2000" dirty="0"/>
              <a:t>AAUP. Other relevant policies: Financial Exigency, Academic Governance, and Related Matters (2004), On Institutional Problems Resulting from Financial Exigency: Some Operating Guidelines (1978), On the Relationship of Faculty Governance to Academic Freedom (1994), The Role of the Faculty in Budgetary and Salary Matters (1972), and Statement on Academic Government for Institutions Engaged in Collective Bargaining (1988). (Available at </a:t>
            </a:r>
            <a:r>
              <a:rPr lang="en-US" sz="2000" dirty="0">
                <a:hlinkClick r:id="rId4"/>
              </a:rPr>
              <a:t>www.aaup.org</a:t>
            </a:r>
            <a:r>
              <a:rPr lang="en-US" sz="2000" dirty="0"/>
              <a:t>) </a:t>
            </a:r>
          </a:p>
          <a:p>
            <a:pPr>
              <a:lnSpc>
                <a:spcPct val="70000"/>
              </a:lnSpc>
            </a:pPr>
            <a:r>
              <a:rPr lang="en-US" sz="2000" dirty="0"/>
              <a:t>Alexander, B. (2020). </a:t>
            </a:r>
            <a:r>
              <a:rPr lang="en-US" sz="2000" i="1" dirty="0"/>
              <a:t>Academia next: The futures of higher education. </a:t>
            </a:r>
            <a:r>
              <a:rPr lang="en-US" sz="2000" dirty="0"/>
              <a:t>Johns Hopkins Press.</a:t>
            </a:r>
          </a:p>
          <a:p>
            <a:pPr>
              <a:lnSpc>
                <a:spcPct val="70000"/>
              </a:lnSpc>
            </a:pPr>
            <a:r>
              <a:rPr lang="en-US" sz="2000" dirty="0"/>
              <a:t>Alexander, B. (2022). </a:t>
            </a:r>
            <a:r>
              <a:rPr lang="en-US" sz="2000" i="1" dirty="0"/>
              <a:t>Universities on fire. </a:t>
            </a:r>
            <a:r>
              <a:rPr lang="en-US" sz="2000" dirty="0"/>
              <a:t>Johns Hopkins Press. (universities and climate research)</a:t>
            </a:r>
          </a:p>
          <a:p>
            <a:pPr>
              <a:lnSpc>
                <a:spcPct val="70000"/>
              </a:lnSpc>
            </a:pPr>
            <a:r>
              <a:rPr lang="en-US" sz="2000" dirty="0"/>
              <a:t>Bauman, D. (February 5, 2021). A Brutal Tally: Higher Ed Lost 650,000 Jobs Last Year. </a:t>
            </a:r>
            <a:r>
              <a:rPr lang="en-US" sz="2000" i="1" dirty="0"/>
              <a:t>Chronicle of Higher Education. </a:t>
            </a:r>
            <a:r>
              <a:rPr lang="en-US" sz="2000" dirty="0"/>
              <a:t>https:// </a:t>
            </a:r>
            <a:r>
              <a:rPr lang="en-US" sz="2000" dirty="0">
                <a:hlinkClick r:id="rId5"/>
              </a:rPr>
              <a:t>www.chronicle.com/article/a-brutal-tally-higher-ed-lost-650-000-jobs-last-year</a:t>
            </a:r>
            <a:r>
              <a:rPr lang="en-US" sz="2000" dirty="0"/>
              <a:t>  (13 percent of the higher education workforce).</a:t>
            </a:r>
          </a:p>
        </p:txBody>
      </p:sp>
      <p:sp>
        <p:nvSpPr>
          <p:cNvPr id="6" name="TextBox 5">
            <a:extLst>
              <a:ext uri="{FF2B5EF4-FFF2-40B4-BE49-F238E27FC236}">
                <a16:creationId xmlns:a16="http://schemas.microsoft.com/office/drawing/2014/main" id="{DE275823-72F2-3E42-AE8A-10AE031AA9D0}"/>
              </a:ext>
            </a:extLst>
          </p:cNvPr>
          <p:cNvSpPr txBox="1"/>
          <p:nvPr/>
        </p:nvSpPr>
        <p:spPr>
          <a:xfrm>
            <a:off x="0" y="-11149"/>
            <a:ext cx="12192000" cy="369332"/>
          </a:xfrm>
          <a:prstGeom prst="rect">
            <a:avLst/>
          </a:prstGeom>
          <a:noFill/>
        </p:spPr>
        <p:txBody>
          <a:bodyPr wrap="square" rtlCol="0">
            <a:spAutoFit/>
          </a:bodyPr>
          <a:lstStyle/>
          <a:p>
            <a:pPr algn="ctr"/>
            <a:r>
              <a:rPr lang="en-US" dirty="0"/>
              <a:t>Dr. Pat Somers</a:t>
            </a:r>
          </a:p>
        </p:txBody>
      </p:sp>
    </p:spTree>
    <p:extLst>
      <p:ext uri="{BB962C8B-B14F-4D97-AF65-F5344CB8AC3E}">
        <p14:creationId xmlns:p14="http://schemas.microsoft.com/office/powerpoint/2010/main" val="2325821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A5F9-7F31-4131-89E7-5E4C0632C7D5}"/>
              </a:ext>
            </a:extLst>
          </p:cNvPr>
          <p:cNvSpPr>
            <a:spLocks noGrp="1"/>
          </p:cNvSpPr>
          <p:nvPr>
            <p:ph type="title"/>
          </p:nvPr>
        </p:nvSpPr>
        <p:spPr>
          <a:xfrm>
            <a:off x="838200" y="576998"/>
            <a:ext cx="10515600" cy="708666"/>
          </a:xfrm>
        </p:spPr>
        <p:txBody>
          <a:bodyPr/>
          <a:lstStyle/>
          <a:p>
            <a:pPr algn="ctr"/>
            <a:r>
              <a:rPr lang="en-US" dirty="0">
                <a:solidFill>
                  <a:srgbClr val="FF0000"/>
                </a:solidFill>
              </a:rPr>
              <a:t>Additional Reading</a:t>
            </a:r>
          </a:p>
        </p:txBody>
      </p:sp>
      <p:sp>
        <p:nvSpPr>
          <p:cNvPr id="3" name="Content Placeholder 2">
            <a:extLst>
              <a:ext uri="{FF2B5EF4-FFF2-40B4-BE49-F238E27FC236}">
                <a16:creationId xmlns:a16="http://schemas.microsoft.com/office/drawing/2014/main" id="{D4FD6455-3C6B-4396-9EDA-301FFA994D7C}"/>
              </a:ext>
            </a:extLst>
          </p:cNvPr>
          <p:cNvSpPr>
            <a:spLocks noGrp="1"/>
          </p:cNvSpPr>
          <p:nvPr>
            <p:ph idx="1"/>
          </p:nvPr>
        </p:nvSpPr>
        <p:spPr>
          <a:xfrm>
            <a:off x="838200" y="1475235"/>
            <a:ext cx="10515600" cy="5103171"/>
          </a:xfrm>
        </p:spPr>
        <p:txBody>
          <a:bodyPr>
            <a:normAutofit fontScale="70000" lnSpcReduction="20000"/>
          </a:bodyPr>
          <a:lstStyle/>
          <a:p>
            <a:r>
              <a:rPr lang="en-US" dirty="0">
                <a:solidFill>
                  <a:srgbClr val="000000"/>
                </a:solidFill>
                <a:effectLst/>
                <a:ea typeface="Times New Roman" panose="02020603050405020304" pitchFamily="18" charset="0"/>
              </a:rPr>
              <a:t>Lee, E., Somers, P., Taylor, Z., &amp; Fry, J. (2021). Academic professionals: The changing face of tenure, research, and service in the American research university. </a:t>
            </a:r>
            <a:r>
              <a:rPr lang="en-US" i="1" dirty="0">
                <a:solidFill>
                  <a:srgbClr val="000000"/>
                </a:solidFill>
                <a:effectLst/>
                <a:ea typeface="Times New Roman" panose="02020603050405020304" pitchFamily="18" charset="0"/>
              </a:rPr>
              <a:t>Policy Futures in Education. </a:t>
            </a:r>
            <a:r>
              <a:rPr lang="en-US" b="0" i="0" u="none" strike="noStrike" dirty="0">
                <a:solidFill>
                  <a:srgbClr val="006ACC"/>
                </a:solidFill>
                <a:effectLst/>
                <a:hlinkClick r:id="rId2"/>
              </a:rPr>
              <a:t>doi.org/10.1177/14782103211031500</a:t>
            </a:r>
            <a:endParaRPr lang="en-US" dirty="0">
              <a:solidFill>
                <a:srgbClr val="000000"/>
              </a:solidFill>
              <a:effectLst/>
              <a:ea typeface="Times New Roman" panose="02020603050405020304" pitchFamily="18" charset="0"/>
            </a:endParaRPr>
          </a:p>
          <a:p>
            <a:r>
              <a:rPr lang="en-US" dirty="0">
                <a:solidFill>
                  <a:srgbClr val="000000"/>
                </a:solidFill>
                <a:effectLst/>
                <a:ea typeface="Times New Roman" panose="02020603050405020304" pitchFamily="18" charset="0"/>
              </a:rPr>
              <a:t>LePore, J. (2014). The disruption machine. </a:t>
            </a:r>
            <a:r>
              <a:rPr lang="en-US" i="1" dirty="0">
                <a:solidFill>
                  <a:srgbClr val="000000"/>
                </a:solidFill>
                <a:effectLst/>
                <a:ea typeface="Times New Roman" panose="02020603050405020304" pitchFamily="18" charset="0"/>
              </a:rPr>
              <a:t>The New Yorker</a:t>
            </a:r>
            <a:r>
              <a:rPr lang="en-US" dirty="0">
                <a:solidFill>
                  <a:srgbClr val="000000"/>
                </a:solidFill>
                <a:effectLst/>
                <a:ea typeface="Times New Roman" panose="02020603050405020304" pitchFamily="18" charset="0"/>
              </a:rPr>
              <a:t>,</a:t>
            </a:r>
            <a:r>
              <a:rPr lang="en-US" i="1" dirty="0">
                <a:solidFill>
                  <a:srgbClr val="000000"/>
                </a:solidFill>
                <a:effectLst/>
                <a:ea typeface="Times New Roman" panose="02020603050405020304" pitchFamily="18" charset="0"/>
              </a:rPr>
              <a:t> </a:t>
            </a:r>
            <a:r>
              <a:rPr lang="en-US" dirty="0">
                <a:solidFill>
                  <a:srgbClr val="000000"/>
                </a:solidFill>
                <a:effectLst/>
                <a:ea typeface="Times New Roman" panose="02020603050405020304" pitchFamily="18" charset="0"/>
              </a:rPr>
              <a:t>29–32.</a:t>
            </a:r>
          </a:p>
          <a:p>
            <a:r>
              <a:rPr lang="en-US" dirty="0"/>
              <a:t>Rhoades, G. (1998). Reviewing and rethinking administrative costs. In: Smart J. C. (ed.) </a:t>
            </a:r>
            <a:r>
              <a:rPr lang="en-US" i="1" dirty="0"/>
              <a:t>Higher Education Handbook of Theory and Research</a:t>
            </a:r>
            <a:r>
              <a:rPr lang="en-US" dirty="0"/>
              <a:t>. New York: Agathon Press, 111–147. </a:t>
            </a:r>
          </a:p>
          <a:p>
            <a:r>
              <a:rPr lang="en-US" dirty="0"/>
              <a:t>Rhoades, G. (2006). The higher education we choose: A question of balance. </a:t>
            </a:r>
            <a:r>
              <a:rPr lang="en-US" i="1" dirty="0"/>
              <a:t>The Review of Higher Education,</a:t>
            </a:r>
            <a:r>
              <a:rPr lang="en-US" dirty="0"/>
              <a:t> </a:t>
            </a:r>
            <a:r>
              <a:rPr lang="en-US" i="1" dirty="0"/>
              <a:t>29</a:t>
            </a:r>
            <a:r>
              <a:rPr lang="en-US" dirty="0"/>
              <a:t>(3), 381–404. </a:t>
            </a:r>
          </a:p>
          <a:p>
            <a:r>
              <a:rPr lang="en-US" dirty="0"/>
              <a:t>Rhoades, G. (2014). Extending academic capitalism by foregrounding academic labor. In: Cantwell, B., Kauppienen, I., &amp; Slaughter, S., (eds) </a:t>
            </a:r>
            <a:r>
              <a:rPr lang="en-US" i="1" dirty="0"/>
              <a:t>Academic Capitalism in an Age of Globalization</a:t>
            </a:r>
            <a:r>
              <a:rPr lang="en-US" dirty="0"/>
              <a:t>. Baltimore: Johns Hopkins University. </a:t>
            </a:r>
          </a:p>
          <a:p>
            <a:r>
              <a:rPr lang="en-US" dirty="0"/>
              <a:t>Rhoades G, Kiyama JM, McCormick R and Quiroz M (2008) Local cosmopolitans and cosmopolitan locals: New models of professionals in the academy. The Review of Higher Education 31(2): 209–235. </a:t>
            </a:r>
          </a:p>
          <a:p>
            <a:r>
              <a:rPr lang="en-US" dirty="0"/>
              <a:t>Rosser, V. J., &amp; Tabata, L. N. (2010). An examination of faculty work: Conceptual and theoretical frameworks in the literature. In: Smart J. C. (ed.) </a:t>
            </a:r>
            <a:r>
              <a:rPr lang="en-US" i="1" dirty="0"/>
              <a:t>Higher Education Handbook of Theory and Research</a:t>
            </a:r>
            <a:r>
              <a:rPr lang="en-US" dirty="0"/>
              <a:t>. New York: Agathon Press, 449–475. </a:t>
            </a:r>
          </a:p>
          <a:p>
            <a:r>
              <a:rPr lang="en-US" dirty="0"/>
              <a:t>Slaughter, S., &amp; Rhoades, G. (2004). </a:t>
            </a:r>
            <a:r>
              <a:rPr lang="en-US" i="1" dirty="0"/>
              <a:t>Academic Capitalism and the New Economy: Markets, state, and higher education</a:t>
            </a:r>
            <a:r>
              <a:rPr lang="en-US" dirty="0"/>
              <a:t>. Baltimore, MD: The Johns Hopkins University. </a:t>
            </a:r>
          </a:p>
        </p:txBody>
      </p:sp>
      <p:sp>
        <p:nvSpPr>
          <p:cNvPr id="4" name="TextBox 3">
            <a:extLst>
              <a:ext uri="{FF2B5EF4-FFF2-40B4-BE49-F238E27FC236}">
                <a16:creationId xmlns:a16="http://schemas.microsoft.com/office/drawing/2014/main" id="{117B7335-0453-3A4E-B463-EA15646F3FD0}"/>
              </a:ext>
            </a:extLst>
          </p:cNvPr>
          <p:cNvSpPr txBox="1"/>
          <p:nvPr/>
        </p:nvSpPr>
        <p:spPr>
          <a:xfrm>
            <a:off x="0" y="-11149"/>
            <a:ext cx="12192000" cy="369332"/>
          </a:xfrm>
          <a:prstGeom prst="rect">
            <a:avLst/>
          </a:prstGeom>
          <a:noFill/>
        </p:spPr>
        <p:txBody>
          <a:bodyPr wrap="square" rtlCol="0">
            <a:spAutoFit/>
          </a:bodyPr>
          <a:lstStyle/>
          <a:p>
            <a:pPr algn="ctr"/>
            <a:r>
              <a:rPr lang="en-US" dirty="0"/>
              <a:t>Dr. Pat Somers</a:t>
            </a:r>
          </a:p>
        </p:txBody>
      </p:sp>
    </p:spTree>
    <p:extLst>
      <p:ext uri="{BB962C8B-B14F-4D97-AF65-F5344CB8AC3E}">
        <p14:creationId xmlns:p14="http://schemas.microsoft.com/office/powerpoint/2010/main" val="332357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918</TotalTime>
  <Words>1635</Words>
  <Application>Microsoft Macintosh PowerPoint</Application>
  <PresentationFormat>Widescreen</PresentationFormat>
  <Paragraphs>101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Lucida Grande</vt:lpstr>
      <vt:lpstr>Office Theme</vt:lpstr>
      <vt:lpstr>Panel on Shared Governance Principles</vt:lpstr>
      <vt:lpstr>Brian L. Evans, Ph.D.</vt:lpstr>
      <vt:lpstr>Anthony L. Brown, Ph.D.</vt:lpstr>
      <vt:lpstr>Jim Klein, PhD</vt:lpstr>
      <vt:lpstr>Pat Somers, Ph.D.</vt:lpstr>
      <vt:lpstr>Shared governance (2016)</vt:lpstr>
      <vt:lpstr>Moderator’s questions</vt:lpstr>
      <vt:lpstr>Valuing shared governance</vt:lpstr>
      <vt:lpstr>Shared governance</vt:lpstr>
      <vt:lpstr>Shared governance</vt:lpstr>
      <vt:lpstr>Additional Reading</vt:lpstr>
      <vt:lpstr>Additional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 Somers, Ph.D.</dc:title>
  <dc:creator>Somers, Patricia A</dc:creator>
  <cp:lastModifiedBy>Brian Evans</cp:lastModifiedBy>
  <cp:revision>38</cp:revision>
  <dcterms:created xsi:type="dcterms:W3CDTF">2021-09-24T14:03:34Z</dcterms:created>
  <dcterms:modified xsi:type="dcterms:W3CDTF">2021-09-27T18:49:58Z</dcterms:modified>
</cp:coreProperties>
</file>