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1184fdb184d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1184fdb184d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184fdb184d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1184fdb184d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184fdb184d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1184fdb184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184fdb184d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184fdb184d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184fdb184d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184fdb184d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18324edd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18324edd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18324edd0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18324edd0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18324edd01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18324edd01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184fdb184d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184fdb184d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18324edd0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18324edd0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18324edd01_3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18324edd01_3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184fdb184d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1184fdb184d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184fdb184d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184fdb184d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184fdb184d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184fdb184d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18324edd0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18324edd0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aaup.org/NR/rdonlyres/A6520A9D-0A9A-47B3-B550-C006B5B224E7/0/1915Declaration.pdf" TargetMode="External"/><Relationship Id="rId4" Type="http://schemas.openxmlformats.org/officeDocument/2006/relationships/hyperlink" Target="https://www.aaup.org/report/1940-statement-principles-academic-freedom-and-tenur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rules-saps.tamu.edu/PDFs/12.01.99.M1.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utsystem.edu/board-of-regents/rules/31004-rights-and-responsibilities-faculty-member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Academic Freedom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a:bodyPr>
          <a:lstStyle/>
          <a:p>
            <a:pPr indent="0" lvl="0" marL="0" rtl="0" algn="ctr">
              <a:spcBef>
                <a:spcPts val="0"/>
              </a:spcBef>
              <a:spcAft>
                <a:spcPts val="0"/>
              </a:spcAft>
              <a:buClr>
                <a:schemeClr val="dk1"/>
              </a:buClr>
              <a:buSzPts val="853"/>
              <a:buFont typeface="Arial"/>
              <a:buNone/>
            </a:pPr>
            <a:r>
              <a:rPr lang="en" sz="4400">
                <a:solidFill>
                  <a:schemeClr val="dk1"/>
                </a:solidFill>
              </a:rPr>
              <a:t>Annual Faculty Governance Joint Meeting Session on Academic Freedom</a:t>
            </a:r>
            <a:endParaRPr sz="4400">
              <a:solidFill>
                <a:schemeClr val="dk1"/>
              </a:solidFill>
            </a:endParaRPr>
          </a:p>
          <a:p>
            <a:pPr indent="0" lvl="0" marL="0" rtl="0" algn="ctr">
              <a:lnSpc>
                <a:spcPct val="98181"/>
              </a:lnSpc>
              <a:spcBef>
                <a:spcPts val="1200"/>
              </a:spcBef>
              <a:spcAft>
                <a:spcPts val="0"/>
              </a:spcAft>
              <a:buClr>
                <a:schemeClr val="dk1"/>
              </a:buClr>
              <a:buSzPct val="45833"/>
              <a:buFont typeface="Arial"/>
              <a:buNone/>
            </a:pPr>
            <a:r>
              <a:rPr lang="en" sz="2400">
                <a:solidFill>
                  <a:schemeClr val="dk1"/>
                </a:solidFill>
              </a:rPr>
              <a:t>Moderators: Andrea Gore (Professor, Pharmacy, UT Austin) </a:t>
            </a:r>
            <a:endParaRPr sz="2400">
              <a:solidFill>
                <a:schemeClr val="dk1"/>
              </a:solidFill>
            </a:endParaRPr>
          </a:p>
          <a:p>
            <a:pPr indent="0" lvl="0" marL="0" rtl="0" algn="ctr">
              <a:lnSpc>
                <a:spcPct val="98181"/>
              </a:lnSpc>
              <a:spcBef>
                <a:spcPts val="1000"/>
              </a:spcBef>
              <a:spcAft>
                <a:spcPts val="0"/>
              </a:spcAft>
              <a:buClr>
                <a:schemeClr val="dk1"/>
              </a:buClr>
              <a:buSzPct val="45833"/>
              <a:buFont typeface="Arial"/>
              <a:buNone/>
            </a:pPr>
            <a:r>
              <a:rPr lang="en" sz="2400">
                <a:solidFill>
                  <a:schemeClr val="dk1"/>
                </a:solidFill>
              </a:rPr>
              <a:t>and Rob Mackin (Sociology, Texas A&amp;M)</a:t>
            </a:r>
            <a:endParaRPr sz="2400">
              <a:solidFill>
                <a:schemeClr val="dk1"/>
              </a:solidFill>
            </a:endParaRPr>
          </a:p>
          <a:p>
            <a:pPr indent="0" lvl="0" marL="0" rtl="0" algn="ctr">
              <a:lnSpc>
                <a:spcPct val="98181"/>
              </a:lnSpc>
              <a:spcBef>
                <a:spcPts val="1000"/>
              </a:spcBef>
              <a:spcAft>
                <a:spcPts val="0"/>
              </a:spcAft>
              <a:buClr>
                <a:schemeClr val="dk1"/>
              </a:buClr>
              <a:buSzPct val="45833"/>
              <a:buFont typeface="Arial"/>
              <a:buNone/>
            </a:pPr>
            <a:r>
              <a:rPr lang="en" sz="2400">
                <a:solidFill>
                  <a:schemeClr val="dk1"/>
                </a:solidFill>
              </a:rPr>
              <a:t>March 7, 2022</a:t>
            </a:r>
            <a:endParaRPr sz="2400">
              <a:solidFill>
                <a:schemeClr val="dk1"/>
              </a:solidFill>
            </a:endParaRPr>
          </a:p>
          <a:p>
            <a:pPr indent="0" lvl="0" marL="0" rtl="0" algn="l">
              <a:spcBef>
                <a:spcPts val="0"/>
              </a:spcBef>
              <a:spcAft>
                <a:spcPts val="1200"/>
              </a:spcAft>
              <a:buNone/>
            </a:pPr>
            <a:r>
              <a:t/>
            </a:r>
            <a:endParaRPr sz="44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title"/>
          </p:nvPr>
        </p:nvSpPr>
        <p:spPr>
          <a:xfrm>
            <a:off x="311700" y="868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4400"/>
              <a:t>Academic Freedom Timeline</a:t>
            </a:r>
            <a:endParaRPr/>
          </a:p>
        </p:txBody>
      </p:sp>
      <p:sp>
        <p:nvSpPr>
          <p:cNvPr id="65" name="Google Shape;65;p15"/>
          <p:cNvSpPr txBox="1"/>
          <p:nvPr>
            <p:ph idx="1" type="body"/>
          </p:nvPr>
        </p:nvSpPr>
        <p:spPr>
          <a:xfrm>
            <a:off x="311700" y="844875"/>
            <a:ext cx="8677800" cy="4298700"/>
          </a:xfrm>
          <a:prstGeom prst="rect">
            <a:avLst/>
          </a:prstGeom>
        </p:spPr>
        <p:txBody>
          <a:bodyPr anchorCtr="0" anchor="t" bIns="91425" lIns="91425" spcFirstLastPara="1" rIns="91425" wrap="square" tIns="91425">
            <a:normAutofit fontScale="77500" lnSpcReduction="20000"/>
          </a:bodyPr>
          <a:lstStyle/>
          <a:p>
            <a:pPr indent="0" lvl="0" marL="0" rtl="0" algn="l">
              <a:lnSpc>
                <a:spcPct val="98181"/>
              </a:lnSpc>
              <a:spcBef>
                <a:spcPts val="1000"/>
              </a:spcBef>
              <a:spcAft>
                <a:spcPts val="0"/>
              </a:spcAft>
              <a:buClr>
                <a:schemeClr val="dk1"/>
              </a:buClr>
              <a:buSzPct val="42307"/>
              <a:buFont typeface="Arial"/>
              <a:buNone/>
            </a:pPr>
            <a:r>
              <a:rPr lang="en" sz="2600">
                <a:solidFill>
                  <a:schemeClr val="dk1"/>
                </a:solidFill>
              </a:rPr>
              <a:t>1915 Declaration of Principles on Academic Freedom and Tenure</a:t>
            </a:r>
            <a:endParaRPr sz="1400">
              <a:solidFill>
                <a:schemeClr val="dk1"/>
              </a:solidFill>
            </a:endParaRPr>
          </a:p>
          <a:p>
            <a:pPr indent="0" lvl="0" marL="457200" rtl="0" algn="l">
              <a:lnSpc>
                <a:spcPct val="98181"/>
              </a:lnSpc>
              <a:spcBef>
                <a:spcPts val="500"/>
              </a:spcBef>
              <a:spcAft>
                <a:spcPts val="0"/>
              </a:spcAft>
              <a:buClr>
                <a:schemeClr val="dk1"/>
              </a:buClr>
              <a:buSzPct val="50000"/>
              <a:buFont typeface="Arial"/>
              <a:buNone/>
            </a:pPr>
            <a:r>
              <a:rPr lang="en" sz="2200">
                <a:solidFill>
                  <a:schemeClr val="dk1"/>
                </a:solidFill>
              </a:rPr>
              <a:t>Committee on Academic Freedom and Academic Tenure of the American Association of University Professors (AAUP)</a:t>
            </a:r>
            <a:endParaRPr sz="2200">
              <a:solidFill>
                <a:schemeClr val="dk1"/>
              </a:solidFill>
            </a:endParaRPr>
          </a:p>
          <a:p>
            <a:pPr indent="0" lvl="0" marL="0" rtl="0" algn="l">
              <a:lnSpc>
                <a:spcPct val="98181"/>
              </a:lnSpc>
              <a:spcBef>
                <a:spcPts val="1000"/>
              </a:spcBef>
              <a:spcAft>
                <a:spcPts val="0"/>
              </a:spcAft>
              <a:buClr>
                <a:schemeClr val="dk1"/>
              </a:buClr>
              <a:buSzPct val="42307"/>
              <a:buFont typeface="Arial"/>
              <a:buNone/>
            </a:pPr>
            <a:r>
              <a:rPr lang="en" sz="2600">
                <a:solidFill>
                  <a:schemeClr val="dk1"/>
                </a:solidFill>
              </a:rPr>
              <a:t>1925 Conference Statement on Academic Freedom and Tenure</a:t>
            </a:r>
            <a:endParaRPr sz="2600">
              <a:solidFill>
                <a:schemeClr val="dk1"/>
              </a:solidFill>
            </a:endParaRPr>
          </a:p>
          <a:p>
            <a:pPr indent="0" lvl="0" marL="457200" rtl="0" algn="l">
              <a:lnSpc>
                <a:spcPct val="98181"/>
              </a:lnSpc>
              <a:spcBef>
                <a:spcPts val="500"/>
              </a:spcBef>
              <a:spcAft>
                <a:spcPts val="0"/>
              </a:spcAft>
              <a:buClr>
                <a:schemeClr val="dk1"/>
              </a:buClr>
              <a:buSzPct val="50000"/>
              <a:buFont typeface="Arial"/>
              <a:buNone/>
            </a:pPr>
            <a:r>
              <a:rPr lang="en" sz="2200">
                <a:solidFill>
                  <a:schemeClr val="dk1"/>
                </a:solidFill>
              </a:rPr>
              <a:t>Joint Statement by the Association of American Colleges (now the American Association of Colleges and Universities, AAC&amp;U) and AAUP</a:t>
            </a:r>
            <a:endParaRPr sz="2200">
              <a:solidFill>
                <a:schemeClr val="dk1"/>
              </a:solidFill>
            </a:endParaRPr>
          </a:p>
          <a:p>
            <a:pPr indent="0" lvl="0" marL="457200" rtl="0" algn="l">
              <a:lnSpc>
                <a:spcPct val="98181"/>
              </a:lnSpc>
              <a:spcBef>
                <a:spcPts val="500"/>
              </a:spcBef>
              <a:spcAft>
                <a:spcPts val="0"/>
              </a:spcAft>
              <a:buClr>
                <a:schemeClr val="dk1"/>
              </a:buClr>
              <a:buSzPct val="50000"/>
              <a:buFont typeface="Arial"/>
              <a:buNone/>
            </a:pPr>
            <a:r>
              <a:rPr lang="en" sz="2200">
                <a:solidFill>
                  <a:srgbClr val="FF0000"/>
                </a:solidFill>
              </a:rPr>
              <a:t>Texas A&amp;M University, </a:t>
            </a:r>
            <a:r>
              <a:rPr lang="en" sz="2200">
                <a:solidFill>
                  <a:srgbClr val="FF0000"/>
                </a:solidFill>
              </a:rPr>
              <a:t>UT Austin,</a:t>
            </a:r>
            <a:r>
              <a:rPr lang="en" sz="2200">
                <a:solidFill>
                  <a:srgbClr val="FF0000"/>
                </a:solidFill>
              </a:rPr>
              <a:t> and 900+ others are AAC&amp;U members</a:t>
            </a:r>
            <a:endParaRPr sz="2200">
              <a:solidFill>
                <a:srgbClr val="FF0000"/>
              </a:solidFill>
            </a:endParaRPr>
          </a:p>
          <a:p>
            <a:pPr indent="0" lvl="0" marL="0" rtl="0" algn="l">
              <a:lnSpc>
                <a:spcPct val="98181"/>
              </a:lnSpc>
              <a:spcBef>
                <a:spcPts val="1000"/>
              </a:spcBef>
              <a:spcAft>
                <a:spcPts val="0"/>
              </a:spcAft>
              <a:buClr>
                <a:schemeClr val="dk1"/>
              </a:buClr>
              <a:buSzPct val="42307"/>
              <a:buFont typeface="Arial"/>
              <a:buNone/>
            </a:pPr>
            <a:r>
              <a:rPr lang="en" sz="2600">
                <a:solidFill>
                  <a:schemeClr val="dk1"/>
                </a:solidFill>
              </a:rPr>
              <a:t>1940 Statement of Principles on Academic Freedom and Tenure</a:t>
            </a:r>
            <a:endParaRPr sz="2600">
              <a:solidFill>
                <a:schemeClr val="dk1"/>
              </a:solidFill>
            </a:endParaRPr>
          </a:p>
          <a:p>
            <a:pPr indent="0" lvl="0" marL="457200" rtl="0" algn="l">
              <a:lnSpc>
                <a:spcPct val="98181"/>
              </a:lnSpc>
              <a:spcBef>
                <a:spcPts val="500"/>
              </a:spcBef>
              <a:spcAft>
                <a:spcPts val="0"/>
              </a:spcAft>
              <a:buClr>
                <a:schemeClr val="dk1"/>
              </a:buClr>
              <a:buSzPct val="50000"/>
              <a:buFont typeface="Arial"/>
              <a:buNone/>
            </a:pPr>
            <a:r>
              <a:rPr lang="en" sz="2200">
                <a:solidFill>
                  <a:schemeClr val="dk1"/>
                </a:solidFill>
              </a:rPr>
              <a:t>AAUP and Association of American Colleges (now the AAC&amp;U)</a:t>
            </a:r>
            <a:endParaRPr sz="2200">
              <a:solidFill>
                <a:schemeClr val="dk1"/>
              </a:solidFill>
            </a:endParaRPr>
          </a:p>
          <a:p>
            <a:pPr indent="0" lvl="0" marL="457200" rtl="0" algn="l">
              <a:lnSpc>
                <a:spcPct val="98181"/>
              </a:lnSpc>
              <a:spcBef>
                <a:spcPts val="500"/>
              </a:spcBef>
              <a:spcAft>
                <a:spcPts val="0"/>
              </a:spcAft>
              <a:buClr>
                <a:schemeClr val="dk1"/>
              </a:buClr>
              <a:buSzPct val="50000"/>
              <a:buFont typeface="Arial"/>
              <a:buNone/>
            </a:pPr>
            <a:r>
              <a:rPr lang="en" sz="2200">
                <a:solidFill>
                  <a:schemeClr val="dk1"/>
                </a:solidFill>
              </a:rPr>
              <a:t>Endorsed by more than 250 scholarly and educational organizations</a:t>
            </a:r>
            <a:endParaRPr sz="2200">
              <a:solidFill>
                <a:schemeClr val="dk1"/>
              </a:solidFill>
            </a:endParaRPr>
          </a:p>
          <a:p>
            <a:pPr indent="0" lvl="0" marL="0" rtl="0" algn="l">
              <a:lnSpc>
                <a:spcPct val="98181"/>
              </a:lnSpc>
              <a:spcBef>
                <a:spcPts val="1000"/>
              </a:spcBef>
              <a:spcAft>
                <a:spcPts val="0"/>
              </a:spcAft>
              <a:buClr>
                <a:schemeClr val="dk1"/>
              </a:buClr>
              <a:buSzPct val="42307"/>
              <a:buFont typeface="Arial"/>
              <a:buNone/>
            </a:pPr>
            <a:r>
              <a:rPr lang="en" sz="2600">
                <a:solidFill>
                  <a:schemeClr val="dk1"/>
                </a:solidFill>
              </a:rPr>
              <a:t>1970 Interpretive Comments to the 1940 Statement</a:t>
            </a:r>
            <a:endParaRPr sz="2600">
              <a:solidFill>
                <a:schemeClr val="dk1"/>
              </a:solidFill>
            </a:endParaRPr>
          </a:p>
          <a:p>
            <a:pPr indent="0" lvl="0" marL="457200" rtl="0" algn="l">
              <a:lnSpc>
                <a:spcPct val="98181"/>
              </a:lnSpc>
              <a:spcBef>
                <a:spcPts val="500"/>
              </a:spcBef>
              <a:spcAft>
                <a:spcPts val="0"/>
              </a:spcAft>
              <a:buClr>
                <a:schemeClr val="dk1"/>
              </a:buClr>
              <a:buSzPct val="50000"/>
              <a:buFont typeface="Arial"/>
              <a:buNone/>
            </a:pPr>
            <a:r>
              <a:rPr lang="en" sz="2200">
                <a:solidFill>
                  <a:schemeClr val="dk1"/>
                </a:solidFill>
              </a:rPr>
              <a:t>Jointly formulated and adopted by AAUP and AAC&amp;U</a:t>
            </a:r>
            <a:endParaRPr sz="2200">
              <a:solidFill>
                <a:schemeClr val="dk1"/>
              </a:solidFill>
            </a:endParaRPr>
          </a:p>
          <a:p>
            <a:pPr indent="0" lvl="0" marL="457200" rtl="0" algn="l">
              <a:lnSpc>
                <a:spcPct val="98181"/>
              </a:lnSpc>
              <a:spcBef>
                <a:spcPts val="1000"/>
              </a:spcBef>
              <a:spcAft>
                <a:spcPts val="0"/>
              </a:spcAft>
              <a:buClr>
                <a:schemeClr val="dk1"/>
              </a:buClr>
              <a:buSzPct val="275000"/>
              <a:buFont typeface="Arial"/>
              <a:buNone/>
            </a:pPr>
            <a:r>
              <a:t/>
            </a:r>
            <a:endParaRPr sz="400">
              <a:solidFill>
                <a:schemeClr val="dk1"/>
              </a:solidFill>
            </a:endParaRPr>
          </a:p>
          <a:p>
            <a:pPr indent="0" lvl="0" marL="0" rtl="0" algn="l">
              <a:lnSpc>
                <a:spcPct val="100000"/>
              </a:lnSpc>
              <a:spcBef>
                <a:spcPts val="1000"/>
              </a:spcBef>
              <a:spcAft>
                <a:spcPts val="0"/>
              </a:spcAft>
              <a:buClr>
                <a:schemeClr val="dk1"/>
              </a:buClr>
              <a:buSzPct val="73333"/>
              <a:buFont typeface="Arial"/>
              <a:buNone/>
            </a:pPr>
            <a:r>
              <a:rPr lang="en" sz="1500">
                <a:solidFill>
                  <a:schemeClr val="dk1"/>
                </a:solidFill>
              </a:rPr>
              <a:t>[1] </a:t>
            </a:r>
            <a:r>
              <a:rPr lang="en" sz="1500" u="sng">
                <a:solidFill>
                  <a:schemeClr val="hlink"/>
                </a:solidFill>
                <a:hlinkClick r:id="rId3"/>
              </a:rPr>
              <a:t>https://www.aaup.org/NR/rdonlyres/A6520A9D-0A9A-47B3-B550-C006B5B224E7/0/1915Declaration.pdf</a:t>
            </a:r>
            <a:r>
              <a:rPr lang="en" sz="1500">
                <a:solidFill>
                  <a:schemeClr val="dk1"/>
                </a:solidFill>
              </a:rPr>
              <a:t> </a:t>
            </a:r>
            <a:endParaRPr sz="1500">
              <a:solidFill>
                <a:schemeClr val="dk1"/>
              </a:solidFill>
            </a:endParaRPr>
          </a:p>
          <a:p>
            <a:pPr indent="0" lvl="0" marL="0" rtl="0" algn="l">
              <a:lnSpc>
                <a:spcPct val="100000"/>
              </a:lnSpc>
              <a:spcBef>
                <a:spcPts val="1000"/>
              </a:spcBef>
              <a:spcAft>
                <a:spcPts val="0"/>
              </a:spcAft>
              <a:buClr>
                <a:schemeClr val="dk1"/>
              </a:buClr>
              <a:buSzPct val="73333"/>
              <a:buFont typeface="Arial"/>
              <a:buNone/>
            </a:pPr>
            <a:r>
              <a:rPr lang="en" sz="1500">
                <a:solidFill>
                  <a:schemeClr val="dk1"/>
                </a:solidFill>
              </a:rPr>
              <a:t>[2] </a:t>
            </a:r>
            <a:r>
              <a:rPr lang="en" sz="1500" u="sng">
                <a:solidFill>
                  <a:schemeClr val="hlink"/>
                </a:solidFill>
                <a:hlinkClick r:id="rId4"/>
              </a:rPr>
              <a:t>https://www.aaup.org/report/1940-statement-principles-academic-freedom-and-tenure</a:t>
            </a:r>
            <a:endParaRPr sz="1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title"/>
          </p:nvPr>
        </p:nvSpPr>
        <p:spPr>
          <a:xfrm>
            <a:off x="311700" y="445025"/>
            <a:ext cx="8520600" cy="83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3859"/>
              <a:t>Paragraph One of the 1940 Statement</a:t>
            </a:r>
            <a:endParaRPr sz="2420"/>
          </a:p>
        </p:txBody>
      </p:sp>
      <p:sp>
        <p:nvSpPr>
          <p:cNvPr id="71" name="Google Shape;71;p16"/>
          <p:cNvSpPr txBox="1"/>
          <p:nvPr>
            <p:ph idx="1" type="body"/>
          </p:nvPr>
        </p:nvSpPr>
        <p:spPr>
          <a:xfrm>
            <a:off x="311700" y="1582300"/>
            <a:ext cx="8520600" cy="2986500"/>
          </a:xfrm>
          <a:prstGeom prst="rect">
            <a:avLst/>
          </a:prstGeom>
          <a:ln>
            <a:noFill/>
          </a:ln>
        </p:spPr>
        <p:txBody>
          <a:bodyPr anchorCtr="0" anchor="t" bIns="91425" lIns="91425" spcFirstLastPara="1" rIns="91425" wrap="square" tIns="91425">
            <a:normAutofit fontScale="92500"/>
          </a:bodyPr>
          <a:lstStyle/>
          <a:p>
            <a:pPr indent="0" lvl="0" marL="0" rtl="0" algn="l">
              <a:lnSpc>
                <a:spcPct val="100000"/>
              </a:lnSpc>
              <a:spcBef>
                <a:spcPts val="1000"/>
              </a:spcBef>
              <a:spcAft>
                <a:spcPts val="0"/>
              </a:spcAft>
              <a:buClr>
                <a:schemeClr val="dk1"/>
              </a:buClr>
              <a:buSzPct val="39285"/>
              <a:buFont typeface="Arial"/>
              <a:buNone/>
            </a:pPr>
            <a:r>
              <a:rPr lang="en" sz="2800">
                <a:solidFill>
                  <a:srgbClr val="FF0000"/>
                </a:solidFill>
              </a:rPr>
              <a:t>T</a:t>
            </a:r>
            <a:r>
              <a:rPr lang="en" sz="2800">
                <a:solidFill>
                  <a:srgbClr val="FF0000"/>
                </a:solidFill>
              </a:rPr>
              <a:t>eachers* are entitled to full freedom in research and in the publication of the results</a:t>
            </a:r>
            <a:r>
              <a:rPr lang="en" sz="2800">
                <a:solidFill>
                  <a:schemeClr val="dk1"/>
                </a:solidFill>
              </a:rPr>
              <a:t>, subject to the adequate performance of their other academic duties….</a:t>
            </a:r>
            <a:endParaRPr sz="2800">
              <a:solidFill>
                <a:schemeClr val="dk1"/>
              </a:solidFill>
            </a:endParaRPr>
          </a:p>
          <a:p>
            <a:pPr indent="0" lvl="0" marL="0" rtl="0" algn="l">
              <a:lnSpc>
                <a:spcPct val="98181"/>
              </a:lnSpc>
              <a:spcBef>
                <a:spcPts val="1000"/>
              </a:spcBef>
              <a:spcAft>
                <a:spcPts val="0"/>
              </a:spcAft>
              <a:buClr>
                <a:schemeClr val="dk1"/>
              </a:buClr>
              <a:buSzPct val="39285"/>
              <a:buFont typeface="Arial"/>
              <a:buNone/>
            </a:pPr>
            <a:r>
              <a:t/>
            </a:r>
            <a:endParaRPr sz="2800">
              <a:solidFill>
                <a:schemeClr val="dk1"/>
              </a:solidFill>
            </a:endParaRPr>
          </a:p>
          <a:p>
            <a:pPr indent="0" lvl="0" marL="0" rtl="0" algn="l">
              <a:lnSpc>
                <a:spcPct val="98181"/>
              </a:lnSpc>
              <a:spcBef>
                <a:spcPts val="1000"/>
              </a:spcBef>
              <a:spcAft>
                <a:spcPts val="0"/>
              </a:spcAft>
              <a:buClr>
                <a:schemeClr val="dk1"/>
              </a:buClr>
              <a:buSzPct val="45833"/>
              <a:buFont typeface="Arial"/>
              <a:buNone/>
            </a:pPr>
            <a:r>
              <a:rPr lang="en" sz="2400">
                <a:solidFill>
                  <a:schemeClr val="dk1"/>
                </a:solidFill>
              </a:rPr>
              <a:t>*includes an investigator who is attached to an academic institution without teaching duties.</a:t>
            </a:r>
            <a:endParaRPr sz="24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859"/>
              <a:t>Paragraph Two of the 1940 Statement</a:t>
            </a:r>
            <a:endParaRPr sz="2420"/>
          </a:p>
        </p:txBody>
      </p:sp>
      <p:sp>
        <p:nvSpPr>
          <p:cNvPr id="77" name="Google Shape;77;p17"/>
          <p:cNvSpPr txBox="1"/>
          <p:nvPr>
            <p:ph idx="1" type="body"/>
          </p:nvPr>
        </p:nvSpPr>
        <p:spPr>
          <a:xfrm>
            <a:off x="311700" y="1308375"/>
            <a:ext cx="8520600" cy="3835200"/>
          </a:xfrm>
          <a:prstGeom prst="rect">
            <a:avLst/>
          </a:prstGeom>
        </p:spPr>
        <p:txBody>
          <a:bodyPr anchorCtr="0" anchor="t" bIns="91425" lIns="91425" spcFirstLastPara="1" rIns="91425" wrap="square" tIns="91425">
            <a:normAutofit lnSpcReduction="10000"/>
          </a:bodyPr>
          <a:lstStyle/>
          <a:p>
            <a:pPr indent="0" lvl="0" marL="0" rtl="0" algn="l">
              <a:lnSpc>
                <a:spcPct val="98181"/>
              </a:lnSpc>
              <a:spcBef>
                <a:spcPts val="1000"/>
              </a:spcBef>
              <a:spcAft>
                <a:spcPts val="0"/>
              </a:spcAft>
              <a:buClr>
                <a:schemeClr val="dk1"/>
              </a:buClr>
              <a:buSzPts val="1100"/>
              <a:buFont typeface="Arial"/>
              <a:buNone/>
            </a:pPr>
            <a:r>
              <a:rPr lang="en" sz="2800">
                <a:solidFill>
                  <a:srgbClr val="FF0000"/>
                </a:solidFill>
              </a:rPr>
              <a:t>Teachers are entitled to freedom in the classroom in discussing their subject</a:t>
            </a:r>
            <a:r>
              <a:rPr lang="en" sz="2800">
                <a:solidFill>
                  <a:schemeClr val="dk1"/>
                </a:solidFill>
              </a:rPr>
              <a:t>, </a:t>
            </a:r>
            <a:r>
              <a:rPr i="1" lang="en" sz="2800">
                <a:solidFill>
                  <a:schemeClr val="dk1"/>
                </a:solidFill>
              </a:rPr>
              <a:t>but they should be careful not to introduce into their teaching controversial matter which has no relation to their </a:t>
            </a:r>
            <a:r>
              <a:rPr i="1" lang="en" sz="2800">
                <a:solidFill>
                  <a:schemeClr val="dk1"/>
                </a:solidFill>
              </a:rPr>
              <a:t>subject</a:t>
            </a:r>
            <a:r>
              <a:rPr lang="en" sz="2800">
                <a:solidFill>
                  <a:schemeClr val="dk1"/>
                </a:solidFill>
              </a:rPr>
              <a:t>.* </a:t>
            </a:r>
            <a:endParaRPr sz="2800">
              <a:solidFill>
                <a:schemeClr val="dk1"/>
              </a:solidFill>
            </a:endParaRPr>
          </a:p>
          <a:p>
            <a:pPr indent="0" lvl="0" marL="0" rtl="0" algn="l">
              <a:lnSpc>
                <a:spcPct val="98181"/>
              </a:lnSpc>
              <a:spcBef>
                <a:spcPts val="1000"/>
              </a:spcBef>
              <a:spcAft>
                <a:spcPts val="0"/>
              </a:spcAft>
              <a:buClr>
                <a:schemeClr val="dk1"/>
              </a:buClr>
              <a:buSzPts val="1100"/>
              <a:buFont typeface="Arial"/>
              <a:buNone/>
            </a:pPr>
            <a:r>
              <a:t/>
            </a:r>
            <a:endParaRPr sz="2800">
              <a:solidFill>
                <a:schemeClr val="dk1"/>
              </a:solidFill>
            </a:endParaRPr>
          </a:p>
          <a:p>
            <a:pPr indent="0" lvl="0" marL="0" rtl="0" algn="l">
              <a:lnSpc>
                <a:spcPct val="98181"/>
              </a:lnSpc>
              <a:spcBef>
                <a:spcPts val="1000"/>
              </a:spcBef>
              <a:spcAft>
                <a:spcPts val="0"/>
              </a:spcAft>
              <a:buClr>
                <a:schemeClr val="dk1"/>
              </a:buClr>
              <a:buSzPts val="1100"/>
              <a:buFont typeface="Arial"/>
              <a:buNone/>
            </a:pPr>
            <a:r>
              <a:rPr lang="en" sz="2200">
                <a:solidFill>
                  <a:schemeClr val="dk1"/>
                </a:solidFill>
              </a:rPr>
              <a:t>*The intent of this statement is not to discourage what is “controversial.” </a:t>
            </a:r>
            <a:r>
              <a:rPr lang="en" sz="2200">
                <a:solidFill>
                  <a:srgbClr val="FF0000"/>
                </a:solidFill>
              </a:rPr>
              <a:t>Controversy is at the heart of the free academic inquiry</a:t>
            </a:r>
            <a:r>
              <a:rPr lang="en" sz="2200">
                <a:solidFill>
                  <a:schemeClr val="dk1"/>
                </a:solidFill>
              </a:rPr>
              <a:t> which the entire statement is designed to foster.</a:t>
            </a:r>
            <a:endParaRPr sz="2200">
              <a:solidFill>
                <a:schemeClr val="dk1"/>
              </a:solidFill>
            </a:endParaRPr>
          </a:p>
          <a:p>
            <a:pPr indent="0" lvl="0" marL="0" rtl="0" algn="l">
              <a:lnSpc>
                <a:spcPct val="98181"/>
              </a:lnSpc>
              <a:spcBef>
                <a:spcPts val="1000"/>
              </a:spcBef>
              <a:spcAft>
                <a:spcPts val="0"/>
              </a:spcAft>
              <a:buClr>
                <a:schemeClr val="dk1"/>
              </a:buClr>
              <a:buSzPts val="1100"/>
              <a:buFont typeface="Arial"/>
              <a:buNone/>
            </a:pPr>
            <a:r>
              <a:rPr lang="en" sz="2200">
                <a:solidFill>
                  <a:schemeClr val="dk1"/>
                </a:solidFill>
              </a:rPr>
              <a:t>– From the 1970 Interpretive Comments to the 1940 Statemen</a:t>
            </a:r>
            <a:r>
              <a:rPr lang="en" sz="2600">
                <a:solidFill>
                  <a:schemeClr val="dk1"/>
                </a:solidFill>
              </a:rPr>
              <a:t>t</a:t>
            </a:r>
            <a:endParaRPr sz="2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8"/>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659"/>
              <a:t>Paragraph Three of the 1940 Statement</a:t>
            </a:r>
            <a:endParaRPr sz="2220"/>
          </a:p>
        </p:txBody>
      </p:sp>
      <p:sp>
        <p:nvSpPr>
          <p:cNvPr id="83" name="Google Shape;83;p18"/>
          <p:cNvSpPr txBox="1"/>
          <p:nvPr>
            <p:ph idx="1" type="body"/>
          </p:nvPr>
        </p:nvSpPr>
        <p:spPr>
          <a:xfrm>
            <a:off x="311700" y="844875"/>
            <a:ext cx="8520600" cy="4087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Clr>
                <a:schemeClr val="dk1"/>
              </a:buClr>
              <a:buSzPts val="1018"/>
              <a:buFont typeface="Arial"/>
              <a:buNone/>
            </a:pPr>
            <a:r>
              <a:rPr lang="en" sz="2800">
                <a:solidFill>
                  <a:schemeClr val="dk1"/>
                </a:solidFill>
              </a:rPr>
              <a:t>College and university teachers are citizens, members of a learned profession, and officers of an educational institution. </a:t>
            </a:r>
            <a:r>
              <a:rPr lang="en" sz="2800">
                <a:solidFill>
                  <a:srgbClr val="FF0000"/>
                </a:solidFill>
              </a:rPr>
              <a:t>When they speak or write as citizens, they should be free from institutional censorship or discipline, but their special position in the community imposes special obligations</a:t>
            </a:r>
            <a:r>
              <a:rPr lang="en" sz="2800">
                <a:solidFill>
                  <a:schemeClr val="dk1"/>
                </a:solidFill>
              </a:rPr>
              <a:t>. </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9"/>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659"/>
              <a:t>Paragraph Three of the 1940 Statement</a:t>
            </a:r>
            <a:endParaRPr sz="2220"/>
          </a:p>
        </p:txBody>
      </p:sp>
      <p:sp>
        <p:nvSpPr>
          <p:cNvPr id="89" name="Google Shape;89;p19"/>
          <p:cNvSpPr txBox="1"/>
          <p:nvPr>
            <p:ph idx="1" type="body"/>
          </p:nvPr>
        </p:nvSpPr>
        <p:spPr>
          <a:xfrm>
            <a:off x="311700" y="844875"/>
            <a:ext cx="8520600" cy="4087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Clr>
                <a:schemeClr val="dk1"/>
              </a:buClr>
              <a:buSzPts val="1018"/>
              <a:buFont typeface="Arial"/>
              <a:buNone/>
            </a:pPr>
            <a:r>
              <a:rPr lang="en" sz="2800">
                <a:solidFill>
                  <a:schemeClr val="dk1"/>
                </a:solidFill>
              </a:rPr>
              <a:t>As scholars and educational officers, they should remember that the public may judge their profession and their institution by their utterances. Hence </a:t>
            </a:r>
            <a:r>
              <a:rPr lang="en" sz="2800">
                <a:solidFill>
                  <a:srgbClr val="FF0000"/>
                </a:solidFill>
              </a:rPr>
              <a:t>they should at all times be accurate, should exercise appropriate restraint, should show respect for the opinions of others, and should make every effort to indicate that they are not speaking for the institution.</a:t>
            </a:r>
            <a:endParaRPr sz="280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txBox="1"/>
          <p:nvPr>
            <p:ph type="title"/>
          </p:nvPr>
        </p:nvSpPr>
        <p:spPr>
          <a:xfrm>
            <a:off x="311700" y="0"/>
            <a:ext cx="8520600" cy="839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SzPts val="990"/>
              <a:buNone/>
            </a:pPr>
            <a:r>
              <a:rPr lang="en" sz="3859"/>
              <a:t>Academic Tenure</a:t>
            </a:r>
            <a:endParaRPr sz="2420"/>
          </a:p>
        </p:txBody>
      </p:sp>
      <p:sp>
        <p:nvSpPr>
          <p:cNvPr id="95" name="Google Shape;95;p20"/>
          <p:cNvSpPr txBox="1"/>
          <p:nvPr>
            <p:ph idx="1" type="body"/>
          </p:nvPr>
        </p:nvSpPr>
        <p:spPr>
          <a:xfrm>
            <a:off x="311700" y="839400"/>
            <a:ext cx="8520600" cy="4050900"/>
          </a:xfrm>
          <a:prstGeom prst="rect">
            <a:avLst/>
          </a:prstGeom>
          <a:ln>
            <a:noFill/>
          </a:ln>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sz="3250">
                <a:solidFill>
                  <a:schemeClr val="dk1"/>
                </a:solidFill>
              </a:rPr>
              <a:t>The AAUP 1940 Statement of Principles on Academic Freedom</a:t>
            </a:r>
            <a:r>
              <a:rPr lang="en" sz="3250">
                <a:solidFill>
                  <a:srgbClr val="FF0000"/>
                </a:solidFill>
              </a:rPr>
              <a:t> and Tenure</a:t>
            </a:r>
            <a:endParaRPr sz="3250">
              <a:solidFill>
                <a:srgbClr val="FF0000"/>
              </a:solidFill>
            </a:endParaRPr>
          </a:p>
          <a:p>
            <a:pPr indent="0" lvl="0" marL="0" rtl="0" algn="l">
              <a:spcBef>
                <a:spcPts val="1200"/>
              </a:spcBef>
              <a:spcAft>
                <a:spcPts val="1200"/>
              </a:spcAft>
              <a:buNone/>
            </a:pPr>
            <a:r>
              <a:rPr lang="en" sz="2800">
                <a:solidFill>
                  <a:schemeClr val="dk1"/>
                </a:solidFill>
              </a:rPr>
              <a:t>Tenure is a means to certain ends; specifically: (1) freedom of teaching and research and of extramural activities, and (2) a sufficient degree of economic security to make the profession attractive to men and women of ability. Freedom and economic security, hence, tenure, are indispensable to the success of an institution in fulfilling its obligations to its students and to society.</a:t>
            </a:r>
            <a:endParaRPr sz="28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1"/>
          <p:cNvSpPr txBox="1"/>
          <p:nvPr>
            <p:ph type="title"/>
          </p:nvPr>
        </p:nvSpPr>
        <p:spPr>
          <a:xfrm>
            <a:off x="311700" y="-121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600"/>
              <a:t>Selected Texas A&amp;M University Rule</a:t>
            </a:r>
            <a:endParaRPr sz="3600"/>
          </a:p>
        </p:txBody>
      </p:sp>
      <p:sp>
        <p:nvSpPr>
          <p:cNvPr id="101" name="Google Shape;101;p21"/>
          <p:cNvSpPr txBox="1"/>
          <p:nvPr>
            <p:ph idx="1" type="body"/>
          </p:nvPr>
        </p:nvSpPr>
        <p:spPr>
          <a:xfrm>
            <a:off x="311700" y="923875"/>
            <a:ext cx="8520600" cy="4219500"/>
          </a:xfrm>
          <a:prstGeom prst="rect">
            <a:avLst/>
          </a:prstGeom>
        </p:spPr>
        <p:txBody>
          <a:bodyPr anchorCtr="0" anchor="t" bIns="91425" lIns="91425" spcFirstLastPara="1" rIns="91425" wrap="square" tIns="91425">
            <a:normAutofit fontScale="85000" lnSpcReduction="20000"/>
          </a:bodyPr>
          <a:lstStyle/>
          <a:p>
            <a:pPr indent="0" lvl="0" marL="0" rtl="0" algn="l">
              <a:lnSpc>
                <a:spcPct val="98181"/>
              </a:lnSpc>
              <a:spcBef>
                <a:spcPts val="1000"/>
              </a:spcBef>
              <a:spcAft>
                <a:spcPts val="0"/>
              </a:spcAft>
              <a:buClr>
                <a:schemeClr val="dk1"/>
              </a:buClr>
              <a:buSzPct val="51162"/>
              <a:buFont typeface="Arial"/>
              <a:buNone/>
            </a:pPr>
            <a:r>
              <a:rPr lang="en" sz="2150">
                <a:solidFill>
                  <a:schemeClr val="dk1"/>
                </a:solidFill>
              </a:rPr>
              <a:t>Texas A&amp;M University</a:t>
            </a:r>
            <a:r>
              <a:rPr lang="en" sz="2150">
                <a:solidFill>
                  <a:schemeClr val="dk1"/>
                </a:solidFill>
              </a:rPr>
              <a:t> Rule 12.01.99.M1 University Statement on Academic Freedom, Responsibility, Tenure, and Promotion</a:t>
            </a:r>
            <a:endParaRPr sz="2150">
              <a:solidFill>
                <a:schemeClr val="dk1"/>
              </a:solidFill>
            </a:endParaRPr>
          </a:p>
          <a:p>
            <a:pPr indent="0" lvl="0" marL="0" rtl="0" algn="l">
              <a:lnSpc>
                <a:spcPct val="98181"/>
              </a:lnSpc>
              <a:spcBef>
                <a:spcPts val="1000"/>
              </a:spcBef>
              <a:spcAft>
                <a:spcPts val="0"/>
              </a:spcAft>
              <a:buNone/>
            </a:pPr>
            <a:r>
              <a:rPr lang="en" sz="2150">
                <a:solidFill>
                  <a:schemeClr val="dk1"/>
                </a:solidFill>
              </a:rPr>
              <a:t>Section 3. ACADEMIC FREEDOM, ETHICS AND RESPONSIBILITY</a:t>
            </a:r>
            <a:endParaRPr sz="2150">
              <a:solidFill>
                <a:schemeClr val="dk1"/>
              </a:solidFill>
            </a:endParaRPr>
          </a:p>
          <a:p>
            <a:pPr indent="0" lvl="0" marL="0" rtl="0" algn="l">
              <a:lnSpc>
                <a:spcPct val="98181"/>
              </a:lnSpc>
              <a:spcBef>
                <a:spcPts val="1000"/>
              </a:spcBef>
              <a:spcAft>
                <a:spcPts val="0"/>
              </a:spcAft>
              <a:buNone/>
            </a:pPr>
            <a:r>
              <a:rPr lang="en" sz="2150">
                <a:solidFill>
                  <a:schemeClr val="dk1"/>
                </a:solidFill>
              </a:rPr>
              <a:t>3.1 Academic Freedom: Institutions of higher education exist for the common good. The common good depends upon an uninhibited search for truth and its open expression. Hence, it is essential that faculty members be free to pursue scholarly inquiry without undue restriction, and to voice and publish individual conclusions concerning the significance of evidence that they consider relevant. Each faculty member must be free from the corrosive fear that others inside or outside the University community, because their views may differ, may threaten his or her professional career or the material benefits accruing from it.</a:t>
            </a:r>
            <a:endParaRPr sz="2150">
              <a:solidFill>
                <a:schemeClr val="dk1"/>
              </a:solidFill>
            </a:endParaRPr>
          </a:p>
          <a:p>
            <a:pPr indent="0" lvl="0" marL="0" rtl="0" algn="l">
              <a:lnSpc>
                <a:spcPct val="98181"/>
              </a:lnSpc>
              <a:spcBef>
                <a:spcPts val="1000"/>
              </a:spcBef>
              <a:spcAft>
                <a:spcPts val="0"/>
              </a:spcAft>
              <a:buClr>
                <a:schemeClr val="dk1"/>
              </a:buClr>
              <a:buSzPct val="51162"/>
              <a:buFont typeface="Arial"/>
              <a:buNone/>
            </a:pPr>
            <a:r>
              <a:rPr lang="en" sz="2150">
                <a:solidFill>
                  <a:schemeClr val="dk1"/>
                </a:solidFill>
              </a:rPr>
              <a:t>Each faculty member is entitled to full freedom in the classroom in discussing the subject being taught….</a:t>
            </a:r>
            <a:endParaRPr sz="2150">
              <a:solidFill>
                <a:schemeClr val="dk1"/>
              </a:solidFill>
            </a:endParaRPr>
          </a:p>
          <a:p>
            <a:pPr indent="0" lvl="0" marL="0" rtl="0" algn="l">
              <a:lnSpc>
                <a:spcPct val="98181"/>
              </a:lnSpc>
              <a:spcBef>
                <a:spcPts val="1000"/>
              </a:spcBef>
              <a:spcAft>
                <a:spcPts val="0"/>
              </a:spcAft>
              <a:buClr>
                <a:schemeClr val="dk1"/>
              </a:buClr>
              <a:buSzPct val="91666"/>
              <a:buFont typeface="Arial"/>
              <a:buNone/>
            </a:pPr>
            <a:r>
              <a:rPr lang="en" sz="1200">
                <a:solidFill>
                  <a:schemeClr val="dk1"/>
                </a:solidFill>
              </a:rPr>
              <a:t>[1] </a:t>
            </a:r>
            <a:r>
              <a:rPr lang="en" sz="1200" u="sng">
                <a:solidFill>
                  <a:schemeClr val="accent5"/>
                </a:solidFill>
                <a:hlinkClick r:id="rId3">
                  <a:extLst>
                    <a:ext uri="{A12FA001-AC4F-418D-AE19-62706E023703}">
                      <ahyp:hlinkClr val="tx"/>
                    </a:ext>
                  </a:extLst>
                </a:hlinkClick>
              </a:rPr>
              <a:t>https://rules-saps.tamu.edu/PDFs/12.01.99.M1.pdf</a:t>
            </a:r>
            <a:endParaRPr sz="1200"/>
          </a:p>
          <a:p>
            <a:pPr indent="0" lvl="0" marL="0" rtl="0" algn="l">
              <a:spcBef>
                <a:spcPts val="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2"/>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4400"/>
              <a:t>Selected UT System Rule</a:t>
            </a:r>
            <a:endParaRPr/>
          </a:p>
        </p:txBody>
      </p:sp>
      <p:sp>
        <p:nvSpPr>
          <p:cNvPr id="107" name="Google Shape;107;p22"/>
          <p:cNvSpPr txBox="1"/>
          <p:nvPr>
            <p:ph idx="1" type="body"/>
          </p:nvPr>
        </p:nvSpPr>
        <p:spPr>
          <a:xfrm>
            <a:off x="311700" y="923875"/>
            <a:ext cx="8718900" cy="3990900"/>
          </a:xfrm>
          <a:prstGeom prst="rect">
            <a:avLst/>
          </a:prstGeom>
        </p:spPr>
        <p:txBody>
          <a:bodyPr anchorCtr="0" anchor="t" bIns="91425" lIns="91425" spcFirstLastPara="1" rIns="91425" wrap="square" tIns="91425">
            <a:noAutofit/>
          </a:bodyPr>
          <a:lstStyle/>
          <a:p>
            <a:pPr indent="0" lvl="0" marL="0" rtl="0" algn="l">
              <a:lnSpc>
                <a:spcPct val="100000"/>
              </a:lnSpc>
              <a:spcBef>
                <a:spcPts val="1000"/>
              </a:spcBef>
              <a:spcAft>
                <a:spcPts val="0"/>
              </a:spcAft>
              <a:buClr>
                <a:schemeClr val="dk1"/>
              </a:buClr>
              <a:buSzPts val="1100"/>
              <a:buFont typeface="Arial"/>
              <a:buNone/>
            </a:pPr>
            <a:r>
              <a:rPr lang="en" sz="2000">
                <a:solidFill>
                  <a:schemeClr val="dk1"/>
                </a:solidFill>
              </a:rPr>
              <a:t>Regents Rule 31004: Rights and Responsibilities of Faculty Members</a:t>
            </a:r>
            <a:endParaRPr sz="2000">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sz="1600">
                <a:solidFill>
                  <a:schemeClr val="dk1"/>
                </a:solidFill>
              </a:rPr>
              <a:t>Sec. 1 Freedom in Research.  Faculty members are entitled to full freedom in research and in the publication of the results.</a:t>
            </a:r>
            <a:endParaRPr sz="1600">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sz="1600">
                <a:solidFill>
                  <a:schemeClr val="dk1"/>
                </a:solidFill>
              </a:rPr>
              <a:t>Sec. 2. Freedom in the Classroom. Faculty members are entitled to freedom in the classroom in discussing his or her subject, but are expected not to introduce into their teaching controversial matter that has no relation to his or her subject. </a:t>
            </a:r>
            <a:endParaRPr sz="1600">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sz="1600">
                <a:solidFill>
                  <a:schemeClr val="dk1"/>
                </a:solidFill>
              </a:rPr>
              <a:t>Sec. 3 Clarification of Role. Faculty members are citizens, members of learned professions, and officers of an educational institution supported by the State of Texas. When the faculty member speaks or writes as a citizen, he or she should be free from institutional censorship or discipline, but should make it plain that the faculty member is not an institutional spokesperson….</a:t>
            </a:r>
            <a:endParaRPr sz="1600">
              <a:solidFill>
                <a:schemeClr val="dk1"/>
              </a:solidFill>
            </a:endParaRPr>
          </a:p>
          <a:p>
            <a:pPr indent="0" lvl="0" marL="0" rtl="0" algn="l">
              <a:lnSpc>
                <a:spcPct val="98181"/>
              </a:lnSpc>
              <a:spcBef>
                <a:spcPts val="0"/>
              </a:spcBef>
              <a:spcAft>
                <a:spcPts val="0"/>
              </a:spcAft>
              <a:buClr>
                <a:schemeClr val="dk1"/>
              </a:buClr>
              <a:buSzPts val="1100"/>
              <a:buFont typeface="Arial"/>
              <a:buNone/>
            </a:pPr>
            <a:r>
              <a:t/>
            </a:r>
            <a:endParaRPr sz="1400">
              <a:solidFill>
                <a:schemeClr val="dk1"/>
              </a:solidFill>
            </a:endParaRPr>
          </a:p>
          <a:p>
            <a:pPr indent="0" lvl="0" marL="0" rtl="0" algn="l">
              <a:lnSpc>
                <a:spcPct val="98181"/>
              </a:lnSpc>
              <a:spcBef>
                <a:spcPts val="0"/>
              </a:spcBef>
              <a:spcAft>
                <a:spcPts val="0"/>
              </a:spcAft>
              <a:buClr>
                <a:schemeClr val="dk1"/>
              </a:buClr>
              <a:buSzPts val="1100"/>
              <a:buFont typeface="Arial"/>
              <a:buNone/>
            </a:pPr>
            <a:r>
              <a:rPr lang="en" sz="1400">
                <a:solidFill>
                  <a:schemeClr val="dk1"/>
                </a:solidFill>
              </a:rPr>
              <a:t>[1] </a:t>
            </a:r>
            <a:r>
              <a:rPr lang="en" sz="1400" u="sng">
                <a:solidFill>
                  <a:schemeClr val="accent5"/>
                </a:solidFill>
                <a:hlinkClick r:id="rId3">
                  <a:extLst>
                    <a:ext uri="{A12FA001-AC4F-418D-AE19-62706E023703}">
                      <ahyp:hlinkClr val="tx"/>
                    </a:ext>
                  </a:extLst>
                </a:hlinkClick>
              </a:rPr>
              <a:t>https://www.utsystem.edu/board-of-regents/rules/31004-rights-and-responsibilities-faculty-members</a:t>
            </a:r>
            <a:endParaRPr sz="14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DISCUSSION</a:t>
            </a:r>
            <a:endParaRPr/>
          </a:p>
        </p:txBody>
      </p:sp>
      <p:sp>
        <p:nvSpPr>
          <p:cNvPr id="113" name="Google Shape;113;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t/>
            </a:r>
            <a:endParaRPr sz="9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4"/>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Prompts</a:t>
            </a:r>
            <a:endParaRPr/>
          </a:p>
        </p:txBody>
      </p:sp>
      <p:sp>
        <p:nvSpPr>
          <p:cNvPr id="119" name="Google Shape;119;p24"/>
          <p:cNvSpPr txBox="1"/>
          <p:nvPr>
            <p:ph idx="1" type="body"/>
          </p:nvPr>
        </p:nvSpPr>
        <p:spPr>
          <a:xfrm>
            <a:off x="311700" y="902775"/>
            <a:ext cx="8520600" cy="400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chemeClr val="dk1"/>
                </a:solidFill>
              </a:rPr>
              <a:t>How is academic freedom exercised in the context of tenure-track and professional-track faculty positions?</a:t>
            </a:r>
            <a:endParaRPr sz="2400">
              <a:solidFill>
                <a:schemeClr val="dk1"/>
              </a:solidFill>
            </a:endParaRPr>
          </a:p>
          <a:p>
            <a:pPr indent="0" lvl="0" marL="0" rtl="0" algn="l">
              <a:lnSpc>
                <a:spcPct val="100000"/>
              </a:lnSpc>
              <a:spcBef>
                <a:spcPts val="1200"/>
              </a:spcBef>
              <a:spcAft>
                <a:spcPts val="0"/>
              </a:spcAft>
              <a:buNone/>
            </a:pPr>
            <a:r>
              <a:rPr lang="en" sz="2400">
                <a:solidFill>
                  <a:schemeClr val="dk1"/>
                </a:solidFill>
              </a:rPr>
              <a:t>What are the challenges to academic freedom in Texas? Nationwide?</a:t>
            </a:r>
            <a:endParaRPr sz="2400">
              <a:solidFill>
                <a:schemeClr val="dk1"/>
              </a:solidFill>
            </a:endParaRPr>
          </a:p>
          <a:p>
            <a:pPr indent="0" lvl="0" marL="0" rtl="0" algn="l">
              <a:lnSpc>
                <a:spcPct val="100000"/>
              </a:lnSpc>
              <a:spcBef>
                <a:spcPts val="1200"/>
              </a:spcBef>
              <a:spcAft>
                <a:spcPts val="0"/>
              </a:spcAft>
              <a:buNone/>
            </a:pPr>
            <a:r>
              <a:rPr lang="en" sz="2400">
                <a:solidFill>
                  <a:schemeClr val="dk1"/>
                </a:solidFill>
              </a:rPr>
              <a:t>How can the UT Austin / Texas A&amp;M faculty and administration work together to ensure strong protection of academic freedom?</a:t>
            </a:r>
            <a:endParaRPr sz="2400">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sz="2400">
                <a:solidFill>
                  <a:schemeClr val="dk1"/>
                </a:solidFill>
              </a:rPr>
              <a:t>How do we protect the academic freedom of professional track/pre-tenure faculty?</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4400"/>
              <a:t>Paragraph Three: Endnote (1970)</a:t>
            </a:r>
            <a:endParaRPr/>
          </a:p>
        </p:txBody>
      </p:sp>
      <p:sp>
        <p:nvSpPr>
          <p:cNvPr id="125" name="Google Shape;125;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lnSpc>
                <a:spcPct val="98181"/>
              </a:lnSpc>
              <a:spcBef>
                <a:spcPts val="1000"/>
              </a:spcBef>
              <a:spcAft>
                <a:spcPts val="0"/>
              </a:spcAft>
              <a:buClr>
                <a:schemeClr val="dk1"/>
              </a:buClr>
              <a:buSzPct val="50000"/>
              <a:buFont typeface="Arial"/>
              <a:buNone/>
            </a:pPr>
            <a:r>
              <a:rPr lang="en" sz="2200">
                <a:solidFill>
                  <a:schemeClr val="dk1"/>
                </a:solidFill>
              </a:rPr>
              <a:t>*If the administration of a college or university feels that a teacher has not observed the admonitions of paragraph 3 of the section on Academic Freedom and believes that the extramural utterances of the teacher have been such as to raise grave doubts concerning the teacher’s fitness for his or her position, it may proceed to file charges under paragraph 4 of the section on Academic Tenure. In pressing such charges, the administration should remember that teachers are citizens and should be accorded the freedom of citizens. In such cases the administration must assume full responsibility, and the American Association of University Professors and the Association of American Colleges are free to make an investigation.</a:t>
            </a:r>
            <a:endParaRPr sz="2200">
              <a:solidFill>
                <a:schemeClr val="dk1"/>
              </a:solidFill>
            </a:endParaRPr>
          </a:p>
          <a:p>
            <a:pPr indent="0" lvl="0" marL="0" rtl="0" algn="l">
              <a:lnSpc>
                <a:spcPct val="98181"/>
              </a:lnSpc>
              <a:spcBef>
                <a:spcPts val="1000"/>
              </a:spcBef>
              <a:spcAft>
                <a:spcPts val="0"/>
              </a:spcAft>
              <a:buClr>
                <a:schemeClr val="dk1"/>
              </a:buClr>
              <a:buSzPct val="50000"/>
              <a:buFont typeface="Arial"/>
              <a:buNone/>
            </a:pPr>
            <a:r>
              <a:rPr lang="en" sz="2200">
                <a:solidFill>
                  <a:schemeClr val="dk1"/>
                </a:solidFill>
              </a:rPr>
              <a:t>Paragraph 3 of the section on Academic Freedom in the 1940 “Statement” should also be interpreted in keeping with the 1964 “Committee A Statement on Extramural Utterances,” Policy Documents and Reports, 31, which states inter alia: “The controlling principle is that a faculty member’s expression of opinion as a citizen cannot constitute grounds for dismissal unless it clearly demonstrates the faculty member’s unfitness for his or her position. Extramural utterances rarely bear upon the faculty member’s fitness for the position. Moreover, a final decision should take into account the faculty member’s entire record as a teacher and scholar.”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559"/>
              <a:t>Paragraph Three: Endnote (cont.)</a:t>
            </a:r>
            <a:endParaRPr sz="2120"/>
          </a:p>
        </p:txBody>
      </p:sp>
      <p:sp>
        <p:nvSpPr>
          <p:cNvPr id="131" name="Google Shape;131;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lnSpc>
                <a:spcPct val="98181"/>
              </a:lnSpc>
              <a:spcBef>
                <a:spcPts val="1000"/>
              </a:spcBef>
              <a:spcAft>
                <a:spcPts val="0"/>
              </a:spcAft>
              <a:buClr>
                <a:schemeClr val="dk1"/>
              </a:buClr>
              <a:buSzPct val="45833"/>
              <a:buFont typeface="Arial"/>
              <a:buNone/>
            </a:pPr>
            <a:r>
              <a:rPr lang="en" sz="2400">
                <a:solidFill>
                  <a:schemeClr val="dk1"/>
                </a:solidFill>
              </a:rPr>
              <a:t>Paragraph 5 of the “Statement on Professional Ethics,” Policy Documents and Reports, 146, also addresses the nature of the “special obligations” of the teacher:</a:t>
            </a:r>
            <a:endParaRPr sz="2400">
              <a:solidFill>
                <a:schemeClr val="dk1"/>
              </a:solidFill>
            </a:endParaRPr>
          </a:p>
          <a:p>
            <a:pPr indent="0" lvl="0" marL="0" rtl="0" algn="l">
              <a:lnSpc>
                <a:spcPct val="98181"/>
              </a:lnSpc>
              <a:spcBef>
                <a:spcPts val="1000"/>
              </a:spcBef>
              <a:spcAft>
                <a:spcPts val="0"/>
              </a:spcAft>
              <a:buClr>
                <a:schemeClr val="dk1"/>
              </a:buClr>
              <a:buSzPct val="45833"/>
              <a:buFont typeface="Arial"/>
              <a:buNone/>
            </a:pPr>
            <a:r>
              <a:rPr lang="en" sz="2400">
                <a:solidFill>
                  <a:schemeClr val="dk1"/>
                </a:solidFill>
              </a:rPr>
              <a:t>As members of their community, professors have the rights and obligations of other citizens. Professors measure the urgency of these obligations in the light of their responsibilities to their subject, to their students, to their profession, and to their institution. When they speak or act as private persons, they avoid creating the impression of speaking or acting for their college or university. As citizens engaged in a profession that depends upon freedom for its health and integrity, professors have a particular obligation to promote conditions of free inquiry and to further public understanding of academic freedom.</a:t>
            </a:r>
            <a:endParaRPr sz="2400">
              <a:solidFill>
                <a:schemeClr val="dk1"/>
              </a:solidFill>
            </a:endParaRPr>
          </a:p>
          <a:p>
            <a:pPr indent="0" lvl="0" marL="0" rtl="0" algn="l">
              <a:lnSpc>
                <a:spcPct val="98181"/>
              </a:lnSpc>
              <a:spcBef>
                <a:spcPts val="1000"/>
              </a:spcBef>
              <a:spcAft>
                <a:spcPts val="0"/>
              </a:spcAft>
              <a:buClr>
                <a:schemeClr val="dk1"/>
              </a:buClr>
              <a:buSzPct val="45833"/>
              <a:buFont typeface="Arial"/>
              <a:buNone/>
            </a:pPr>
            <a:r>
              <a:rPr lang="en" sz="2400">
                <a:solidFill>
                  <a:schemeClr val="dk1"/>
                </a:solidFill>
              </a:rPr>
              <a:t>Both the protection of academic freedom and the requirements of academic responsibility apply not only to the full-time probationary and the tenured teacher, but also to all others, such as part- time faculty and teaching assistants, who exercise teaching responsibilities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7"/>
          <p:cNvSpPr txBox="1"/>
          <p:nvPr>
            <p:ph type="title"/>
          </p:nvPr>
        </p:nvSpPr>
        <p:spPr>
          <a:xfrm>
            <a:off x="311700" y="2343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4400"/>
              <a:t>Paragraph Two: Endnote (1970)</a:t>
            </a:r>
            <a:endParaRPr/>
          </a:p>
        </p:txBody>
      </p:sp>
      <p:sp>
        <p:nvSpPr>
          <p:cNvPr id="137" name="Google Shape;137;p27"/>
          <p:cNvSpPr txBox="1"/>
          <p:nvPr>
            <p:ph idx="1" type="body"/>
          </p:nvPr>
        </p:nvSpPr>
        <p:spPr>
          <a:xfrm>
            <a:off x="311700" y="1392675"/>
            <a:ext cx="8520600" cy="3176100"/>
          </a:xfrm>
          <a:prstGeom prst="rect">
            <a:avLst/>
          </a:prstGeom>
        </p:spPr>
        <p:txBody>
          <a:bodyPr anchorCtr="0" anchor="t" bIns="91425" lIns="91425" spcFirstLastPara="1" rIns="91425" wrap="square" tIns="91425">
            <a:normAutofit lnSpcReduction="10000"/>
          </a:bodyPr>
          <a:lstStyle/>
          <a:p>
            <a:pPr indent="0" lvl="0" marL="0" rtl="0" algn="l">
              <a:lnSpc>
                <a:spcPct val="98181"/>
              </a:lnSpc>
              <a:spcBef>
                <a:spcPts val="1000"/>
              </a:spcBef>
              <a:spcAft>
                <a:spcPts val="0"/>
              </a:spcAft>
              <a:buClr>
                <a:schemeClr val="dk1"/>
              </a:buClr>
              <a:buSzPts val="1100"/>
              <a:buFont typeface="Arial"/>
              <a:buNone/>
            </a:pPr>
            <a:r>
              <a:rPr lang="en" sz="2800">
                <a:solidFill>
                  <a:schemeClr val="dk1"/>
                </a:solidFill>
              </a:rPr>
              <a:t>*The intent of this statement is not to discourage what is “controversial.” </a:t>
            </a:r>
            <a:r>
              <a:rPr lang="en" sz="2800">
                <a:solidFill>
                  <a:srgbClr val="FF0000"/>
                </a:solidFill>
              </a:rPr>
              <a:t>Controversy is at the heart of the free academic inquiry</a:t>
            </a:r>
            <a:r>
              <a:rPr lang="en" sz="2800">
                <a:solidFill>
                  <a:schemeClr val="dk1"/>
                </a:solidFill>
              </a:rPr>
              <a:t> which the entire statement is designed to foster. The passage serves to underscore the need for teachers to avoid persistently intruding material which has no relation to their subject.</a:t>
            </a:r>
            <a:endParaRPr sz="28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8"/>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659"/>
              <a:t>Paragraph Three: Endnote (1970)</a:t>
            </a:r>
            <a:endParaRPr sz="2220"/>
          </a:p>
        </p:txBody>
      </p:sp>
      <p:sp>
        <p:nvSpPr>
          <p:cNvPr id="143" name="Google Shape;143;p28"/>
          <p:cNvSpPr txBox="1"/>
          <p:nvPr>
            <p:ph idx="1" type="body"/>
          </p:nvPr>
        </p:nvSpPr>
        <p:spPr>
          <a:xfrm>
            <a:off x="311700" y="844875"/>
            <a:ext cx="8520600" cy="4087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Clr>
                <a:schemeClr val="dk1"/>
              </a:buClr>
              <a:buSzPts val="1018"/>
              <a:buFont typeface="Arial"/>
              <a:buNone/>
            </a:pPr>
            <a:r>
              <a:rPr lang="en" sz="2800">
                <a:solidFill>
                  <a:schemeClr val="dk1"/>
                </a:solidFill>
              </a:rPr>
              <a:t>*</a:t>
            </a:r>
            <a:r>
              <a:rPr lang="en" sz="2400">
                <a:solidFill>
                  <a:schemeClr val="dk1"/>
                </a:solidFill>
              </a:rPr>
              <a:t>Both the protection of academic freedom and the requirements of academic responsibility apply not only to the full-time probationary and the tenured teacher, but also to all others, such as part- time faculty and teaching assistants, who exercise teaching responsibilities</a:t>
            </a:r>
            <a:r>
              <a:rPr lang="en"/>
              <a:t>.</a:t>
            </a:r>
            <a:endParaRPr sz="28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