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8" r:id="rId3"/>
    <p:sldId id="259" r:id="rId4"/>
    <p:sldId id="260" r:id="rId5"/>
    <p:sldId id="261" r:id="rId6"/>
    <p:sldId id="262" r:id="rId7"/>
    <p:sldId id="263" r:id="rId8"/>
    <p:sldId id="265"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85"/>
    <p:restoredTop sz="94643"/>
  </p:normalViewPr>
  <p:slideViewPr>
    <p:cSldViewPr snapToGrid="0">
      <p:cViewPr varScale="1">
        <p:scale>
          <a:sx n="148" d="100"/>
          <a:sy n="148" d="100"/>
        </p:scale>
        <p:origin x="184" y="2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84fdb184d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184fdb184d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84fdb184d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84fdb184d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184fdb184d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184fdb184d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184fdb184d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184fdb184d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18324edd0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18324edd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18324edd0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18324edd0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184fdb184d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184fdb184d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aup.org/endorsers-1940-statement"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hyperlink" Target="https://www.aaup.org/report/1940-statement-principles-academic-freedom-and-tenure" TargetMode="External"/><Relationship Id="rId4" Type="http://schemas.openxmlformats.org/officeDocument/2006/relationships/hyperlink" Target="https://www.aaup.org/NR/rdonlyres/A6520A9D-0A9A-47B3-B550-C006B5B224E7/0/1915Declaration.pdf"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utsystem.edu/board-of-regents/rules/31004-rights-and-responsibilities-faculty-member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66874"/>
            <a:ext cx="8520600" cy="610983"/>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2400" dirty="0"/>
              <a:t>Academic Freedom</a:t>
            </a:r>
            <a:endParaRPr sz="2400" dirty="0"/>
          </a:p>
        </p:txBody>
      </p:sp>
      <p:sp>
        <p:nvSpPr>
          <p:cNvPr id="2" name="TextBox 1">
            <a:extLst>
              <a:ext uri="{FF2B5EF4-FFF2-40B4-BE49-F238E27FC236}">
                <a16:creationId xmlns:a16="http://schemas.microsoft.com/office/drawing/2014/main" id="{B9670641-9FF9-0B44-ACB2-0C1FB13EB740}"/>
              </a:ext>
            </a:extLst>
          </p:cNvPr>
          <p:cNvSpPr txBox="1"/>
          <p:nvPr/>
        </p:nvSpPr>
        <p:spPr>
          <a:xfrm>
            <a:off x="1933073" y="544109"/>
            <a:ext cx="5540299" cy="461665"/>
          </a:xfrm>
          <a:prstGeom prst="rect">
            <a:avLst/>
          </a:prstGeom>
          <a:noFill/>
        </p:spPr>
        <p:txBody>
          <a:bodyPr wrap="none" rtlCol="0">
            <a:spAutoFit/>
          </a:bodyPr>
          <a:lstStyle/>
          <a:p>
            <a:r>
              <a:rPr lang="en-US" sz="2400" dirty="0"/>
              <a:t>UT Austin AAUP meeting, April 4, 2022</a:t>
            </a:r>
          </a:p>
        </p:txBody>
      </p:sp>
      <p:sp>
        <p:nvSpPr>
          <p:cNvPr id="3" name="TextBox 2">
            <a:extLst>
              <a:ext uri="{FF2B5EF4-FFF2-40B4-BE49-F238E27FC236}">
                <a16:creationId xmlns:a16="http://schemas.microsoft.com/office/drawing/2014/main" id="{B6CCCD94-8047-0749-95A1-B8B323B8F527}"/>
              </a:ext>
            </a:extLst>
          </p:cNvPr>
          <p:cNvSpPr txBox="1"/>
          <p:nvPr/>
        </p:nvSpPr>
        <p:spPr>
          <a:xfrm>
            <a:off x="620357" y="1005774"/>
            <a:ext cx="8165729" cy="3970318"/>
          </a:xfrm>
          <a:prstGeom prst="rect">
            <a:avLst/>
          </a:prstGeom>
          <a:noFill/>
        </p:spPr>
        <p:txBody>
          <a:bodyPr wrap="square" rtlCol="0">
            <a:spAutoFit/>
          </a:bodyPr>
          <a:lstStyle/>
          <a:p>
            <a:r>
              <a:rPr lang="en-US" sz="1800" u="sng" dirty="0"/>
              <a:t>Panelists</a:t>
            </a:r>
            <a:r>
              <a:rPr lang="en-US" sz="1800" dirty="0"/>
              <a:t>:</a:t>
            </a:r>
          </a:p>
          <a:p>
            <a:endParaRPr lang="en-US" sz="1800" dirty="0"/>
          </a:p>
          <a:p>
            <a:r>
              <a:rPr lang="en-US" sz="1800" b="1" dirty="0"/>
              <a:t>Karma Chávez</a:t>
            </a:r>
            <a:r>
              <a:rPr lang="en-US" sz="1800" dirty="0"/>
              <a:t>, Associate Professor and Chair, Dept. of Mexican American and Latina/o Studies, UT Austin</a:t>
            </a:r>
          </a:p>
          <a:p>
            <a:endParaRPr lang="en-US" sz="1800" dirty="0"/>
          </a:p>
          <a:p>
            <a:r>
              <a:rPr lang="en-US" sz="1800" b="1" dirty="0"/>
              <a:t>David </a:t>
            </a:r>
            <a:r>
              <a:rPr lang="en-US" sz="1800" b="1" dirty="0" err="1"/>
              <a:t>Rabban</a:t>
            </a:r>
            <a:r>
              <a:rPr lang="en-US" sz="1800" dirty="0"/>
              <a:t>, Professor and Jamail Regents Chair, UT Austin School of Law</a:t>
            </a:r>
          </a:p>
          <a:p>
            <a:endParaRPr lang="en-US" sz="1800" dirty="0"/>
          </a:p>
          <a:p>
            <a:r>
              <a:rPr lang="en-US" sz="1800" b="1" dirty="0"/>
              <a:t>Lynn Tatum</a:t>
            </a:r>
            <a:r>
              <a:rPr lang="en-US" sz="1800" dirty="0"/>
              <a:t>, Senior Lecturer in Baylor’s Honor College, Baylor University</a:t>
            </a:r>
          </a:p>
          <a:p>
            <a:endParaRPr lang="en-US" sz="1800" dirty="0"/>
          </a:p>
          <a:p>
            <a:endParaRPr lang="en-US" sz="1800" dirty="0"/>
          </a:p>
          <a:p>
            <a:r>
              <a:rPr lang="en-US" sz="1800" u="sng" dirty="0"/>
              <a:t>Moderator</a:t>
            </a:r>
            <a:r>
              <a:rPr lang="en-US" sz="1800" dirty="0"/>
              <a:t>:</a:t>
            </a:r>
            <a:br>
              <a:rPr lang="en-US" sz="1800" dirty="0"/>
            </a:br>
            <a:br>
              <a:rPr lang="en-US" sz="1800" dirty="0"/>
            </a:br>
            <a:r>
              <a:rPr lang="en-US" sz="1800" b="1" dirty="0"/>
              <a:t>Andrea Gore</a:t>
            </a:r>
            <a:r>
              <a:rPr lang="en-US" sz="1800" dirty="0"/>
              <a:t>, Professor and </a:t>
            </a:r>
            <a:r>
              <a:rPr lang="en-US" sz="1800" dirty="0" err="1"/>
              <a:t>Vacek</a:t>
            </a:r>
            <a:r>
              <a:rPr lang="en-US" sz="1800" dirty="0"/>
              <a:t> Chair in Pharmacology, UT Austin College of Pharmacy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311700" y="8685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4400"/>
              <a:t>Academic Freedom Timeline</a:t>
            </a:r>
            <a:endParaRPr/>
          </a:p>
        </p:txBody>
      </p:sp>
      <p:sp>
        <p:nvSpPr>
          <p:cNvPr id="65" name="Google Shape;65;p15"/>
          <p:cNvSpPr txBox="1">
            <a:spLocks noGrp="1"/>
          </p:cNvSpPr>
          <p:nvPr>
            <p:ph type="body" idx="1"/>
          </p:nvPr>
        </p:nvSpPr>
        <p:spPr>
          <a:xfrm>
            <a:off x="311700" y="844875"/>
            <a:ext cx="8677800" cy="4298700"/>
          </a:xfrm>
          <a:prstGeom prst="rect">
            <a:avLst/>
          </a:prstGeom>
        </p:spPr>
        <p:txBody>
          <a:bodyPr spcFirstLastPara="1" wrap="square" lIns="91425" tIns="91425" rIns="91425" bIns="91425" anchor="t" anchorCtr="0">
            <a:normAutofit fontScale="62500" lnSpcReduction="20000"/>
          </a:bodyPr>
          <a:lstStyle/>
          <a:p>
            <a:pPr marL="0" lvl="0" indent="0" algn="l" rtl="0">
              <a:lnSpc>
                <a:spcPct val="98181"/>
              </a:lnSpc>
              <a:spcBef>
                <a:spcPts val="1000"/>
              </a:spcBef>
              <a:spcAft>
                <a:spcPts val="0"/>
              </a:spcAft>
              <a:buClr>
                <a:schemeClr val="dk1"/>
              </a:buClr>
              <a:buSzPct val="42307"/>
              <a:buFont typeface="Arial"/>
              <a:buNone/>
            </a:pPr>
            <a:r>
              <a:rPr lang="en" sz="2600" dirty="0">
                <a:solidFill>
                  <a:schemeClr val="dk1"/>
                </a:solidFill>
              </a:rPr>
              <a:t>1915 Declaration of Principles on Academic Freedom and Tenure</a:t>
            </a:r>
            <a:endParaRPr sz="1400" dirty="0">
              <a:solidFill>
                <a:schemeClr val="dk1"/>
              </a:solidFill>
            </a:endParaRPr>
          </a:p>
          <a:p>
            <a:pPr marL="457200" lvl="0" indent="0" algn="l" rtl="0">
              <a:lnSpc>
                <a:spcPct val="98181"/>
              </a:lnSpc>
              <a:spcBef>
                <a:spcPts val="500"/>
              </a:spcBef>
              <a:spcAft>
                <a:spcPts val="0"/>
              </a:spcAft>
              <a:buClr>
                <a:schemeClr val="dk1"/>
              </a:buClr>
              <a:buSzPct val="50000"/>
              <a:buFont typeface="Arial"/>
              <a:buNone/>
            </a:pPr>
            <a:r>
              <a:rPr lang="en" sz="2200" dirty="0">
                <a:solidFill>
                  <a:schemeClr val="dk1"/>
                </a:solidFill>
              </a:rPr>
              <a:t>Committee on Academic Freedom and Academic Tenure of the American Association of University Professors (AAUP)</a:t>
            </a:r>
            <a:endParaRPr sz="2200" dirty="0">
              <a:solidFill>
                <a:schemeClr val="dk1"/>
              </a:solidFill>
            </a:endParaRPr>
          </a:p>
          <a:p>
            <a:pPr marL="0" lvl="0" indent="0" algn="l" rtl="0">
              <a:lnSpc>
                <a:spcPct val="98181"/>
              </a:lnSpc>
              <a:spcBef>
                <a:spcPts val="1000"/>
              </a:spcBef>
              <a:spcAft>
                <a:spcPts val="0"/>
              </a:spcAft>
              <a:buClr>
                <a:schemeClr val="dk1"/>
              </a:buClr>
              <a:buSzPct val="42307"/>
              <a:buFont typeface="Arial"/>
              <a:buNone/>
            </a:pPr>
            <a:r>
              <a:rPr lang="en" sz="2600" dirty="0">
                <a:solidFill>
                  <a:schemeClr val="dk1"/>
                </a:solidFill>
              </a:rPr>
              <a:t>1925 Conference Statement on Academic Freedom and Tenure</a:t>
            </a:r>
            <a:endParaRPr sz="2600" dirty="0">
              <a:solidFill>
                <a:schemeClr val="dk1"/>
              </a:solidFill>
            </a:endParaRPr>
          </a:p>
          <a:p>
            <a:pPr marL="457200" lvl="0" indent="0" algn="l" rtl="0">
              <a:lnSpc>
                <a:spcPct val="98181"/>
              </a:lnSpc>
              <a:spcBef>
                <a:spcPts val="500"/>
              </a:spcBef>
              <a:spcAft>
                <a:spcPts val="0"/>
              </a:spcAft>
              <a:buClr>
                <a:schemeClr val="dk1"/>
              </a:buClr>
              <a:buSzPct val="50000"/>
              <a:buFont typeface="Arial"/>
              <a:buNone/>
            </a:pPr>
            <a:r>
              <a:rPr lang="en" sz="2200" dirty="0">
                <a:solidFill>
                  <a:schemeClr val="dk1"/>
                </a:solidFill>
              </a:rPr>
              <a:t>Joint Statement by the Association of American Colleges and AAUP</a:t>
            </a:r>
            <a:endParaRPr sz="2200" dirty="0">
              <a:solidFill>
                <a:schemeClr val="dk1"/>
              </a:solidFill>
            </a:endParaRPr>
          </a:p>
          <a:p>
            <a:pPr marL="0" lvl="0" indent="0" algn="l" rtl="0">
              <a:lnSpc>
                <a:spcPct val="98181"/>
              </a:lnSpc>
              <a:spcBef>
                <a:spcPts val="1000"/>
              </a:spcBef>
              <a:spcAft>
                <a:spcPts val="0"/>
              </a:spcAft>
              <a:buClr>
                <a:schemeClr val="dk1"/>
              </a:buClr>
              <a:buSzPct val="42307"/>
              <a:buFont typeface="Arial"/>
              <a:buNone/>
            </a:pPr>
            <a:r>
              <a:rPr lang="en" sz="2600" dirty="0">
                <a:solidFill>
                  <a:schemeClr val="dk1"/>
                </a:solidFill>
              </a:rPr>
              <a:t>1940 Statement of Principles on Academic Freedom and Tenure</a:t>
            </a:r>
            <a:endParaRPr sz="2600" dirty="0">
              <a:solidFill>
                <a:schemeClr val="dk1"/>
              </a:solidFill>
            </a:endParaRPr>
          </a:p>
          <a:p>
            <a:pPr marL="457200" lvl="0" indent="0" algn="l" rtl="0">
              <a:lnSpc>
                <a:spcPct val="98181"/>
              </a:lnSpc>
              <a:spcBef>
                <a:spcPts val="500"/>
              </a:spcBef>
              <a:spcAft>
                <a:spcPts val="0"/>
              </a:spcAft>
              <a:buClr>
                <a:schemeClr val="dk1"/>
              </a:buClr>
              <a:buSzPct val="50000"/>
              <a:buFont typeface="Arial"/>
              <a:buNone/>
            </a:pPr>
            <a:r>
              <a:rPr lang="en" sz="2200" dirty="0">
                <a:solidFill>
                  <a:schemeClr val="dk1"/>
                </a:solidFill>
              </a:rPr>
              <a:t>AAUP and Association of American Colleges (now the AAC&amp;U)</a:t>
            </a:r>
          </a:p>
          <a:p>
            <a:pPr indent="0">
              <a:lnSpc>
                <a:spcPct val="98181"/>
              </a:lnSpc>
              <a:spcBef>
                <a:spcPts val="500"/>
              </a:spcBef>
              <a:buClr>
                <a:schemeClr val="dk1"/>
              </a:buClr>
              <a:buSzPct val="50000"/>
              <a:buNone/>
            </a:pPr>
            <a:r>
              <a:rPr lang="en-US" sz="2200" dirty="0">
                <a:solidFill>
                  <a:srgbClr val="FF0000"/>
                </a:solidFill>
              </a:rPr>
              <a:t>Baylor University, UT Austin, UW-Madison and 900+ others are AAC&amp;U members</a:t>
            </a:r>
            <a:endParaRPr sz="2200" dirty="0">
              <a:solidFill>
                <a:schemeClr val="dk1"/>
              </a:solidFill>
            </a:endParaRPr>
          </a:p>
          <a:p>
            <a:pPr marL="457200" lvl="0" indent="0" algn="l" rtl="0">
              <a:lnSpc>
                <a:spcPct val="98181"/>
              </a:lnSpc>
              <a:spcBef>
                <a:spcPts val="500"/>
              </a:spcBef>
              <a:spcAft>
                <a:spcPts val="0"/>
              </a:spcAft>
              <a:buClr>
                <a:schemeClr val="dk1"/>
              </a:buClr>
              <a:buSzPct val="50000"/>
              <a:buFont typeface="Arial"/>
              <a:buNone/>
            </a:pPr>
            <a:r>
              <a:rPr lang="en" sz="2200" dirty="0">
                <a:solidFill>
                  <a:schemeClr val="dk1"/>
                </a:solidFill>
              </a:rPr>
              <a:t>Endorsed by more than 250 scholarly and educational organizations </a:t>
            </a:r>
            <a:r>
              <a:rPr lang="en-US" sz="2400" dirty="0">
                <a:solidFill>
                  <a:schemeClr val="dk1"/>
                </a:solidFill>
              </a:rPr>
              <a:t>(MLA, American Historical Association, Association of American Law Schools, Mathematical Association of America, American Association of Colleges of Pharmacy…). </a:t>
            </a:r>
            <a:r>
              <a:rPr lang="en-US" sz="2400" dirty="0">
                <a:solidFill>
                  <a:schemeClr val="dk1"/>
                </a:solidFill>
                <a:hlinkClick r:id="rId3"/>
              </a:rPr>
              <a:t>https://www.aaup.org/endorsers-1940-statement</a:t>
            </a:r>
            <a:endParaRPr sz="2200" dirty="0">
              <a:solidFill>
                <a:schemeClr val="dk1"/>
              </a:solidFill>
            </a:endParaRPr>
          </a:p>
          <a:p>
            <a:pPr marL="0" lvl="0" indent="0" algn="l" rtl="0">
              <a:lnSpc>
                <a:spcPct val="98181"/>
              </a:lnSpc>
              <a:spcBef>
                <a:spcPts val="1000"/>
              </a:spcBef>
              <a:spcAft>
                <a:spcPts val="0"/>
              </a:spcAft>
              <a:buClr>
                <a:schemeClr val="dk1"/>
              </a:buClr>
              <a:buSzPct val="42307"/>
              <a:buFont typeface="Arial"/>
              <a:buNone/>
            </a:pPr>
            <a:r>
              <a:rPr lang="en" sz="2600" dirty="0">
                <a:solidFill>
                  <a:schemeClr val="dk1"/>
                </a:solidFill>
              </a:rPr>
              <a:t>1970 Interpretive Comments to the 1940 Statement</a:t>
            </a:r>
            <a:endParaRPr sz="2600" dirty="0">
              <a:solidFill>
                <a:schemeClr val="dk1"/>
              </a:solidFill>
            </a:endParaRPr>
          </a:p>
          <a:p>
            <a:pPr marL="457200" lvl="0" indent="0" algn="l" rtl="0">
              <a:lnSpc>
                <a:spcPct val="98181"/>
              </a:lnSpc>
              <a:spcBef>
                <a:spcPts val="500"/>
              </a:spcBef>
              <a:spcAft>
                <a:spcPts val="0"/>
              </a:spcAft>
              <a:buClr>
                <a:schemeClr val="dk1"/>
              </a:buClr>
              <a:buSzPct val="50000"/>
              <a:buFont typeface="Arial"/>
              <a:buNone/>
            </a:pPr>
            <a:r>
              <a:rPr lang="en" sz="2200" dirty="0">
                <a:solidFill>
                  <a:schemeClr val="dk1"/>
                </a:solidFill>
              </a:rPr>
              <a:t>Jointly formulated and adopted by AAUP and AAC&amp;U</a:t>
            </a:r>
            <a:endParaRPr sz="2200" dirty="0">
              <a:solidFill>
                <a:schemeClr val="dk1"/>
              </a:solidFill>
            </a:endParaRPr>
          </a:p>
          <a:p>
            <a:pPr marL="457200" lvl="0" indent="0" algn="l" rtl="0">
              <a:lnSpc>
                <a:spcPct val="98181"/>
              </a:lnSpc>
              <a:spcBef>
                <a:spcPts val="1000"/>
              </a:spcBef>
              <a:spcAft>
                <a:spcPts val="0"/>
              </a:spcAft>
              <a:buClr>
                <a:schemeClr val="dk1"/>
              </a:buClr>
              <a:buSzPct val="275000"/>
              <a:buFont typeface="Arial"/>
              <a:buNone/>
            </a:pPr>
            <a:endParaRPr sz="400" dirty="0">
              <a:solidFill>
                <a:schemeClr val="dk1"/>
              </a:solidFill>
            </a:endParaRPr>
          </a:p>
          <a:p>
            <a:pPr marL="0" lvl="0" indent="0" algn="l" rtl="0">
              <a:lnSpc>
                <a:spcPct val="100000"/>
              </a:lnSpc>
              <a:spcBef>
                <a:spcPts val="1000"/>
              </a:spcBef>
              <a:spcAft>
                <a:spcPts val="0"/>
              </a:spcAft>
              <a:buClr>
                <a:schemeClr val="dk1"/>
              </a:buClr>
              <a:buSzPct val="73333"/>
              <a:buFont typeface="Arial"/>
              <a:buNone/>
            </a:pPr>
            <a:r>
              <a:rPr lang="en" sz="1500" dirty="0">
                <a:solidFill>
                  <a:schemeClr val="dk1"/>
                </a:solidFill>
              </a:rPr>
              <a:t>[1] </a:t>
            </a:r>
            <a:r>
              <a:rPr lang="en" sz="1500" u="sng" dirty="0">
                <a:solidFill>
                  <a:schemeClr val="hlink"/>
                </a:solidFill>
                <a:hlinkClick r:id="rId4"/>
              </a:rPr>
              <a:t>https://www.aaup.org/NR/rdonlyres/A6520A9D-0A9A-47B3-B550-C006B5B224E7/0/1915Declaration.pdf</a:t>
            </a:r>
            <a:r>
              <a:rPr lang="en" sz="1500" dirty="0">
                <a:solidFill>
                  <a:schemeClr val="dk1"/>
                </a:solidFill>
              </a:rPr>
              <a:t> </a:t>
            </a:r>
            <a:endParaRPr sz="1500" dirty="0">
              <a:solidFill>
                <a:schemeClr val="dk1"/>
              </a:solidFill>
            </a:endParaRPr>
          </a:p>
          <a:p>
            <a:pPr marL="0" lvl="0" indent="0" algn="l" rtl="0">
              <a:lnSpc>
                <a:spcPct val="100000"/>
              </a:lnSpc>
              <a:spcBef>
                <a:spcPts val="1000"/>
              </a:spcBef>
              <a:spcAft>
                <a:spcPts val="0"/>
              </a:spcAft>
              <a:buClr>
                <a:schemeClr val="dk1"/>
              </a:buClr>
              <a:buSzPct val="73333"/>
              <a:buFont typeface="Arial"/>
              <a:buNone/>
            </a:pPr>
            <a:r>
              <a:rPr lang="en" sz="1500" dirty="0">
                <a:solidFill>
                  <a:schemeClr val="dk1"/>
                </a:solidFill>
              </a:rPr>
              <a:t>[2] </a:t>
            </a:r>
            <a:r>
              <a:rPr lang="en" sz="1500" u="sng" dirty="0">
                <a:solidFill>
                  <a:schemeClr val="hlink"/>
                </a:solidFill>
                <a:hlinkClick r:id="rId5"/>
              </a:rPr>
              <a:t>https://www.aaup.org/report/1940-statement-principles-academic-freedom-and-tenure</a:t>
            </a:r>
            <a:endParaRPr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1" name="Google Shape;71;p16"/>
          <p:cNvSpPr txBox="1">
            <a:spLocks noGrp="1"/>
          </p:cNvSpPr>
          <p:nvPr>
            <p:ph type="body" idx="1"/>
          </p:nvPr>
        </p:nvSpPr>
        <p:spPr>
          <a:xfrm>
            <a:off x="311700" y="1582300"/>
            <a:ext cx="8520600" cy="2986500"/>
          </a:xfrm>
          <a:prstGeom prst="rect">
            <a:avLst/>
          </a:prstGeom>
          <a:ln>
            <a:noFill/>
          </a:ln>
        </p:spPr>
        <p:txBody>
          <a:bodyPr spcFirstLastPara="1" wrap="square" lIns="91425" tIns="91425" rIns="91425" bIns="91425" anchor="t" anchorCtr="0">
            <a:normAutofit fontScale="92500"/>
          </a:bodyPr>
          <a:lstStyle/>
          <a:p>
            <a:pPr marL="0" lvl="0" indent="0" algn="l" rtl="0">
              <a:lnSpc>
                <a:spcPct val="100000"/>
              </a:lnSpc>
              <a:spcBef>
                <a:spcPts val="1000"/>
              </a:spcBef>
              <a:spcAft>
                <a:spcPts val="0"/>
              </a:spcAft>
              <a:buClr>
                <a:schemeClr val="dk1"/>
              </a:buClr>
              <a:buSzPct val="39285"/>
              <a:buFont typeface="Arial"/>
              <a:buNone/>
            </a:pPr>
            <a:r>
              <a:rPr lang="en" sz="2800" dirty="0">
                <a:solidFill>
                  <a:srgbClr val="FF0000"/>
                </a:solidFill>
              </a:rPr>
              <a:t>1. Teachers** are entitled to full freedom in research and in the publication of the results</a:t>
            </a:r>
            <a:r>
              <a:rPr lang="en" sz="2800" dirty="0">
                <a:solidFill>
                  <a:schemeClr val="dk1"/>
                </a:solidFill>
              </a:rPr>
              <a:t>, subject to the adequate performance of their other academic duties….</a:t>
            </a:r>
            <a:endParaRPr sz="2800" dirty="0">
              <a:solidFill>
                <a:schemeClr val="dk1"/>
              </a:solidFill>
            </a:endParaRPr>
          </a:p>
          <a:p>
            <a:pPr marL="0" lvl="0" indent="0" algn="l" rtl="0">
              <a:lnSpc>
                <a:spcPct val="98181"/>
              </a:lnSpc>
              <a:spcBef>
                <a:spcPts val="1000"/>
              </a:spcBef>
              <a:spcAft>
                <a:spcPts val="0"/>
              </a:spcAft>
              <a:buClr>
                <a:schemeClr val="dk1"/>
              </a:buClr>
              <a:buSzPct val="39285"/>
              <a:buFont typeface="Arial"/>
              <a:buNone/>
            </a:pPr>
            <a:endParaRPr lang="en-US" sz="2800" dirty="0">
              <a:solidFill>
                <a:schemeClr val="dk1"/>
              </a:solidFill>
            </a:endParaRPr>
          </a:p>
          <a:p>
            <a:pPr marL="230188" lvl="0" indent="-230188" algn="l" rtl="0">
              <a:lnSpc>
                <a:spcPct val="98181"/>
              </a:lnSpc>
              <a:spcBef>
                <a:spcPts val="1000"/>
              </a:spcBef>
              <a:spcAft>
                <a:spcPts val="0"/>
              </a:spcAft>
              <a:buClr>
                <a:schemeClr val="dk1"/>
              </a:buClr>
              <a:buSzPct val="45833"/>
              <a:buFont typeface="Arial"/>
              <a:buNone/>
            </a:pPr>
            <a:r>
              <a:rPr lang="en" sz="2100">
                <a:solidFill>
                  <a:schemeClr val="dk1"/>
                </a:solidFill>
              </a:rPr>
              <a:t>**</a:t>
            </a:r>
            <a:r>
              <a:rPr lang="en" sz="2100" dirty="0">
                <a:solidFill>
                  <a:schemeClr val="dk1"/>
                </a:solidFill>
              </a:rPr>
              <a:t>includes an investigator who is attached to an academic institution without teaching duties.</a:t>
            </a:r>
            <a:endParaRPr sz="2100" dirty="0">
              <a:solidFill>
                <a:schemeClr val="dk1"/>
              </a:solidFill>
            </a:endParaRPr>
          </a:p>
          <a:p>
            <a:pPr marL="0" lvl="0" indent="0" algn="l" rtl="0">
              <a:spcBef>
                <a:spcPts val="0"/>
              </a:spcBef>
              <a:spcAft>
                <a:spcPts val="1200"/>
              </a:spcAft>
              <a:buNone/>
            </a:pPr>
            <a:endParaRPr dirty="0"/>
          </a:p>
        </p:txBody>
      </p:sp>
      <p:sp>
        <p:nvSpPr>
          <p:cNvPr id="2" name="TextBox 1">
            <a:extLst>
              <a:ext uri="{FF2B5EF4-FFF2-40B4-BE49-F238E27FC236}">
                <a16:creationId xmlns:a16="http://schemas.microsoft.com/office/drawing/2014/main" id="{B5AB24FA-28EC-404D-A81F-F8335D434916}"/>
              </a:ext>
            </a:extLst>
          </p:cNvPr>
          <p:cNvSpPr txBox="1"/>
          <p:nvPr/>
        </p:nvSpPr>
        <p:spPr>
          <a:xfrm>
            <a:off x="648441" y="91602"/>
            <a:ext cx="8000708" cy="1366784"/>
          </a:xfrm>
          <a:prstGeom prst="rect">
            <a:avLst/>
          </a:prstGeom>
          <a:noFill/>
        </p:spPr>
        <p:txBody>
          <a:bodyPr wrap="square" rtlCol="0">
            <a:spAutoFit/>
          </a:bodyPr>
          <a:lstStyle/>
          <a:p>
            <a:pPr lvl="0" algn="ctr">
              <a:lnSpc>
                <a:spcPct val="98181"/>
              </a:lnSpc>
              <a:spcBef>
                <a:spcPts val="1000"/>
              </a:spcBef>
              <a:buClr>
                <a:schemeClr val="dk1"/>
              </a:buClr>
              <a:buSzPct val="42307"/>
            </a:pPr>
            <a:r>
              <a:rPr lang="en-US" sz="2400" dirty="0">
                <a:solidFill>
                  <a:schemeClr val="dk1"/>
                </a:solidFill>
              </a:rPr>
              <a:t>AAUP 1940 Statement of Principles on Academic Freedom and Tenure</a:t>
            </a:r>
          </a:p>
          <a:p>
            <a:pPr marL="457200" lvl="0">
              <a:lnSpc>
                <a:spcPct val="98181"/>
              </a:lnSpc>
              <a:spcBef>
                <a:spcPts val="500"/>
              </a:spcBef>
              <a:buClr>
                <a:schemeClr val="dk1"/>
              </a:buClr>
              <a:buSzPct val="50000"/>
            </a:pPr>
            <a:r>
              <a:rPr lang="en-US" dirty="0">
                <a:solidFill>
                  <a:schemeClr val="dk1"/>
                </a:solidFill>
              </a:rPr>
              <a:t>AAUP and Association of American Colleges (now the AAC&amp;U)</a:t>
            </a:r>
          </a:p>
          <a:p>
            <a:pPr marL="457200" lvl="0">
              <a:lnSpc>
                <a:spcPct val="98181"/>
              </a:lnSpc>
              <a:spcBef>
                <a:spcPts val="500"/>
              </a:spcBef>
              <a:buClr>
                <a:schemeClr val="dk1"/>
              </a:buClr>
              <a:buSzPct val="50000"/>
            </a:pPr>
            <a:r>
              <a:rPr lang="en-US" dirty="0">
                <a:solidFill>
                  <a:schemeClr val="dk1"/>
                </a:solidFill>
              </a:rPr>
              <a:t>Endorsed by more than 250 scholarly and educational organizations*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7" name="Google Shape;77;p17"/>
          <p:cNvSpPr txBox="1">
            <a:spLocks noGrp="1"/>
          </p:cNvSpPr>
          <p:nvPr>
            <p:ph type="body" idx="1"/>
          </p:nvPr>
        </p:nvSpPr>
        <p:spPr>
          <a:xfrm>
            <a:off x="311700" y="654150"/>
            <a:ext cx="8520600" cy="3835200"/>
          </a:xfrm>
          <a:prstGeom prst="rect">
            <a:avLst/>
          </a:prstGeom>
        </p:spPr>
        <p:txBody>
          <a:bodyPr spcFirstLastPara="1" wrap="square" lIns="91425" tIns="91425" rIns="91425" bIns="91425" anchor="t" anchorCtr="0">
            <a:normAutofit lnSpcReduction="10000"/>
          </a:bodyPr>
          <a:lstStyle/>
          <a:p>
            <a:pPr marL="0" lvl="0" indent="0" algn="l" rtl="0">
              <a:lnSpc>
                <a:spcPct val="98181"/>
              </a:lnSpc>
              <a:spcBef>
                <a:spcPts val="1000"/>
              </a:spcBef>
              <a:spcAft>
                <a:spcPts val="0"/>
              </a:spcAft>
              <a:buClr>
                <a:schemeClr val="dk1"/>
              </a:buClr>
              <a:buSzPts val="1100"/>
              <a:buFont typeface="Arial"/>
              <a:buNone/>
            </a:pPr>
            <a:r>
              <a:rPr lang="en" sz="2800" dirty="0">
                <a:solidFill>
                  <a:srgbClr val="FF0000"/>
                </a:solidFill>
              </a:rPr>
              <a:t>2. Teachers are entitled to freedom in the classroom in discussing their subject</a:t>
            </a:r>
            <a:r>
              <a:rPr lang="en" sz="2800" dirty="0">
                <a:solidFill>
                  <a:schemeClr val="dk1"/>
                </a:solidFill>
              </a:rPr>
              <a:t>, </a:t>
            </a:r>
            <a:r>
              <a:rPr lang="en" sz="2800" i="1" dirty="0">
                <a:solidFill>
                  <a:schemeClr val="dk1"/>
                </a:solidFill>
              </a:rPr>
              <a:t>but they should be careful not to introduce into their teaching controversial matter which has no relation to their subject</a:t>
            </a:r>
            <a:r>
              <a:rPr lang="en" sz="2800" dirty="0">
                <a:solidFill>
                  <a:schemeClr val="dk1"/>
                </a:solidFill>
              </a:rPr>
              <a:t>.* </a:t>
            </a:r>
            <a:endParaRPr sz="2800" dirty="0">
              <a:solidFill>
                <a:schemeClr val="dk1"/>
              </a:solidFill>
            </a:endParaRPr>
          </a:p>
          <a:p>
            <a:pPr marL="0" lvl="0" indent="0" algn="l" rtl="0">
              <a:lnSpc>
                <a:spcPct val="98181"/>
              </a:lnSpc>
              <a:spcBef>
                <a:spcPts val="1000"/>
              </a:spcBef>
              <a:spcAft>
                <a:spcPts val="0"/>
              </a:spcAft>
              <a:buClr>
                <a:schemeClr val="dk1"/>
              </a:buClr>
              <a:buSzPts val="1100"/>
              <a:buFont typeface="Arial"/>
              <a:buNone/>
            </a:pPr>
            <a:endParaRPr sz="2800" dirty="0">
              <a:solidFill>
                <a:schemeClr val="dk1"/>
              </a:solidFill>
            </a:endParaRPr>
          </a:p>
          <a:p>
            <a:pPr marL="0" lvl="0" indent="0" algn="l" rtl="0">
              <a:lnSpc>
                <a:spcPct val="98181"/>
              </a:lnSpc>
              <a:spcBef>
                <a:spcPts val="1000"/>
              </a:spcBef>
              <a:spcAft>
                <a:spcPts val="0"/>
              </a:spcAft>
              <a:buClr>
                <a:schemeClr val="dk1"/>
              </a:buClr>
              <a:buSzPts val="1100"/>
              <a:buFont typeface="Arial"/>
              <a:buNone/>
            </a:pPr>
            <a:r>
              <a:rPr lang="en" sz="2200" dirty="0">
                <a:solidFill>
                  <a:schemeClr val="dk1"/>
                </a:solidFill>
              </a:rPr>
              <a:t>*The intent of this statement is not to discourage what is “controversial.” </a:t>
            </a:r>
            <a:r>
              <a:rPr lang="en" sz="2200" dirty="0">
                <a:solidFill>
                  <a:srgbClr val="FF0000"/>
                </a:solidFill>
              </a:rPr>
              <a:t>Controversy is at the heart of the free academic inquiry</a:t>
            </a:r>
            <a:r>
              <a:rPr lang="en" sz="2200" dirty="0">
                <a:solidFill>
                  <a:schemeClr val="dk1"/>
                </a:solidFill>
              </a:rPr>
              <a:t> which the entire statement is designed to foster.</a:t>
            </a:r>
            <a:endParaRPr sz="2200" dirty="0">
              <a:solidFill>
                <a:schemeClr val="dk1"/>
              </a:solidFill>
            </a:endParaRPr>
          </a:p>
          <a:p>
            <a:pPr marL="0" lvl="0" indent="0" algn="l" rtl="0">
              <a:lnSpc>
                <a:spcPct val="98181"/>
              </a:lnSpc>
              <a:spcBef>
                <a:spcPts val="1000"/>
              </a:spcBef>
              <a:spcAft>
                <a:spcPts val="0"/>
              </a:spcAft>
              <a:buClr>
                <a:schemeClr val="dk1"/>
              </a:buClr>
              <a:buSzPts val="1100"/>
              <a:buFont typeface="Arial"/>
              <a:buNone/>
            </a:pPr>
            <a:r>
              <a:rPr lang="en" sz="2200" dirty="0">
                <a:solidFill>
                  <a:schemeClr val="dk1"/>
                </a:solidFill>
              </a:rPr>
              <a:t>– From the 1970 Interpretive Comments to the 1940 Statemen</a:t>
            </a:r>
            <a:r>
              <a:rPr lang="en" sz="2600" dirty="0">
                <a:solidFill>
                  <a:schemeClr val="dk1"/>
                </a:solidFill>
              </a:rPr>
              <a:t>t</a:t>
            </a:r>
            <a:endParaRPr sz="2200" dirty="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18"/>
          <p:cNvSpPr txBox="1">
            <a:spLocks noGrp="1"/>
          </p:cNvSpPr>
          <p:nvPr>
            <p:ph type="body" idx="1"/>
          </p:nvPr>
        </p:nvSpPr>
        <p:spPr>
          <a:xfrm>
            <a:off x="311700" y="715783"/>
            <a:ext cx="8520600" cy="4087200"/>
          </a:xfrm>
          <a:prstGeom prst="rect">
            <a:avLst/>
          </a:prstGeom>
        </p:spPr>
        <p:txBody>
          <a:bodyPr spcFirstLastPara="1" wrap="square" lIns="91425" tIns="91425" rIns="91425" bIns="91425" anchor="t" anchorCtr="0">
            <a:normAutofit/>
          </a:bodyPr>
          <a:lstStyle/>
          <a:p>
            <a:pPr marL="0" lvl="0" indent="0" algn="l" rtl="0">
              <a:lnSpc>
                <a:spcPct val="100000"/>
              </a:lnSpc>
              <a:spcBef>
                <a:spcPts val="1000"/>
              </a:spcBef>
              <a:spcAft>
                <a:spcPts val="0"/>
              </a:spcAft>
              <a:buClr>
                <a:schemeClr val="dk1"/>
              </a:buClr>
              <a:buSzPts val="1018"/>
              <a:buFont typeface="Arial"/>
              <a:buNone/>
            </a:pPr>
            <a:r>
              <a:rPr lang="en" sz="2800" dirty="0">
                <a:solidFill>
                  <a:schemeClr val="dk1"/>
                </a:solidFill>
              </a:rPr>
              <a:t>3. College and university teachers are citizens, members of a learned profession, and officers of an educational institution. </a:t>
            </a:r>
            <a:r>
              <a:rPr lang="en" sz="2800" dirty="0">
                <a:solidFill>
                  <a:srgbClr val="FF0000"/>
                </a:solidFill>
              </a:rPr>
              <a:t>When they speak or write as citizens, they should be free from institutional censorship or discipline, but their special position in the community imposes special obligations</a:t>
            </a:r>
            <a:r>
              <a:rPr lang="en" sz="2800" dirty="0">
                <a:solidFill>
                  <a:schemeClr val="dk1"/>
                </a:solidFill>
              </a:rPr>
              <a:t>. </a:t>
            </a:r>
            <a:endParaRP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9"/>
          <p:cNvSpPr txBox="1">
            <a:spLocks noGrp="1"/>
          </p:cNvSpPr>
          <p:nvPr>
            <p:ph type="body" idx="1"/>
          </p:nvPr>
        </p:nvSpPr>
        <p:spPr>
          <a:xfrm>
            <a:off x="311700" y="844875"/>
            <a:ext cx="8520600" cy="4087200"/>
          </a:xfrm>
          <a:prstGeom prst="rect">
            <a:avLst/>
          </a:prstGeom>
        </p:spPr>
        <p:txBody>
          <a:bodyPr spcFirstLastPara="1" wrap="square" lIns="91425" tIns="91425" rIns="91425" bIns="91425" anchor="t" anchorCtr="0">
            <a:normAutofit/>
          </a:bodyPr>
          <a:lstStyle/>
          <a:p>
            <a:pPr marL="0" lvl="0" indent="0" algn="l" rtl="0">
              <a:lnSpc>
                <a:spcPct val="100000"/>
              </a:lnSpc>
              <a:spcBef>
                <a:spcPts val="1000"/>
              </a:spcBef>
              <a:spcAft>
                <a:spcPts val="0"/>
              </a:spcAft>
              <a:buClr>
                <a:schemeClr val="dk1"/>
              </a:buClr>
              <a:buSzPts val="1018"/>
              <a:buFont typeface="Arial"/>
              <a:buNone/>
            </a:pPr>
            <a:r>
              <a:rPr lang="en" sz="2800">
                <a:solidFill>
                  <a:schemeClr val="dk1"/>
                </a:solidFill>
              </a:rPr>
              <a:t>As scholars and educational officers, they should remember that the public may judge their profession and their institution by their utterances. Hence </a:t>
            </a:r>
            <a:r>
              <a:rPr lang="en" sz="2800">
                <a:solidFill>
                  <a:srgbClr val="FF0000"/>
                </a:solidFill>
              </a:rPr>
              <a:t>they should at all times be accurate, should exercise appropriate restraint, should show respect for the opinions of others, and should make every effort to indicate that they are not speaking for the institution.</a:t>
            </a:r>
            <a:endParaRPr sz="28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11700" y="0"/>
            <a:ext cx="8520600" cy="839400"/>
          </a:xfrm>
          <a:prstGeom prst="rect">
            <a:avLst/>
          </a:prstGeom>
        </p:spPr>
        <p:txBody>
          <a:bodyPr spcFirstLastPara="1" wrap="square" lIns="91425" tIns="91425" rIns="91425" bIns="91425" anchor="t" anchorCtr="0">
            <a:noAutofit/>
          </a:bodyPr>
          <a:lstStyle/>
          <a:p>
            <a:pPr lvl="0"/>
            <a:r>
              <a:rPr lang="en-US" sz="2400" dirty="0"/>
              <a:t>The AAUP 1940 Statement of Principles on Academic Freedom</a:t>
            </a:r>
            <a:r>
              <a:rPr lang="en-US" sz="2400" dirty="0">
                <a:solidFill>
                  <a:srgbClr val="FF0000"/>
                </a:solidFill>
              </a:rPr>
              <a:t> and Tenure</a:t>
            </a:r>
          </a:p>
        </p:txBody>
      </p:sp>
      <p:sp>
        <p:nvSpPr>
          <p:cNvPr id="95" name="Google Shape;95;p20"/>
          <p:cNvSpPr txBox="1">
            <a:spLocks noGrp="1"/>
          </p:cNvSpPr>
          <p:nvPr>
            <p:ph type="body" idx="1"/>
          </p:nvPr>
        </p:nvSpPr>
        <p:spPr>
          <a:xfrm>
            <a:off x="311700" y="1092600"/>
            <a:ext cx="8520600" cy="4050900"/>
          </a:xfrm>
          <a:prstGeom prst="rect">
            <a:avLst/>
          </a:prstGeom>
          <a:ln>
            <a:noFill/>
          </a:ln>
        </p:spPr>
        <p:txBody>
          <a:bodyPr spcFirstLastPara="1" wrap="square" lIns="91425" tIns="91425" rIns="91425" bIns="91425" anchor="t" anchorCtr="0">
            <a:normAutofit fontScale="92500" lnSpcReduction="10000"/>
          </a:bodyPr>
          <a:lstStyle/>
          <a:p>
            <a:pPr marL="0" lvl="0" indent="0" algn="l" rtl="0">
              <a:spcBef>
                <a:spcPts val="1200"/>
              </a:spcBef>
              <a:spcAft>
                <a:spcPts val="1200"/>
              </a:spcAft>
              <a:buNone/>
            </a:pPr>
            <a:r>
              <a:rPr lang="en" sz="2800" dirty="0">
                <a:solidFill>
                  <a:schemeClr val="dk1"/>
                </a:solidFill>
              </a:rPr>
              <a:t>Tenure is a means to certain ends; specifically: (1) freedom of teaching and research and of extramural activities, and (2) a sufficient degree of economic security to make the profession attractive to men and women of ability. Freedom and economic security, hence, tenure, are indispensable to the success of an institution in fulfilling its obligations to its students and to society.</a:t>
            </a:r>
            <a:endParaRPr sz="2800" dirty="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11700" y="-1217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4400"/>
              <a:t>Selected UT System Rule</a:t>
            </a:r>
            <a:endParaRPr/>
          </a:p>
        </p:txBody>
      </p:sp>
      <p:sp>
        <p:nvSpPr>
          <p:cNvPr id="107" name="Google Shape;107;p22"/>
          <p:cNvSpPr txBox="1">
            <a:spLocks noGrp="1"/>
          </p:cNvSpPr>
          <p:nvPr>
            <p:ph type="body" idx="1"/>
          </p:nvPr>
        </p:nvSpPr>
        <p:spPr>
          <a:xfrm>
            <a:off x="311700" y="923875"/>
            <a:ext cx="8718900" cy="3990900"/>
          </a:xfrm>
          <a:prstGeom prst="rect">
            <a:avLst/>
          </a:prstGeom>
        </p:spPr>
        <p:txBody>
          <a:bodyPr spcFirstLastPara="1" wrap="square" lIns="91425" tIns="91425" rIns="91425" bIns="91425" anchor="t" anchorCtr="0">
            <a:noAutofit/>
          </a:bodyPr>
          <a:lstStyle/>
          <a:p>
            <a:pPr marL="0" lvl="0" indent="0" algn="l" rtl="0">
              <a:lnSpc>
                <a:spcPct val="100000"/>
              </a:lnSpc>
              <a:spcBef>
                <a:spcPts val="1000"/>
              </a:spcBef>
              <a:spcAft>
                <a:spcPts val="0"/>
              </a:spcAft>
              <a:buClr>
                <a:schemeClr val="dk1"/>
              </a:buClr>
              <a:buSzPts val="1100"/>
              <a:buFont typeface="Arial"/>
              <a:buNone/>
            </a:pPr>
            <a:r>
              <a:rPr lang="en" sz="2000" dirty="0">
                <a:solidFill>
                  <a:schemeClr val="dk1"/>
                </a:solidFill>
              </a:rPr>
              <a:t>Regents Rule 31004: Rights and Responsibilities of Faculty Members</a:t>
            </a:r>
            <a:endParaRPr sz="20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en" sz="1600" dirty="0">
                <a:solidFill>
                  <a:schemeClr val="dk1"/>
                </a:solidFill>
              </a:rPr>
              <a:t>Sec. 1 </a:t>
            </a:r>
            <a:r>
              <a:rPr lang="en" sz="1600" dirty="0">
                <a:solidFill>
                  <a:srgbClr val="7030A0"/>
                </a:solidFill>
              </a:rPr>
              <a:t>Freedom in Research</a:t>
            </a:r>
            <a:r>
              <a:rPr lang="en" sz="1600" dirty="0">
                <a:solidFill>
                  <a:schemeClr val="dk1"/>
                </a:solidFill>
              </a:rPr>
              <a:t>.  Faculty members are entitled to full freedom in research and in the publication of the results.</a:t>
            </a:r>
            <a:endParaRPr sz="16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en" sz="1600" dirty="0">
                <a:solidFill>
                  <a:schemeClr val="dk1"/>
                </a:solidFill>
              </a:rPr>
              <a:t>Sec. 2. </a:t>
            </a:r>
            <a:r>
              <a:rPr lang="en" sz="1600" dirty="0">
                <a:solidFill>
                  <a:srgbClr val="7030A0"/>
                </a:solidFill>
              </a:rPr>
              <a:t>Freedom in the Classroom</a:t>
            </a:r>
            <a:r>
              <a:rPr lang="en" sz="1600" dirty="0">
                <a:solidFill>
                  <a:schemeClr val="dk1"/>
                </a:solidFill>
              </a:rPr>
              <a:t>. Faculty members are entitled to freedom in the classroom in discussing his or her subject, but are expected not to introduce into their teaching controversial matter that has no relation to his or her subject. </a:t>
            </a:r>
            <a:endParaRPr sz="1600" dirty="0">
              <a:solidFill>
                <a:schemeClr val="dk1"/>
              </a:solidFill>
            </a:endParaRPr>
          </a:p>
          <a:p>
            <a:pPr marL="0" lvl="0" indent="0" algn="l" rtl="0">
              <a:lnSpc>
                <a:spcPct val="100000"/>
              </a:lnSpc>
              <a:spcBef>
                <a:spcPts val="1200"/>
              </a:spcBef>
              <a:spcAft>
                <a:spcPts val="0"/>
              </a:spcAft>
              <a:buClr>
                <a:schemeClr val="dk1"/>
              </a:buClr>
              <a:buSzPts val="1100"/>
              <a:buFont typeface="Arial"/>
              <a:buNone/>
            </a:pPr>
            <a:r>
              <a:rPr lang="en" sz="1600" dirty="0">
                <a:solidFill>
                  <a:schemeClr val="dk1"/>
                </a:solidFill>
              </a:rPr>
              <a:t>Sec. 3 </a:t>
            </a:r>
            <a:r>
              <a:rPr lang="en" sz="1600" dirty="0">
                <a:solidFill>
                  <a:srgbClr val="7030A0"/>
                </a:solidFill>
              </a:rPr>
              <a:t>Clarification of Role</a:t>
            </a:r>
            <a:r>
              <a:rPr lang="en" sz="1600" dirty="0">
                <a:solidFill>
                  <a:schemeClr val="dk1"/>
                </a:solidFill>
              </a:rPr>
              <a:t>. Faculty members are citizens, members of learned professions, and officers of an educational institution supported by the State of Texas. When the faculty member speaks or writes as a citizen, he or she should be free from institutional censorship or discipline, but should make it plain that the faculty member is not an institutional spokesperson….</a:t>
            </a:r>
            <a:endParaRPr sz="1600" dirty="0">
              <a:solidFill>
                <a:schemeClr val="dk1"/>
              </a:solidFill>
            </a:endParaRPr>
          </a:p>
          <a:p>
            <a:pPr marL="0" lvl="0" indent="0" algn="l" rtl="0">
              <a:lnSpc>
                <a:spcPct val="98181"/>
              </a:lnSpc>
              <a:spcBef>
                <a:spcPts val="0"/>
              </a:spcBef>
              <a:spcAft>
                <a:spcPts val="0"/>
              </a:spcAft>
              <a:buClr>
                <a:schemeClr val="dk1"/>
              </a:buClr>
              <a:buSzPts val="1100"/>
              <a:buFont typeface="Arial"/>
              <a:buNone/>
            </a:pPr>
            <a:endParaRPr sz="1400" dirty="0">
              <a:solidFill>
                <a:schemeClr val="dk1"/>
              </a:solidFill>
            </a:endParaRPr>
          </a:p>
          <a:p>
            <a:pPr marL="0" lvl="0" indent="0" algn="l" rtl="0">
              <a:lnSpc>
                <a:spcPct val="98181"/>
              </a:lnSpc>
              <a:spcBef>
                <a:spcPts val="0"/>
              </a:spcBef>
              <a:spcAft>
                <a:spcPts val="0"/>
              </a:spcAft>
              <a:buClr>
                <a:schemeClr val="dk1"/>
              </a:buClr>
              <a:buSzPts val="1100"/>
              <a:buFont typeface="Arial"/>
              <a:buNone/>
            </a:pPr>
            <a:r>
              <a:rPr lang="en" sz="1400" dirty="0">
                <a:solidFill>
                  <a:schemeClr val="dk1"/>
                </a:solidFill>
              </a:rPr>
              <a:t>[1] </a:t>
            </a:r>
            <a:r>
              <a:rPr lang="en" sz="1400" u="sng" dirty="0">
                <a:solidFill>
                  <a:schemeClr val="accent5"/>
                </a:solidFill>
                <a:hlinkClick r:id="rId3">
                  <a:extLst>
                    <a:ext uri="{A12FA001-AC4F-418D-AE19-62706E023703}">
                      <ahyp:hlinkClr xmlns:ahyp="http://schemas.microsoft.com/office/drawing/2018/hyperlinkcolor" val="tx"/>
                    </a:ext>
                  </a:extLst>
                </a:hlinkClick>
              </a:rPr>
              <a:t>https://www.utsystem.edu/board-of-regents/rules/31004-rights-and-responsibilities-faculty-members</a:t>
            </a:r>
            <a:endParaRPr sz="1400" dirty="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779</Words>
  <Application>Microsoft Macintosh PowerPoint</Application>
  <PresentationFormat>On-screen Show (16:9)</PresentationFormat>
  <Paragraphs>47</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Academic Freedom</vt:lpstr>
      <vt:lpstr>Academic Freedom Timeline</vt:lpstr>
      <vt:lpstr>PowerPoint Presentation</vt:lpstr>
      <vt:lpstr>PowerPoint Presentation</vt:lpstr>
      <vt:lpstr>PowerPoint Presentation</vt:lpstr>
      <vt:lpstr>PowerPoint Presentation</vt:lpstr>
      <vt:lpstr>The AAUP 1940 Statement of Principles on Academic Freedom and Tenure</vt:lpstr>
      <vt:lpstr>Selected UT System Rule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Freedom</dc:title>
  <cp:lastModifiedBy>Gore, Andrea C</cp:lastModifiedBy>
  <cp:revision>17</cp:revision>
  <dcterms:modified xsi:type="dcterms:W3CDTF">2022-04-02T14:18:35Z</dcterms:modified>
</cp:coreProperties>
</file>