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schemas.openxmlformats.org/officeDocument/2006/relationships/slide" Target="slides/slide18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86dbf99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86dbf99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86dbf9934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186dbf9934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86dbf9934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186dbf9934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86dbf9934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1186dbf9934_0_2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86dbf9934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1186dbf9934_0_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186dbf9934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1186dbf9934_0_2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86dbf9934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1186dbf9934_0_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86dbf9934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1186dbf9934_0_3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186dbf9934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1186dbf9934_0_3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186dbf9934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1186dbf9934_0_2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186dbf9934_7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1186dbf9934_7_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186dbf993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186dbf99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186dbf9934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186dbf9934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86dbf9934_7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1186dbf9934_7_1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186dbf9934_7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1186dbf9934_7_1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186dbf9934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1186dbf9934_0_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86dbf9934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1186dbf9934_0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 sz="1100"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 sz="1100"/>
            </a:lvl1pPr>
            <a:lvl2pPr indent="0" lvl="1" marL="0" algn="r">
              <a:spcBef>
                <a:spcPts val="0"/>
              </a:spcBef>
              <a:buNone/>
              <a:defRPr sz="1100"/>
            </a:lvl2pPr>
            <a:lvl3pPr indent="0" lvl="2" marL="0" algn="r">
              <a:spcBef>
                <a:spcPts val="0"/>
              </a:spcBef>
              <a:buNone/>
              <a:defRPr sz="1100"/>
            </a:lvl3pPr>
            <a:lvl4pPr indent="0" lvl="3" marL="0" algn="r">
              <a:spcBef>
                <a:spcPts val="0"/>
              </a:spcBef>
              <a:buNone/>
              <a:defRPr sz="1100"/>
            </a:lvl4pPr>
            <a:lvl5pPr indent="0" lvl="4" marL="0" algn="r">
              <a:spcBef>
                <a:spcPts val="0"/>
              </a:spcBef>
              <a:buNone/>
              <a:defRPr sz="1100"/>
            </a:lvl5pPr>
            <a:lvl6pPr indent="0" lvl="5" marL="0" algn="r">
              <a:spcBef>
                <a:spcPts val="0"/>
              </a:spcBef>
              <a:buNone/>
              <a:defRPr sz="1100"/>
            </a:lvl6pPr>
            <a:lvl7pPr indent="0" lvl="6" marL="0" algn="r">
              <a:spcBef>
                <a:spcPts val="0"/>
              </a:spcBef>
              <a:buNone/>
              <a:defRPr sz="1100"/>
            </a:lvl7pPr>
            <a:lvl8pPr indent="0" lvl="7" marL="0" algn="r">
              <a:spcBef>
                <a:spcPts val="0"/>
              </a:spcBef>
              <a:buNone/>
              <a:defRPr sz="1100"/>
            </a:lvl8pPr>
            <a:lvl9pPr indent="0" lvl="8" mar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 sz="1100"/>
            </a:lvl1pPr>
            <a:lvl2pPr indent="0" lvl="1" marL="0" algn="r">
              <a:spcBef>
                <a:spcPts val="0"/>
              </a:spcBef>
              <a:buNone/>
              <a:defRPr sz="1100"/>
            </a:lvl2pPr>
            <a:lvl3pPr indent="0" lvl="2" marL="0" algn="r">
              <a:spcBef>
                <a:spcPts val="0"/>
              </a:spcBef>
              <a:buNone/>
              <a:defRPr sz="1100"/>
            </a:lvl3pPr>
            <a:lvl4pPr indent="0" lvl="3" marL="0" algn="r">
              <a:spcBef>
                <a:spcPts val="0"/>
              </a:spcBef>
              <a:buNone/>
              <a:defRPr sz="1100"/>
            </a:lvl4pPr>
            <a:lvl5pPr indent="0" lvl="4" marL="0" algn="r">
              <a:spcBef>
                <a:spcPts val="0"/>
              </a:spcBef>
              <a:buNone/>
              <a:defRPr sz="1100"/>
            </a:lvl5pPr>
            <a:lvl6pPr indent="0" lvl="5" marL="0" algn="r">
              <a:spcBef>
                <a:spcPts val="0"/>
              </a:spcBef>
              <a:buNone/>
              <a:defRPr sz="1100"/>
            </a:lvl6pPr>
            <a:lvl7pPr indent="0" lvl="6" marL="0" algn="r">
              <a:spcBef>
                <a:spcPts val="0"/>
              </a:spcBef>
              <a:buNone/>
              <a:defRPr sz="1100"/>
            </a:lvl7pPr>
            <a:lvl8pPr indent="0" lvl="7" marL="0" algn="r">
              <a:spcBef>
                <a:spcPts val="0"/>
              </a:spcBef>
              <a:buNone/>
              <a:defRPr sz="1100"/>
            </a:lvl8pPr>
            <a:lvl9pPr indent="0" lvl="8" mar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2" name="Google Shape;72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85" name="Google Shape;85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06" name="Google Shape;106;p21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23" name="Google Shape;123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aaup.org/report/1940-statement-principles-academic-freedom-and-tenure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aaup.org/report/1940-statement-principles-academic-freedom-and-tenure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aaup.org/report/statement-government-colleges-and-universities" TargetMode="External"/><Relationship Id="rId4" Type="http://schemas.openxmlformats.org/officeDocument/2006/relationships/hyperlink" Target="https://utexas.app.box.com/s/j4c3u04jdm4bzwuffcewerm6ax7t7484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aaup.org/report/statement-government-colleges-and-universities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aaup.org/report/statement-government-colleges-and-universitie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aaup.org/report/statement-government-colleges-and-universitie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aaup.org/report/statement-government-colleges-and-universities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aaup.org/report/statement-government-colleges-and-universities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aaup.org/report/statement-government-colleges-and-universitie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utexas.app.box.com/s/j4c3u04jdm4bzwuffcewerm6ax7t7484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aaup.org/special-report-covid-19-and-academic-governance" TargetMode="External"/><Relationship Id="rId4" Type="http://schemas.openxmlformats.org/officeDocument/2006/relationships/hyperlink" Target="https://www.aaup.org/report/statement-government-colleges-and-universities" TargetMode="External"/><Relationship Id="rId5" Type="http://schemas.openxmlformats.org/officeDocument/2006/relationships/hyperlink" Target="http://www.aaup.org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chronicle.com/article/a-brutal-tally-higher-ed-lost-650-000-jobs-last-year" TargetMode="External"/><Relationship Id="rId4" Type="http://schemas.openxmlformats.org/officeDocument/2006/relationships/hyperlink" Target="https://www.amazon.com/dp/3319925873" TargetMode="External"/><Relationship Id="rId5" Type="http://schemas.openxmlformats.org/officeDocument/2006/relationships/hyperlink" Target="https://www.amazon.com/Lone-Star-Tarnished-Critical-Politics-dp-0367472805/dp/0367472805" TargetMode="External"/><Relationship Id="rId6" Type="http://schemas.openxmlformats.org/officeDocument/2006/relationships/hyperlink" Target="https://doi.org/10.1177%2F14782103211031500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Shared Governance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0" y="324375"/>
            <a:ext cx="9144000" cy="39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" sz="5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Annual Faculty Governance</a:t>
            </a:r>
            <a:endParaRPr sz="5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" sz="5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Joint Texas A&amp;M and UT Austin Meeting</a:t>
            </a:r>
            <a:endParaRPr sz="5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" sz="5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Session on Shared Governance</a:t>
            </a:r>
            <a:endParaRPr sz="5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8947"/>
              <a:buFont typeface="Arial"/>
              <a:buNone/>
            </a:pPr>
            <a:r>
              <a:t/>
            </a:r>
            <a:endParaRPr sz="3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 sz="32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Moderators</a:t>
            </a:r>
            <a:endParaRPr sz="3200" u="sng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en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Brian Evans</a:t>
            </a:r>
            <a:endParaRPr b="1" sz="3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Professor, Electrical &amp; Computer Engineering, UT Austin</a:t>
            </a:r>
            <a:endParaRPr sz="3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en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John St</a:t>
            </a:r>
            <a:r>
              <a:rPr b="1" lang="en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allone</a:t>
            </a:r>
            <a:endParaRPr b="1" sz="3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Professor, Veterinary Medicine &amp; Biomedical Sciences, Texas A&amp;M University </a:t>
            </a:r>
            <a:endParaRPr sz="3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2220300" y="4650900"/>
            <a:ext cx="470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mbria"/>
                <a:ea typeface="Cambria"/>
                <a:cs typeface="Cambria"/>
                <a:sym typeface="Cambria"/>
              </a:rPr>
              <a:t>March 7, 2022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Academic Freedom</a:t>
            </a:r>
            <a:endParaRPr sz="362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311700" y="771475"/>
            <a:ext cx="8654700" cy="39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lies at the heart of free, independent, critical inquiry that is fundamental to the university’s mission.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1940 Statement of Principles on Academic Freedom &amp; Tenure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•"/>
            </a:pP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for teachers in teaching, research and expression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•"/>
            </a:pP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Jointly issued by American Association of University Professors (AAUP) and what is now American Association of Colleges &amp; University (AA&amp;U)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•"/>
            </a:pP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Texas A&amp;M Univ., UT Austin, and 900+ others are AAC&amp;U members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•"/>
            </a:pP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Adopted in Texas A&amp;M University and UT System policies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safeguards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include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tenure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due process,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shared governance</a:t>
            </a:r>
            <a:endParaRPr sz="23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5" name="Google Shape;155;p29"/>
          <p:cNvSpPr txBox="1"/>
          <p:nvPr/>
        </p:nvSpPr>
        <p:spPr>
          <a:xfrm>
            <a:off x="-18275" y="4807550"/>
            <a:ext cx="908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1940 Statement: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https://www.aaup.org/report/1940-statement-principles-academic-freedom-and-tenure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type="title"/>
          </p:nvPr>
        </p:nvSpPr>
        <p:spPr>
          <a:xfrm>
            <a:off x="311700" y="0"/>
            <a:ext cx="8520600" cy="8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latin typeface="Cambria"/>
                <a:ea typeface="Cambria"/>
                <a:cs typeface="Cambria"/>
                <a:sym typeface="Cambria"/>
              </a:rPr>
              <a:t>Tenure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311700" y="763200"/>
            <a:ext cx="8619900" cy="4050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1940 Statement of Principles on Academic Freedom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&amp; Tenure</a:t>
            </a:r>
            <a:endParaRPr sz="24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Tenure is a means to certain ends; specifically: 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(1) freedom of teaching and research and of extramural activities, and 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(2) a sufficient degree of economic security to make the profession attractive to men and women of ability. 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Freedom and economic security, hence, tenure, are indispensable to the success of an institution in fulfilling its obligations to its students and to society.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2" name="Google Shape;162;p30"/>
          <p:cNvSpPr txBox="1"/>
          <p:nvPr/>
        </p:nvSpPr>
        <p:spPr>
          <a:xfrm>
            <a:off x="-18275" y="4807550"/>
            <a:ext cx="908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1940 Statement: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https://www.aaup.org/report/1940-statement-principles-academic-freedom-and-tenure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>
            <p:ph idx="1" type="body"/>
          </p:nvPr>
        </p:nvSpPr>
        <p:spPr>
          <a:xfrm>
            <a:off x="448200" y="894900"/>
            <a:ext cx="8384100" cy="3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Collegial, cooperative, trust-based organizational leadership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Enables meaningful combined participation by administration and faculty in the management of institution’s operations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Creates a tripod of leadership of faculty, administration and governing board (regents/trustees)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Vital for the institution to function effectively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Many ways to implement principles of shared governance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8" name="Google Shape;168;p31"/>
          <p:cNvSpPr txBox="1"/>
          <p:nvPr/>
        </p:nvSpPr>
        <p:spPr>
          <a:xfrm>
            <a:off x="1" y="4274694"/>
            <a:ext cx="91440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UT System Faculty Advisory Council, “Shared Governance at the University of Texas System Institutions: A White Paper”, 2016,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https://utexas.app.box.com/s/j4c3u04jdm4bzwuffcewerm6ax7t7484</a:t>
            </a:r>
            <a:br>
              <a:rPr lang="en">
                <a:latin typeface="Cambria"/>
                <a:ea typeface="Cambria"/>
                <a:cs typeface="Cambria"/>
                <a:sym typeface="Cambria"/>
              </a:rPr>
            </a:br>
            <a:r>
              <a:rPr lang="en">
                <a:latin typeface="Cambria"/>
                <a:ea typeface="Cambria"/>
                <a:cs typeface="Cambria"/>
                <a:sym typeface="Cambria"/>
              </a:rPr>
              <a:t>Jim Klein, Comments During Shared Governance Panel, Kickoff Meeting for the UT Austin AAUP Chapter, Fall 2021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9" name="Google Shape;169;p31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Shared</a:t>
            </a: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 Governance</a:t>
            </a:r>
            <a:endParaRPr sz="242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>
            <p:ph idx="1" type="body"/>
          </p:nvPr>
        </p:nvSpPr>
        <p:spPr>
          <a:xfrm>
            <a:off x="448200" y="894900"/>
            <a:ext cx="8384100" cy="3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1966 Statement on Government of Colleges and Universities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Jointly formulated by AAUP, ACE and AGB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UT Austin, Texas A&amp;M University and Texas A&amp;M System are members of the American Council on Education (ACE)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UT System and Texas A&amp;M System are members of the Association of Governing Boards of Universities &amp; Colleges (AGB)</a:t>
            </a:r>
            <a:endParaRPr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“This statement is a call to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mutual understanding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regarding the government of colleges and universities.” (emphasis added)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5" name="Google Shape;175;p32"/>
          <p:cNvSpPr txBox="1"/>
          <p:nvPr/>
        </p:nvSpPr>
        <p:spPr>
          <a:xfrm>
            <a:off x="1" y="4884294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6" name="Google Shape;176;p32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Shared</a:t>
            </a: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 Governance Principles</a:t>
            </a:r>
            <a:endParaRPr sz="242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448200" y="894900"/>
            <a:ext cx="8286600" cy="3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“The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variety and complexity of the tasks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performed by institutions of higher education produce an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inescapable interdependence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among governing board, administration, faculty, students, and others.”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“The relationship calls for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adequate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communication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among these components, and full opportunity for appropriate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joint planning and effort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.”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“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Joint effort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in an academic institution will take a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variety of forms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appropriate to the kinds of situations encountered”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2" name="Google Shape;182;p33"/>
          <p:cNvSpPr txBox="1"/>
          <p:nvPr/>
        </p:nvSpPr>
        <p:spPr>
          <a:xfrm>
            <a:off x="1" y="4884294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3" name="Google Shape;183;p33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1966 </a:t>
            </a: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Statement on Shared Governance</a:t>
            </a:r>
            <a:endParaRPr sz="362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idx="1" type="body"/>
          </p:nvPr>
        </p:nvSpPr>
        <p:spPr>
          <a:xfrm>
            <a:off x="448200" y="894900"/>
            <a:ext cx="8520600" cy="3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Determine general educational policy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Statutory provisions 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i="1" lang="en" sz="2000">
                <a:latin typeface="Cambria"/>
                <a:ea typeface="Cambria"/>
                <a:cs typeface="Cambria"/>
                <a:sym typeface="Cambria"/>
              </a:rPr>
              <a:t>Board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: conserve past and engage future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i="1" lang="en" sz="2000">
                <a:latin typeface="Cambria"/>
                <a:ea typeface="Cambria"/>
                <a:cs typeface="Cambria"/>
                <a:sym typeface="Cambria"/>
              </a:rPr>
              <a:t>Administration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: attain institutional goals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i="1" lang="en" sz="2000">
                <a:latin typeface="Cambria"/>
                <a:ea typeface="Cambria"/>
                <a:cs typeface="Cambria"/>
                <a:sym typeface="Cambria"/>
              </a:rPr>
              <a:t>Faculty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: apply scholarly standards of learning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“When an educational goal has been established, it becomes the responsibility primarily of the faculty to determine the appropriate curriculum and procedures of student instruction”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Strategic planning; facilities for educational work; budgeting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Cooperative search for new President by board and faculty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Selection of deans and chief administrative offers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9" name="Google Shape;189;p34"/>
          <p:cNvSpPr txBox="1"/>
          <p:nvPr/>
        </p:nvSpPr>
        <p:spPr>
          <a:xfrm>
            <a:off x="1" y="4884294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0" name="Google Shape;190;p34"/>
          <p:cNvSpPr txBox="1"/>
          <p:nvPr>
            <p:ph type="title"/>
          </p:nvPr>
        </p:nvSpPr>
        <p:spPr>
          <a:xfrm>
            <a:off x="0" y="64025"/>
            <a:ext cx="91440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1966 Statement: Joint Effort</a:t>
            </a:r>
            <a:endParaRPr sz="362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/>
          <p:nvPr>
            <p:ph idx="1" type="body"/>
          </p:nvPr>
        </p:nvSpPr>
        <p:spPr>
          <a:xfrm>
            <a:off x="448200" y="894900"/>
            <a:ext cx="85206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75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“</a:t>
            </a: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Maintains a general overview of the institution”</a:t>
            </a:r>
            <a:endParaRPr sz="3109">
              <a:latin typeface="Cambria"/>
              <a:ea typeface="Cambria"/>
              <a:cs typeface="Cambria"/>
              <a:sym typeface="Cambria"/>
            </a:endParaRPr>
          </a:p>
          <a:p>
            <a:pPr indent="-35623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" sz="2593"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" sz="2593">
                <a:latin typeface="Cambria"/>
                <a:ea typeface="Cambria"/>
                <a:cs typeface="Cambria"/>
                <a:sym typeface="Cambria"/>
              </a:rPr>
              <a:t>ntrusts conduct of administration to administrative officers</a:t>
            </a:r>
            <a:endParaRPr sz="2593">
              <a:latin typeface="Cambria"/>
              <a:ea typeface="Cambria"/>
              <a:cs typeface="Cambria"/>
              <a:sym typeface="Cambria"/>
            </a:endParaRPr>
          </a:p>
          <a:p>
            <a:pPr indent="-35623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" sz="2593">
                <a:latin typeface="Cambria"/>
                <a:ea typeface="Cambria"/>
                <a:cs typeface="Cambria"/>
                <a:sym typeface="Cambria"/>
              </a:rPr>
              <a:t>Entrusts conduct of teaching and research to the faculty</a:t>
            </a:r>
            <a:endParaRPr sz="2593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Publishes codified statements defining policies and procedures</a:t>
            </a:r>
            <a:endParaRPr sz="3109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Provides long-term resource planning and oversees endowment</a:t>
            </a:r>
            <a:endParaRPr sz="3109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Obtains capital and operating funds </a:t>
            </a:r>
            <a:endParaRPr sz="3109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Supports institution when “ignorance or ill will threatens” it or any part of it </a:t>
            </a:r>
            <a:endParaRPr sz="3109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109">
                <a:latin typeface="Cambria"/>
                <a:ea typeface="Cambria"/>
                <a:cs typeface="Cambria"/>
                <a:sym typeface="Cambria"/>
              </a:rPr>
              <a:t>“In grave crises it will be expected to serve as a champion.”</a:t>
            </a:r>
            <a:endParaRPr sz="3109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6" name="Google Shape;196;p35"/>
          <p:cNvSpPr txBox="1"/>
          <p:nvPr/>
        </p:nvSpPr>
        <p:spPr>
          <a:xfrm>
            <a:off x="0" y="4875875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7" name="Google Shape;197;p35"/>
          <p:cNvSpPr txBox="1"/>
          <p:nvPr>
            <p:ph type="title"/>
          </p:nvPr>
        </p:nvSpPr>
        <p:spPr>
          <a:xfrm>
            <a:off x="0" y="64025"/>
            <a:ext cx="91440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1966 Statement</a:t>
            </a:r>
            <a:r>
              <a:rPr lang="en" sz="3600">
                <a:latin typeface="Cambria"/>
                <a:ea typeface="Cambria"/>
                <a:cs typeface="Cambria"/>
                <a:sym typeface="Cambria"/>
              </a:rPr>
              <a:t>: Board Role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/>
          <p:nvPr>
            <p:ph idx="1" type="body"/>
          </p:nvPr>
        </p:nvSpPr>
        <p:spPr>
          <a:xfrm>
            <a:off x="448200" y="894900"/>
            <a:ext cx="85206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Provides institutional leadership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Shares responsibility in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-346075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definition and attainment of goals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administrative action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communications platform to link components of academic community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616">
                <a:latin typeface="Cambria"/>
                <a:ea typeface="Cambria"/>
                <a:cs typeface="Cambria"/>
                <a:sym typeface="Cambria"/>
              </a:rPr>
              <a:t>Innovate, initiate, and persuade others to work toward goals</a:t>
            </a:r>
            <a:endParaRPr sz="2616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616">
                <a:latin typeface="Cambria"/>
                <a:ea typeface="Cambria"/>
                <a:cs typeface="Cambria"/>
                <a:sym typeface="Cambria"/>
              </a:rPr>
              <a:t>Utilize judgments of the faculty and outside competent scholars </a:t>
            </a:r>
            <a:endParaRPr sz="2616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616">
                <a:latin typeface="Cambria"/>
                <a:ea typeface="Cambria"/>
                <a:cs typeface="Cambria"/>
                <a:sym typeface="Cambria"/>
              </a:rPr>
              <a:t>Ensure standards and procedures conform to policy established by the board and standards of sound academic practice</a:t>
            </a:r>
            <a:endParaRPr sz="2616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616">
                <a:latin typeface="Cambria"/>
                <a:ea typeface="Cambria"/>
                <a:cs typeface="Cambria"/>
                <a:sym typeface="Cambria"/>
              </a:rPr>
              <a:t>Manage and create resources</a:t>
            </a:r>
            <a:endParaRPr sz="2616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616">
                <a:latin typeface="Cambria"/>
                <a:ea typeface="Cambria"/>
                <a:cs typeface="Cambria"/>
                <a:sym typeface="Cambria"/>
              </a:rPr>
              <a:t>Represent institution to public</a:t>
            </a:r>
            <a:endParaRPr sz="2616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3" name="Google Shape;203;p36"/>
          <p:cNvSpPr txBox="1"/>
          <p:nvPr/>
        </p:nvSpPr>
        <p:spPr>
          <a:xfrm>
            <a:off x="0" y="4875875"/>
            <a:ext cx="7912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4" name="Google Shape;204;p36"/>
          <p:cNvSpPr txBox="1"/>
          <p:nvPr>
            <p:ph type="title"/>
          </p:nvPr>
        </p:nvSpPr>
        <p:spPr>
          <a:xfrm>
            <a:off x="0" y="64025"/>
            <a:ext cx="91440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1966 Statement</a:t>
            </a:r>
            <a:r>
              <a:rPr lang="en" sz="3600">
                <a:latin typeface="Cambria"/>
                <a:ea typeface="Cambria"/>
                <a:cs typeface="Cambria"/>
                <a:sym typeface="Cambria"/>
              </a:rPr>
              <a:t>: President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"/>
          <p:cNvSpPr txBox="1"/>
          <p:nvPr>
            <p:ph idx="1" type="body"/>
          </p:nvPr>
        </p:nvSpPr>
        <p:spPr>
          <a:xfrm>
            <a:off x="448200" y="894900"/>
            <a:ext cx="85206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Primary decision-making authority</a:t>
            </a:r>
            <a:endParaRPr sz="24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mbria"/>
              <a:buChar char="•"/>
            </a:pPr>
            <a:r>
              <a:rPr lang="en" sz="20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Curriculum, subject matter, 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and</a:t>
            </a:r>
            <a:r>
              <a:rPr lang="en" sz="20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methods of instruction</a:t>
            </a:r>
            <a:endParaRPr sz="20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Those aspects of</a:t>
            </a:r>
            <a:r>
              <a:rPr lang="en" sz="20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student life</a:t>
            </a:r>
            <a:r>
              <a:rPr lang="en" sz="200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which relate to educational process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Matters</a:t>
            </a:r>
            <a:r>
              <a:rPr lang="en" sz="200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related to</a:t>
            </a:r>
            <a:r>
              <a:rPr lang="en" sz="20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faculty status</a:t>
            </a:r>
            <a:r>
              <a:rPr lang="en" sz="200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– appointments, reappointments, decisions not to reappoint, promotions, granting of tenure, dismissal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“President should exercise adversely only in exceptional circumstances, and for reasons communicated to the faculty” &amp; receive faculty feedback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Have authority/participation at every stage for</a:t>
            </a:r>
            <a:r>
              <a:rPr b="1"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financial exigency and program closure decisions</a:t>
            </a:r>
            <a:endParaRPr sz="24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Meaningful role in establishing admissions policies &amp; standards</a:t>
            </a:r>
            <a:endParaRPr sz="240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On committees, “faculty representatives should be selected by the faculty according to procedures determined by the faculty”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0" name="Google Shape;210;p37"/>
          <p:cNvSpPr txBox="1"/>
          <p:nvPr/>
        </p:nvSpPr>
        <p:spPr>
          <a:xfrm>
            <a:off x="0" y="4875875"/>
            <a:ext cx="7912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i="0" lang="en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1" name="Google Shape;211;p37"/>
          <p:cNvSpPr txBox="1"/>
          <p:nvPr>
            <p:ph type="title"/>
          </p:nvPr>
        </p:nvSpPr>
        <p:spPr>
          <a:xfrm>
            <a:off x="0" y="64025"/>
            <a:ext cx="91440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1966 Statement</a:t>
            </a:r>
            <a:r>
              <a:rPr lang="en" sz="3600">
                <a:latin typeface="Cambria"/>
                <a:ea typeface="Cambria"/>
                <a:cs typeface="Cambria"/>
                <a:sym typeface="Cambria"/>
              </a:rPr>
              <a:t>: Faculty Role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/>
          <p:nvPr>
            <p:ph idx="1" type="body"/>
          </p:nvPr>
        </p:nvSpPr>
        <p:spPr>
          <a:xfrm>
            <a:off x="311700" y="880100"/>
            <a:ext cx="8886300" cy="3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Institution-wide commitment 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from all stakeholders</a:t>
            </a:r>
            <a:endParaRPr sz="235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Organizational culture of caring, mutual respect, and </a:t>
            </a: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trust</a:t>
            </a:r>
            <a:endParaRPr sz="235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Open, bidirectional, transparent </a:t>
            </a: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communication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 w/o fear of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reprisal</a:t>
            </a:r>
            <a:endParaRPr sz="235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Elected </a:t>
            </a: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faculty governance 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organization recognized institution-wide as the voice of faculty</a:t>
            </a:r>
            <a:endParaRPr sz="235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Partnership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shared responsibility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shared accountability 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in decision-making for all academic, clinical &amp; research matters;</a:t>
            </a:r>
            <a:br>
              <a:rPr lang="en" sz="2350">
                <a:latin typeface="Cambria"/>
                <a:ea typeface="Cambria"/>
                <a:cs typeface="Cambria"/>
                <a:sym typeface="Cambria"/>
              </a:rPr>
            </a:b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shared accountability for other decisions</a:t>
            </a:r>
            <a:endParaRPr sz="235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Proclivity for action &amp; persistent </a:t>
            </a:r>
            <a:r>
              <a:rPr lang="en" sz="235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follow-up</a:t>
            </a:r>
            <a:r>
              <a:rPr lang="en" sz="2350">
                <a:latin typeface="Cambria"/>
                <a:ea typeface="Cambria"/>
                <a:cs typeface="Cambria"/>
                <a:sym typeface="Cambria"/>
              </a:rPr>
              <a:t> on all institutional decisions</a:t>
            </a:r>
            <a:endParaRPr sz="235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7" name="Google Shape;217;p38"/>
          <p:cNvSpPr txBox="1"/>
          <p:nvPr/>
        </p:nvSpPr>
        <p:spPr>
          <a:xfrm>
            <a:off x="3491825" y="4556300"/>
            <a:ext cx="5575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UT System Faculty Advisory Council,</a:t>
            </a:r>
            <a:r>
              <a:rPr lang="en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“Shared Governance at the </a:t>
            </a:r>
            <a:br>
              <a:rPr lang="en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University of Texas System Institutions: A White Paper”, </a:t>
            </a:r>
            <a:r>
              <a:rPr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2016, </a:t>
            </a:r>
            <a:r>
              <a:rPr i="0" lang="en" sz="1200" u="sng" cap="none" strike="noStrik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https://utexas.app.box.com/s/j4c3u04jdm4bzwuffcewerm6ax7t7484</a:t>
            </a:r>
            <a:r>
              <a:rPr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8" name="Google Shape;218;p38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Components of Shared Governance</a:t>
            </a:r>
            <a:endParaRPr sz="242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Cambria"/>
                <a:ea typeface="Cambria"/>
                <a:cs typeface="Cambria"/>
                <a:sym typeface="Cambria"/>
              </a:rPr>
              <a:t>DISCUSSION</a:t>
            </a:r>
            <a:endParaRPr sz="362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4" name="Google Shape;224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ambria"/>
                <a:ea typeface="Cambria"/>
                <a:cs typeface="Cambria"/>
                <a:sym typeface="Cambria"/>
              </a:rPr>
              <a:t>Prompts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0" name="Google Shape;230;p40"/>
          <p:cNvSpPr txBox="1"/>
          <p:nvPr>
            <p:ph idx="1" type="body"/>
          </p:nvPr>
        </p:nvSpPr>
        <p:spPr>
          <a:xfrm>
            <a:off x="311700" y="750375"/>
            <a:ext cx="8520600" cy="42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Why is shared governance so critical to the teaching and research mission of a flagship university?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What are the characteristics of successful shared governance?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What shared governance practices have worked/not worked for UT Austin? For Texas A&amp;M?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How can faculty engage a new administration in shared governance?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Bonus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What are ways to 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overcome barriers to faculty understanding and valuing importance of shared governance?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/>
          <p:nvPr>
            <p:ph type="title"/>
          </p:nvPr>
        </p:nvSpPr>
        <p:spPr>
          <a:xfrm>
            <a:off x="628650" y="129778"/>
            <a:ext cx="78867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FF0000"/>
                </a:solidFill>
              </a:rPr>
              <a:t>Additional Reading (1 of 3)</a:t>
            </a:r>
            <a:endParaRPr/>
          </a:p>
        </p:txBody>
      </p:sp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552450" y="901075"/>
            <a:ext cx="8291400" cy="3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•"/>
            </a:pPr>
            <a:r>
              <a:rPr lang="en" sz="1500">
                <a:solidFill>
                  <a:srgbClr val="000000"/>
                </a:solidFill>
              </a:rPr>
              <a:t>AAUP. (2021). </a:t>
            </a:r>
            <a:r>
              <a:rPr i="1" lang="en" sz="1500">
                <a:solidFill>
                  <a:srgbClr val="000000"/>
                </a:solidFill>
              </a:rPr>
              <a:t>Special report – COVID-19 and academic governance</a:t>
            </a:r>
            <a:r>
              <a:rPr lang="en" sz="1500">
                <a:solidFill>
                  <a:srgbClr val="000000"/>
                </a:solidFill>
              </a:rPr>
              <a:t>.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https://www.aaup.org/special-report-covid-19-and-academic-governance</a:t>
            </a:r>
            <a:r>
              <a:rPr lang="en" sz="1500">
                <a:solidFill>
                  <a:srgbClr val="000000"/>
                </a:solidFill>
              </a:rPr>
              <a:t>.</a:t>
            </a:r>
            <a:endParaRPr sz="1500"/>
          </a:p>
          <a:p>
            <a:pPr indent="-1714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</a:pPr>
            <a:r>
              <a:rPr lang="en" sz="1500"/>
              <a:t>AAUP. (2007). Report of an AAUP Special Committee: Hurricane Katrina and New Orleans Universities. </a:t>
            </a:r>
            <a:r>
              <a:rPr i="1" lang="en" sz="1500"/>
              <a:t>Academe</a:t>
            </a:r>
            <a:r>
              <a:rPr lang="en" sz="1500"/>
              <a:t>, May–June, 61. </a:t>
            </a:r>
            <a:endParaRPr sz="1500"/>
          </a:p>
          <a:p>
            <a:pPr indent="-1714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</a:pPr>
            <a:r>
              <a:rPr lang="en" sz="1500"/>
              <a:t>AAUP, ACE and AGB (1996) Joint Statement on Government of Colleges and Universities.</a:t>
            </a:r>
            <a:br>
              <a:rPr lang="en" sz="1500"/>
            </a:br>
            <a:r>
              <a:rPr lang="en" sz="1500"/>
              <a:t>UT Austin, Texas A&amp;M University and Texas A&amp;M System are members of </a:t>
            </a:r>
            <a:r>
              <a:rPr lang="en" sz="1500"/>
              <a:t>American Education Council (ACE)</a:t>
            </a:r>
            <a:r>
              <a:rPr lang="en" sz="1500"/>
              <a:t>; UT and Texas A&amp;M Systems are members of the A</a:t>
            </a:r>
            <a:r>
              <a:rPr lang="en" sz="1500"/>
              <a:t>ssociation of Governing Boards of Universities &amp; Colleges (AGB).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https://www.aaup.org/report/statement-government-colleges-and-universities</a:t>
            </a:r>
            <a:r>
              <a:rPr lang="en" sz="1500"/>
              <a:t>  </a:t>
            </a:r>
            <a:endParaRPr sz="1500"/>
          </a:p>
          <a:p>
            <a:pPr indent="-1714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</a:pPr>
            <a:r>
              <a:rPr lang="en" sz="1500"/>
              <a:t>AAUP. Other relevant policies: Financial Exigency, Academic Governance, and Related Matters (2004), On Institutional Problems Resulting from Financial Exigency: Some Operating Guidelines (1978), On the Relationship of Faculty Governance to Academic Freedom (1994), The Role of the Faculty in Budgetary and Salary Matters (1972).  Available at </a:t>
            </a:r>
            <a:r>
              <a:rPr lang="en" sz="1500" u="sng">
                <a:solidFill>
                  <a:schemeClr val="hlink"/>
                </a:solidFill>
                <a:hlinkClick r:id="rId5"/>
              </a:rPr>
              <a:t>www.aaup.org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Calibri"/>
              <a:buChar char="•"/>
            </a:pPr>
            <a:r>
              <a:rPr lang="en" sz="1500"/>
              <a:t>Alexander, B. (2020). </a:t>
            </a:r>
            <a:r>
              <a:rPr i="1" lang="en" sz="1500"/>
              <a:t>Academia next: The futures of higher education. </a:t>
            </a:r>
            <a:r>
              <a:rPr lang="en" sz="1500"/>
              <a:t>Johns Hopkins Press.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Calibri"/>
              <a:buChar char="•"/>
            </a:pPr>
            <a:r>
              <a:rPr lang="en" sz="1500"/>
              <a:t>Alexander, B. (2022). </a:t>
            </a:r>
            <a:r>
              <a:rPr i="1" lang="en" sz="1500"/>
              <a:t>Universities on fire. </a:t>
            </a:r>
            <a:r>
              <a:rPr lang="en" sz="1500"/>
              <a:t>Johns Hopkins Univ. Press. (universities and climate research)</a:t>
            </a:r>
            <a:endParaRPr sz="1500"/>
          </a:p>
        </p:txBody>
      </p:sp>
      <p:sp>
        <p:nvSpPr>
          <p:cNvPr id="237" name="Google Shape;237;p41"/>
          <p:cNvSpPr txBox="1"/>
          <p:nvPr/>
        </p:nvSpPr>
        <p:spPr>
          <a:xfrm>
            <a:off x="-18275" y="4807550"/>
            <a:ext cx="908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Calibri"/>
                <a:ea typeface="Calibri"/>
                <a:cs typeface="Calibri"/>
                <a:sym typeface="Calibri"/>
              </a:rPr>
              <a:t>References suggested by Pat Somers (UT Austin)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 txBox="1"/>
          <p:nvPr>
            <p:ph type="title"/>
          </p:nvPr>
        </p:nvSpPr>
        <p:spPr>
          <a:xfrm>
            <a:off x="628650" y="432749"/>
            <a:ext cx="7886700" cy="5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FF0000"/>
                </a:solidFill>
              </a:rPr>
              <a:t>Additional Reading (2 of 3)</a:t>
            </a:r>
            <a:endParaRPr/>
          </a:p>
        </p:txBody>
      </p:sp>
      <p:sp>
        <p:nvSpPr>
          <p:cNvPr id="243" name="Google Shape;243;p42"/>
          <p:cNvSpPr txBox="1"/>
          <p:nvPr>
            <p:ph idx="1" type="body"/>
          </p:nvPr>
        </p:nvSpPr>
        <p:spPr>
          <a:xfrm>
            <a:off x="628650" y="1106425"/>
            <a:ext cx="8291400" cy="37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Calibri"/>
              <a:buChar char="•"/>
            </a:pPr>
            <a:r>
              <a:rPr lang="en" sz="1500"/>
              <a:t>Bauman, D. (Feb. 5, 2021). A Brutal Tally: Higher Ed Lost 650,000 Jobs Last Year. </a:t>
            </a:r>
            <a:r>
              <a:rPr i="1" lang="en" sz="1500"/>
              <a:t>Chronicle of Higher Education. </a:t>
            </a:r>
            <a:r>
              <a:rPr lang="en" sz="1500"/>
              <a:t>(13 percent of the higher education workforce).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https://www.chronicle.com/article/a-brutal-tally-higher-ed-lost-650-000-jobs-last-year</a:t>
            </a:r>
            <a:r>
              <a:rPr lang="en" sz="1500"/>
              <a:t> 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Calibri"/>
              <a:buChar char="•"/>
            </a:pPr>
            <a:r>
              <a:rPr lang="en" sz="1500">
                <a:solidFill>
                  <a:srgbClr val="000000"/>
                </a:solidFill>
              </a:rPr>
              <a:t>Finkin, M.W., and Post, R.C., (2009) </a:t>
            </a:r>
            <a:r>
              <a:rPr i="1" lang="en" sz="1500">
                <a:solidFill>
                  <a:srgbClr val="000000"/>
                </a:solidFill>
              </a:rPr>
              <a:t>For the Common Good: Principles of Academic Freedom</a:t>
            </a:r>
            <a:r>
              <a:rPr lang="en" sz="1500">
                <a:solidFill>
                  <a:srgbClr val="000000"/>
                </a:solidFill>
              </a:rPr>
              <a:t>, Yale University Press, ISBN 978-0-300-14354-6.</a:t>
            </a:r>
            <a:endParaRPr sz="1500">
              <a:solidFill>
                <a:srgbClr val="000000"/>
              </a:solidFill>
            </a:endParaRPr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Calibri"/>
              <a:buChar char="•"/>
            </a:pPr>
            <a:r>
              <a:rPr lang="en" sz="1500"/>
              <a:t>Leaf, M.J., UT Dallas, (2019) </a:t>
            </a:r>
            <a:r>
              <a:rPr i="1" lang="en" sz="1500"/>
              <a:t>An Anthropology of Academic Governance and Institutional Democracy: The Community of Scholars in America</a:t>
            </a:r>
            <a:r>
              <a:rPr lang="en" sz="1500"/>
              <a:t>.</a:t>
            </a:r>
            <a:r>
              <a:rPr i="1" lang="en" sz="1500"/>
              <a:t>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https://www.amazon.com/dp/3319925873</a:t>
            </a:r>
            <a:r>
              <a:rPr lang="en" sz="1500"/>
              <a:t> </a:t>
            </a:r>
            <a:endParaRPr sz="1500"/>
          </a:p>
          <a:p>
            <a:pPr indent="-1905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alibri"/>
              <a:buChar char="•"/>
            </a:pPr>
            <a:r>
              <a:rPr lang="en" sz="1500">
                <a:highlight>
                  <a:srgbClr val="FFFFFF"/>
                </a:highlight>
              </a:rPr>
              <a:t>Jillson, C., </a:t>
            </a:r>
            <a:r>
              <a:rPr i="1" lang="en" sz="1500"/>
              <a:t>Lone Star Tarnished: A Critical Look at Texas Politics and Public Policy</a:t>
            </a:r>
            <a:r>
              <a:rPr lang="en" sz="1500"/>
              <a:t>, 4th ed., 2020. </a:t>
            </a:r>
            <a:r>
              <a:rPr lang="en" sz="1500" u="sng">
                <a:solidFill>
                  <a:schemeClr val="hlink"/>
                </a:solidFill>
                <a:hlinkClick r:id="rId5"/>
              </a:rPr>
              <a:t>https://www.amazon.com/Lone-Star-Tarnished-Critical-Politics-dp-0367472805/dp/0367472805</a:t>
            </a:r>
            <a:r>
              <a:rPr lang="en" sz="1600"/>
              <a:t> </a:t>
            </a:r>
            <a:endParaRPr sz="16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Lee, E., Somers, P., Taylor, Z. and Fry, J. (2021). Academic professionals: The changing face of tenure, research, and service in the American research university. </a:t>
            </a:r>
            <a:r>
              <a:rPr i="1" lang="en" sz="1500"/>
              <a:t>Policy Futures in Education. </a:t>
            </a:r>
            <a:r>
              <a:rPr lang="en" sz="1500" u="sng">
                <a:solidFill>
                  <a:schemeClr val="hlink"/>
                </a:solidFill>
                <a:hlinkClick r:id="rId6"/>
              </a:rPr>
              <a:t>doi.org/10.1177/14782103211031500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LePore, J. (2014). The disruption machine, </a:t>
            </a:r>
            <a:r>
              <a:rPr i="1" lang="en" sz="1500"/>
              <a:t>The New Yorker</a:t>
            </a:r>
            <a:r>
              <a:rPr lang="en" sz="1500"/>
              <a:t>,</a:t>
            </a:r>
            <a:r>
              <a:rPr i="1" lang="en" sz="1500"/>
              <a:t> </a:t>
            </a:r>
            <a:r>
              <a:rPr lang="en" sz="1500"/>
              <a:t>29–32.</a:t>
            </a:r>
            <a:endParaRPr sz="1500"/>
          </a:p>
        </p:txBody>
      </p:sp>
      <p:sp>
        <p:nvSpPr>
          <p:cNvPr id="244" name="Google Shape;244;p42"/>
          <p:cNvSpPr txBox="1"/>
          <p:nvPr/>
        </p:nvSpPr>
        <p:spPr>
          <a:xfrm>
            <a:off x="0" y="-8362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Pat Somers</a:t>
            </a:r>
            <a:endParaRPr sz="1100"/>
          </a:p>
        </p:txBody>
      </p:sp>
      <p:sp>
        <p:nvSpPr>
          <p:cNvPr id="245" name="Google Shape;245;p42"/>
          <p:cNvSpPr txBox="1"/>
          <p:nvPr/>
        </p:nvSpPr>
        <p:spPr>
          <a:xfrm>
            <a:off x="-18275" y="4807550"/>
            <a:ext cx="908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Calibri"/>
                <a:ea typeface="Calibri"/>
                <a:cs typeface="Calibri"/>
                <a:sym typeface="Calibri"/>
              </a:rPr>
              <a:t>References suggested by Charlotte Canning, Pat Somers and David Rabban (all UT Austin)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3"/>
          <p:cNvSpPr txBox="1"/>
          <p:nvPr>
            <p:ph type="title"/>
          </p:nvPr>
        </p:nvSpPr>
        <p:spPr>
          <a:xfrm>
            <a:off x="628650" y="432748"/>
            <a:ext cx="7886700" cy="5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00"/>
              <a:buFont typeface="Calibri"/>
              <a:buNone/>
            </a:pPr>
            <a:r>
              <a:rPr lang="en">
                <a:solidFill>
                  <a:srgbClr val="FF0000"/>
                </a:solidFill>
              </a:rPr>
              <a:t>Additional Reading (3 of 3)</a:t>
            </a:r>
            <a:endParaRPr/>
          </a:p>
        </p:txBody>
      </p:sp>
      <p:sp>
        <p:nvSpPr>
          <p:cNvPr id="251" name="Google Shape;251;p43"/>
          <p:cNvSpPr txBox="1"/>
          <p:nvPr>
            <p:ph idx="1" type="body"/>
          </p:nvPr>
        </p:nvSpPr>
        <p:spPr>
          <a:xfrm>
            <a:off x="628650" y="1106425"/>
            <a:ext cx="8233500" cy="3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Calibri"/>
              <a:buChar char="•"/>
            </a:pPr>
            <a:r>
              <a:rPr lang="en" sz="1500"/>
              <a:t>Rhoades, G. (1998). Reviewing and rethinking administrative costs. In: Smart J. C. (ed.) </a:t>
            </a:r>
            <a:r>
              <a:rPr i="1" lang="en" sz="1500"/>
              <a:t>Higher Education Handbook of Theory and Research</a:t>
            </a:r>
            <a:r>
              <a:rPr lang="en" sz="1500"/>
              <a:t>. Agathon Press, 111–147.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Rhoades, G. (2006). The higher education we choose: A question of balance. </a:t>
            </a:r>
            <a:r>
              <a:rPr i="1" lang="en" sz="1500"/>
              <a:t>The Review of Higher Education,</a:t>
            </a:r>
            <a:r>
              <a:rPr lang="en" sz="1500"/>
              <a:t> </a:t>
            </a:r>
            <a:r>
              <a:rPr i="1" lang="en" sz="1500"/>
              <a:t>29</a:t>
            </a:r>
            <a:r>
              <a:rPr lang="en" sz="1500"/>
              <a:t>(3), 381–404. 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Rhoades, G. (2014). Extending academic capitalism by foregrounding academic labor. In: Cantwell, B., Kauppienen, I., &amp; Slaughter, S., (eds) </a:t>
            </a:r>
            <a:r>
              <a:rPr i="1" lang="en" sz="1500"/>
              <a:t>Academic Capitalism in an Age of Globalization</a:t>
            </a:r>
            <a:r>
              <a:rPr lang="en" sz="1500"/>
              <a:t>. Johns Hopkins University Press.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Rhoades G, Kiyama JM, McCormick R and Quiroz M (2008) Local cosmopolitans and cosmopolitan locals: New models of professionals in the academy. The Review of Higher Education 31(2): 209–235.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Rosser, V. J., &amp; Tabata, L. N. (2010). An examination of faculty work: Conceptual and theoretical frameworks in the literature. In: Smart J. C. (ed.) </a:t>
            </a:r>
            <a:r>
              <a:rPr i="1" lang="en" sz="1500"/>
              <a:t>Higher Education Handbook of Theory and Research</a:t>
            </a:r>
            <a:r>
              <a:rPr lang="en" sz="1500"/>
              <a:t>. Agathon Press, 449–475. </a:t>
            </a:r>
            <a:endParaRPr sz="1500"/>
          </a:p>
          <a:p>
            <a:pPr indent="-1841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</a:pPr>
            <a:r>
              <a:rPr lang="en" sz="1500"/>
              <a:t>Slaughter, S., &amp; Rhoades, G. (2004). </a:t>
            </a:r>
            <a:r>
              <a:rPr i="1" lang="en" sz="1500"/>
              <a:t>Academic Capitalism and the New Economy: Markets, state, and higher education</a:t>
            </a:r>
            <a:r>
              <a:rPr lang="en" sz="1500"/>
              <a:t>. The Johns Hopkins University. </a:t>
            </a:r>
            <a:endParaRPr sz="1500">
              <a:solidFill>
                <a:srgbClr val="000000"/>
              </a:solidFill>
            </a:endParaRPr>
          </a:p>
        </p:txBody>
      </p:sp>
      <p:sp>
        <p:nvSpPr>
          <p:cNvPr id="252" name="Google Shape;252;p43"/>
          <p:cNvSpPr txBox="1"/>
          <p:nvPr/>
        </p:nvSpPr>
        <p:spPr>
          <a:xfrm>
            <a:off x="0" y="-8362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Pat Somers</a:t>
            </a:r>
            <a:endParaRPr sz="1100"/>
          </a:p>
        </p:txBody>
      </p:sp>
      <p:sp>
        <p:nvSpPr>
          <p:cNvPr id="253" name="Google Shape;253;p43"/>
          <p:cNvSpPr txBox="1"/>
          <p:nvPr/>
        </p:nvSpPr>
        <p:spPr>
          <a:xfrm>
            <a:off x="-18275" y="4807550"/>
            <a:ext cx="908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Calibri"/>
                <a:ea typeface="Calibri"/>
                <a:cs typeface="Calibri"/>
                <a:sym typeface="Calibri"/>
              </a:rPr>
              <a:t>References suggested by Pat Somers (UT Austin)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4"/>
          <p:cNvSpPr txBox="1"/>
          <p:nvPr>
            <p:ph idx="1" type="body"/>
          </p:nvPr>
        </p:nvSpPr>
        <p:spPr>
          <a:xfrm>
            <a:off x="628650" y="873993"/>
            <a:ext cx="7886700" cy="3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dministration shift to primarily non-tenure track faculty and force majeure precedents following Hurricane Katrina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“Never waste a good pandemic” (White, 2020)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B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arriers to faculty understanding and valuing importance of shared governance include ambition, apathy, and anger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9" name="Google Shape;259;p44"/>
          <p:cNvSpPr txBox="1"/>
          <p:nvPr/>
        </p:nvSpPr>
        <p:spPr>
          <a:xfrm>
            <a:off x="0" y="4858788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two bullet items by </a:t>
            </a: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 Somers (UT Austin) and thi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rd bullet item by Anthony Brown (UT Austin)</a:t>
            </a:r>
            <a:endParaRPr sz="1100"/>
          </a:p>
        </p:txBody>
      </p:sp>
      <p:sp>
        <p:nvSpPr>
          <p:cNvPr id="260" name="Google Shape;260;p44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Challenges in</a:t>
            </a:r>
            <a:r>
              <a:rPr lang="en" sz="3620"/>
              <a:t> Shared Governance</a:t>
            </a:r>
            <a:endParaRPr sz="24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