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/>
    <p:restoredTop sz="94741"/>
  </p:normalViewPr>
  <p:slideViewPr>
    <p:cSldViewPr snapToGrid="0">
      <p:cViewPr varScale="1">
        <p:scale>
          <a:sx n="143" d="100"/>
          <a:sy n="143" d="100"/>
        </p:scale>
        <p:origin x="47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86dbf99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86dbf99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aauptexas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mailto:tfa.president@texasfacultyassociation.org" TargetMode="External"/><Relationship Id="rId4" Type="http://schemas.openxmlformats.org/officeDocument/2006/relationships/hyperlink" Target="mailto:aaup.texas@gmail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xastribune.org/2023/09/07/texas-higher-education-faculty-dei-tenure/" TargetMode="External"/><Relationship Id="rId3" Type="http://schemas.openxmlformats.org/officeDocument/2006/relationships/hyperlink" Target="https://aauputaustin.files.wordpress.com/2023/09/9.7.23-uff-press-release-survey-results.pdf" TargetMode="External"/><Relationship Id="rId7" Type="http://schemas.openxmlformats.org/officeDocument/2006/relationships/hyperlink" Target="https://www.chronicle.com/article/in-these-red-states-professors-are-eyeing-the-exits" TargetMode="External"/><Relationship Id="rId12" Type="http://schemas.openxmlformats.org/officeDocument/2006/relationships/hyperlink" Target="https://www.keranews.org/education/2023-09-08/professors-in-texas-are-concerned-about-states-political-climate-survey-finds" TargetMode="External"/><Relationship Id="rId2" Type="http://schemas.openxmlformats.org/officeDocument/2006/relationships/hyperlink" Target="https://docs.google.com/document/d/13SKDj2vT5GJaW8EObalaOlPWS7ukL3ZjMht7iAcKZbQ/edi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auputaustin.files.wordpress.com/2023/09/texas-faculty-survey-press-release-sept-2023.pdf" TargetMode="External"/><Relationship Id="rId11" Type="http://schemas.openxmlformats.org/officeDocument/2006/relationships/hyperlink" Target="https://www.reformaustin.org/education/more-than-a-quarter-of-texas-professors-want-to-leave-the-state/" TargetMode="External"/><Relationship Id="rId5" Type="http://schemas.openxmlformats.org/officeDocument/2006/relationships/hyperlink" Target="https://aauputaustin.files.wordpress.com/2023/09/nc-aaup-statement-on-faculty-survey-of-southern-institutions.pdf" TargetMode="External"/><Relationship Id="rId10" Type="http://schemas.openxmlformats.org/officeDocument/2006/relationships/hyperlink" Target="https://wordpress.com/post/aaup-utaustin.org/2498" TargetMode="External"/><Relationship Id="rId4" Type="http://schemas.openxmlformats.org/officeDocument/2006/relationships/hyperlink" Target="https://docs.google.com/document/d/16UrUgOxdU7cr0CNI0mLoDqRbNMHP3teGRKzZhvf-Dlk/edit" TargetMode="External"/><Relationship Id="rId9" Type="http://schemas.openxmlformats.org/officeDocument/2006/relationships/hyperlink" Target="https://www.houstonchronicle.com/news/houston-texas/trending/article/texas-college-professors-leaving-politics-18355018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chronicle-com.ezproxy.lib.utexas.edu/author/audrey-williams-june" TargetMode="External"/><Relationship Id="rId2" Type="http://schemas.openxmlformats.org/officeDocument/2006/relationships/hyperlink" Target="https://www-chronicle-com.ezproxy.lib.utexas.edu/author/megan-zahnei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chronicle.com/article/in-these-red-states-professors-are-eyeing-the-exit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hronicle.com/article/in-these-red-states-professors-are-eyeing-the-exits" TargetMode="External"/><Relationship Id="rId5" Type="http://schemas.openxmlformats.org/officeDocument/2006/relationships/hyperlink" Target="https://www-chronicle-com.ezproxy.lib.utexas.edu/author/audrey-williams-june" TargetMode="External"/><Relationship Id="rId4" Type="http://schemas.openxmlformats.org/officeDocument/2006/relationships/hyperlink" Target="https://www-chronicle-com.ezproxy.lib.utexas.edu/author/megan-zahnei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auputaustin.files.wordpress.com/2023/09/texas-faculty-survey-press-release-sept-2023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body" idx="1"/>
          </p:nvPr>
        </p:nvSpPr>
        <p:spPr>
          <a:xfrm>
            <a:off x="-8961" y="316877"/>
            <a:ext cx="9144000" cy="36361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endParaRPr lang="en-US" sz="32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indent="0" algn="ctr">
              <a:lnSpc>
                <a:spcPct val="110000"/>
              </a:lnSpc>
              <a:buClr>
                <a:schemeClr val="dk1"/>
              </a:buClr>
              <a:buSzPts val="688"/>
              <a:buNone/>
            </a:pPr>
            <a:r>
              <a:rPr lang="en-US" sz="3200" b="1" dirty="0">
                <a:solidFill>
                  <a:schemeClr val="dk1"/>
                </a:solidFill>
                <a:latin typeface="Cambria"/>
              </a:rPr>
              <a:t>T</a:t>
            </a:r>
            <a:r>
              <a:rPr lang="en-US" sz="3200" b="1" dirty="0">
                <a:solidFill>
                  <a:schemeClr val="dk1"/>
                </a:solidFill>
                <a:latin typeface="Cambria"/>
                <a:sym typeface="Cambria"/>
              </a:rPr>
              <a:t>exas</a:t>
            </a:r>
            <a:r>
              <a:rPr lang="en-US" sz="32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3200" b="1" dirty="0">
                <a:solidFill>
                  <a:schemeClr val="dk1"/>
                </a:solidFill>
                <a:latin typeface="Cambria"/>
                <a:sym typeface="Cambria"/>
              </a:rPr>
              <a:t>AAUP / </a:t>
            </a:r>
            <a:r>
              <a:rPr lang="en-US" sz="3200" b="1" dirty="0">
                <a:solidFill>
                  <a:schemeClr val="dk1"/>
                </a:solidFill>
                <a:latin typeface="Cambria"/>
              </a:rPr>
              <a:t>T</a:t>
            </a:r>
            <a:r>
              <a:rPr lang="en-US" sz="3200" b="1" dirty="0">
                <a:solidFill>
                  <a:schemeClr val="dk1"/>
                </a:solidFill>
                <a:latin typeface="Cambria"/>
                <a:sym typeface="Cambria"/>
              </a:rPr>
              <a:t>FA Facul</a:t>
            </a:r>
            <a:r>
              <a:rPr lang="en-US" sz="3200" b="1" dirty="0">
                <a:solidFill>
                  <a:schemeClr val="dk1"/>
                </a:solidFill>
                <a:latin typeface="Cambria"/>
              </a:rPr>
              <a:t>ty Survey</a:t>
            </a:r>
            <a:endParaRPr lang="en" sz="3200" b="1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endParaRPr lang="en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Brian L. Evans</a:t>
            </a:r>
            <a:br>
              <a:rPr lang="en-US" dirty="0">
                <a:solidFill>
                  <a:srgbClr val="212529"/>
                </a:solidFill>
                <a:latin typeface="LibreFrank"/>
              </a:rPr>
            </a:b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Interim President, </a:t>
            </a:r>
            <a:r>
              <a:rPr lang="en-US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  <a:hlinkClick r:id="rId3"/>
              </a:rPr>
              <a:t>Texas AAUP Conference</a:t>
            </a:r>
            <a:b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  <a:hlinkClick r:id="rId4"/>
              </a:rPr>
              <a:t>aaup.texas</a:t>
            </a:r>
            <a:r>
              <a:rPr lang="en-US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  <a:hlinkClick r:id="rId4"/>
              </a:rPr>
              <a:t>@gmail.com</a:t>
            </a:r>
            <a:endParaRPr lang="en-US" b="0" i="0" dirty="0">
              <a:solidFill>
                <a:srgbClr val="212529"/>
              </a:solidFill>
              <a:effectLst/>
              <a:latin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Clr>
                <a:schemeClr val="dk1"/>
              </a:buClr>
              <a:buSzPct val="34375"/>
              <a:buNone/>
            </a:pPr>
            <a:r>
              <a:rPr lang="en-US" sz="2400" dirty="0">
                <a:solidFill>
                  <a:schemeClr val="dk1"/>
                </a:solidFill>
                <a:latin typeface="Cambria"/>
              </a:rPr>
              <a:t>In collaboration with Pat Heintzelman</a:t>
            </a:r>
            <a:b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President, </a:t>
            </a:r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Texas</a:t>
            </a: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 Faculty Association (</a:t>
            </a:r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T</a:t>
            </a: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FA)</a:t>
            </a:r>
            <a:b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  <a:hlinkClick r:id="rId5"/>
              </a:rPr>
              <a:t>tfa.president@texasfacultyassociation.org</a:t>
            </a: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 </a:t>
            </a:r>
            <a:b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</a:br>
            <a:endParaRPr lang="en-US" b="0" i="0" dirty="0">
              <a:solidFill>
                <a:srgbClr val="212529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8961" y="6499"/>
            <a:ext cx="9143999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Cambria"/>
                <a:sym typeface="Cambria"/>
              </a:rPr>
              <a:t>Sep</a:t>
            </a:r>
            <a:r>
              <a:rPr lang="en-US" sz="1600" dirty="0">
                <a:latin typeface="Cambria"/>
              </a:rPr>
              <a:t>t</a:t>
            </a:r>
            <a:r>
              <a:rPr lang="en" sz="1600" dirty="0">
                <a:latin typeface="Cambria"/>
                <a:sym typeface="Cambria"/>
              </a:rPr>
              <a:t>ember 9, </a:t>
            </a:r>
            <a:r>
              <a:rPr lang="en" sz="1600" dirty="0">
                <a:latin typeface="Cambria"/>
                <a:ea typeface="Cambria"/>
                <a:cs typeface="Cambria"/>
                <a:sym typeface="Cambria"/>
              </a:rPr>
              <a:t>2023</a:t>
            </a:r>
            <a:endParaRPr sz="1600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ED0666-9EB7-2F14-79EB-615875EF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642" y="2990724"/>
            <a:ext cx="2092067" cy="209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white rectangular sign with red text&#10;&#10;Description automatically generated">
            <a:extLst>
              <a:ext uri="{FF2B5EF4-FFF2-40B4-BE49-F238E27FC236}">
                <a16:creationId xmlns:a16="http://schemas.microsoft.com/office/drawing/2014/main" id="{68333111-A3CF-8CA1-6FCF-A418EB432CC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29285"/>
          <a:stretch/>
        </p:blipFill>
        <p:spPr>
          <a:xfrm>
            <a:off x="836622" y="3672516"/>
            <a:ext cx="5145609" cy="12758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3669F-F7D9-AFE4-F240-D59E4E0B5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1941"/>
            <a:ext cx="8520600" cy="572700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Survey Logistics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44E29-5A76-6B6E-0142-AFC5A45DC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11813"/>
            <a:ext cx="8608182" cy="425324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Survey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Led by Matthew </a:t>
            </a:r>
            <a:r>
              <a:rPr lang="en-US" sz="1800" dirty="0" err="1">
                <a:solidFill>
                  <a:srgbClr val="0F1419"/>
                </a:solidFill>
                <a:latin typeface="Cambria" panose="02040503050406030204" pitchFamily="18" charset="0"/>
              </a:rPr>
              <a:t>Boedy</a:t>
            </a:r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, Georgia AAUP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Conducted by Georgia, North Carolina, and</a:t>
            </a:r>
            <a:b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Texas AAUP plus TFA and United Faculty of Florida 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Open from Aug. 14, 2023, to Sep. 1, 2023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  9 demographic questions (all multiple choice)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11 opinion questions (10 MC + 1 open-ended)</a:t>
            </a:r>
          </a:p>
          <a:p>
            <a:pPr lvl="1"/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Anonymous survey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Press releases: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2"/>
              </a:rPr>
              <a:t>Regional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3"/>
              </a:rPr>
              <a:t>Florida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4"/>
              </a:rPr>
              <a:t>Georgia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5"/>
              </a:rPr>
              <a:t>North Carolina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6"/>
              </a:rPr>
              <a:t>Texas</a:t>
            </a:r>
            <a:endParaRPr lang="en-US" sz="2000" b="0" i="0" dirty="0">
              <a:solidFill>
                <a:srgbClr val="2B2924"/>
              </a:solidFill>
              <a:effectLst/>
              <a:latin typeface="Cambria" panose="020405030504060302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News articles: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7"/>
              </a:rPr>
              <a:t>Chronicle of Higher Ed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8"/>
              </a:rPr>
              <a:t>Texas Tribune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9"/>
              </a:rPr>
              <a:t>Houston Chronicle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10"/>
              </a:rPr>
              <a:t>Dallas Morning News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11"/>
              </a:rPr>
              <a:t>Reform Austin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 - 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12"/>
              </a:rPr>
              <a:t>Kera News</a:t>
            </a:r>
            <a:endParaRPr lang="en-US" sz="2000" b="0" i="0" dirty="0">
              <a:solidFill>
                <a:srgbClr val="2B2924"/>
              </a:solidFill>
              <a:effectLst/>
              <a:latin typeface="Cambria" panose="02040503050406030204" pitchFamily="18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BFB5F5-DF1F-E8B5-83C5-825D10E52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311134"/>
              </p:ext>
            </p:extLst>
          </p:nvPr>
        </p:nvGraphicFramePr>
        <p:xfrm>
          <a:off x="6504222" y="811813"/>
          <a:ext cx="22453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511">
                  <a:extLst>
                    <a:ext uri="{9D8B030D-6E8A-4147-A177-3AD203B41FA5}">
                      <a16:colId xmlns:a16="http://schemas.microsoft.com/office/drawing/2014/main" val="290262406"/>
                    </a:ext>
                  </a:extLst>
                </a:gridCol>
                <a:gridCol w="1402821">
                  <a:extLst>
                    <a:ext uri="{9D8B030D-6E8A-4147-A177-3AD203B41FA5}">
                      <a16:colId xmlns:a16="http://schemas.microsoft.com/office/drawing/2014/main" val="56336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Respondents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2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6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0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54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F1419"/>
                          </a:solidFill>
                          <a:latin typeface="Cambria" panose="02040503050406030204" pitchFamily="18" charset="0"/>
                        </a:rPr>
                        <a:t>TX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1907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1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F1419"/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="1" dirty="0">
                          <a:latin typeface="Cambria" panose="02040503050406030204" pitchFamily="18" charset="0"/>
                        </a:rPr>
                        <a:t>O</a:t>
                      </a:r>
                      <a:r>
                        <a:rPr lang="en-US" sz="1600" b="1" dirty="0">
                          <a:solidFill>
                            <a:srgbClr val="0F1419"/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="1" dirty="0">
                          <a:latin typeface="Cambria" panose="02040503050406030204" pitchFamily="18" charset="0"/>
                        </a:rPr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u="none" strike="noStrike" cap="none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4251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9836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E95C2D-C5A3-40E4-6D0F-59182383D2E2}"/>
              </a:ext>
            </a:extLst>
          </p:cNvPr>
          <p:cNvSpPr txBox="1"/>
          <p:nvPr/>
        </p:nvSpPr>
        <p:spPr>
          <a:xfrm>
            <a:off x="0" y="466130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UT Austin Libraries has subscription to </a:t>
            </a:r>
            <a:r>
              <a:rPr lang="en-US" i="1" dirty="0"/>
              <a:t>Chronicle of Higher Ed</a:t>
            </a:r>
            <a:r>
              <a:rPr lang="en-US" dirty="0"/>
              <a:t>: https://www-chronicle-</a:t>
            </a:r>
            <a:r>
              <a:rPr lang="en-US" dirty="0" err="1"/>
              <a:t>com.ezproxy.lib.utexas.edu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80381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F2D-BCF2-BF11-EC47-77DBDEAF6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1589"/>
            <a:ext cx="8520600" cy="572700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Survey Responses (1 of 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5D1BC-5A6B-91B6-8C8B-52A20DAC0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92499"/>
            <a:ext cx="8520600" cy="3416400"/>
          </a:xfrm>
        </p:spPr>
        <p:txBody>
          <a:bodyPr/>
          <a:lstStyle/>
          <a:p>
            <a:r>
              <a:rPr lang="en-US" sz="2000" dirty="0">
                <a:latin typeface="Cambria" panose="02040503050406030204" pitchFamily="18" charset="0"/>
              </a:rPr>
              <a:t>Summary</a:t>
            </a:r>
            <a:endParaRPr lang="en-US" sz="1800" dirty="0">
              <a:latin typeface="Cambria" panose="02040503050406030204" pitchFamily="18" charset="0"/>
            </a:endParaRPr>
          </a:p>
          <a:p>
            <a:pPr lvl="1"/>
            <a:r>
              <a:rPr lang="en-US" sz="18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About 2/3 do not recommend their state to colleagues as desirable to work</a:t>
            </a:r>
          </a:p>
          <a:p>
            <a:pPr lvl="1"/>
            <a:r>
              <a:rPr lang="en-US" sz="18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About 1/3 are actively seeking academic jobs elsewhere</a:t>
            </a:r>
          </a:p>
          <a:p>
            <a:pPr lvl="1"/>
            <a:r>
              <a:rPr lang="en-US" sz="18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About </a:t>
            </a:r>
            <a:r>
              <a:rPr lang="en-US" sz="1800" dirty="0">
                <a:solidFill>
                  <a:srgbClr val="0F1419"/>
                </a:solidFill>
                <a:latin typeface="Cambria" panose="02040503050406030204" pitchFamily="18" charset="0"/>
              </a:rPr>
              <a:t>1/5 </a:t>
            </a:r>
            <a:r>
              <a:rPr lang="en-US" sz="18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have already interviewed for jobs in other states since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3830B-BBCE-4968-E311-3986D79179A3}"/>
              </a:ext>
            </a:extLst>
          </p:cNvPr>
          <p:cNvSpPr txBox="1"/>
          <p:nvPr/>
        </p:nvSpPr>
        <p:spPr>
          <a:xfrm>
            <a:off x="0" y="4837688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“In These Red States, Professors Are Eyeing the Exits”, </a:t>
            </a:r>
            <a:r>
              <a:rPr lang="en-US" sz="1200" b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By </a:t>
            </a:r>
            <a:r>
              <a:rPr lang="en-US" sz="1200" b="0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  <a:hlinkClick r:id="rId2"/>
              </a:rPr>
              <a:t>Megan Zahneis</a:t>
            </a:r>
            <a:r>
              <a:rPr lang="en-US" sz="1200" b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 and</a:t>
            </a:r>
            <a:r>
              <a:rPr lang="en-US" sz="1200" dirty="0">
                <a:solidFill>
                  <a:srgbClr val="333333"/>
                </a:solidFill>
                <a:latin typeface="Cambria" panose="02040503050406030204" pitchFamily="18" charset="0"/>
              </a:rPr>
              <a:t> </a:t>
            </a:r>
            <a:r>
              <a:rPr lang="en-US" sz="1200" b="0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  <a:hlinkClick r:id="rId3"/>
              </a:rPr>
              <a:t>Audrey Williams June</a:t>
            </a:r>
            <a:r>
              <a:rPr lang="en-US" sz="1200" b="0" i="1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sz="1200" b="0" i="1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4"/>
              </a:rPr>
              <a:t>Chronicle of Higher Ed</a:t>
            </a:r>
            <a:r>
              <a:rPr lang="en-US" sz="12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, Sep. 7, 2023. </a:t>
            </a:r>
            <a:endParaRPr lang="en-US" sz="1200" b="0" i="1" dirty="0">
              <a:solidFill>
                <a:srgbClr val="333333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8" name="Picture 7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9E2F324D-C84C-EE9E-A260-5EADB5199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07" y="2365452"/>
            <a:ext cx="6113929" cy="2432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ED6B04-B74C-6EF0-BF25-888023CDB3E1}"/>
              </a:ext>
            </a:extLst>
          </p:cNvPr>
          <p:cNvSpPr txBox="1"/>
          <p:nvPr/>
        </p:nvSpPr>
        <p:spPr>
          <a:xfrm>
            <a:off x="6462091" y="2996844"/>
            <a:ext cx="2808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4166 responded yes or no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     85 did no</a:t>
            </a:r>
            <a:r>
              <a:rPr lang="en-US" sz="16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1600" dirty="0">
                <a:latin typeface="Cambria" panose="02040503050406030204" pitchFamily="18" charset="0"/>
              </a:rPr>
              <a:t> answer</a:t>
            </a:r>
          </a:p>
        </p:txBody>
      </p:sp>
    </p:spTree>
    <p:extLst>
      <p:ext uri="{BB962C8B-B14F-4D97-AF65-F5344CB8AC3E}">
        <p14:creationId xmlns:p14="http://schemas.microsoft.com/office/powerpoint/2010/main" val="23074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A4B1ED5-306D-3B0E-73CB-0E11AACA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1589"/>
            <a:ext cx="8520600" cy="572700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Survey Responses (2 of 2)</a:t>
            </a:r>
          </a:p>
        </p:txBody>
      </p:sp>
      <p:pic>
        <p:nvPicPr>
          <p:cNvPr id="8" name="Picture 7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7A5BCD49-8F14-B2B6-BD16-AB1F69154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54" y="993851"/>
            <a:ext cx="5729049" cy="2296196"/>
          </a:xfrm>
          <a:prstGeom prst="rect">
            <a:avLst/>
          </a:prstGeom>
        </p:spPr>
      </p:pic>
      <p:pic>
        <p:nvPicPr>
          <p:cNvPr id="11" name="Picture 10" descr="A graph of percentages of a person&#10;&#10;Description automatically generated with medium confidence">
            <a:extLst>
              <a:ext uri="{FF2B5EF4-FFF2-40B4-BE49-F238E27FC236}">
                <a16:creationId xmlns:a16="http://schemas.microsoft.com/office/drawing/2014/main" id="{13C25B2B-0E6E-B06C-D10F-7704C9E99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613" y="2349247"/>
            <a:ext cx="5786545" cy="21207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0BEF5F-EDE8-533C-2410-95A8485D23A3}"/>
              </a:ext>
            </a:extLst>
          </p:cNvPr>
          <p:cNvSpPr txBox="1"/>
          <p:nvPr/>
        </p:nvSpPr>
        <p:spPr>
          <a:xfrm>
            <a:off x="0" y="4837688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“In These Red States, Professors Are Eyeing the Exits”, </a:t>
            </a:r>
            <a:r>
              <a:rPr lang="en-US" sz="1200" b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By </a:t>
            </a:r>
            <a:r>
              <a:rPr lang="en-US" sz="1200" b="0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  <a:hlinkClick r:id="rId4"/>
              </a:rPr>
              <a:t>Megan Zahneis</a:t>
            </a:r>
            <a:r>
              <a:rPr lang="en-US" sz="1200" b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 and</a:t>
            </a:r>
            <a:r>
              <a:rPr lang="en-US" sz="1200" dirty="0">
                <a:solidFill>
                  <a:srgbClr val="333333"/>
                </a:solidFill>
                <a:latin typeface="Cambria" panose="02040503050406030204" pitchFamily="18" charset="0"/>
              </a:rPr>
              <a:t> </a:t>
            </a:r>
            <a:r>
              <a:rPr lang="en-US" sz="1200" b="0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  <a:hlinkClick r:id="rId5"/>
              </a:rPr>
              <a:t>Audrey Williams June</a:t>
            </a:r>
            <a:r>
              <a:rPr lang="en-US" sz="1200" b="0" i="1" u="none" strike="noStrike" dirty="0">
                <a:solidFill>
                  <a:srgbClr val="035C9B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sz="1200" b="0" i="1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6"/>
              </a:rPr>
              <a:t>Chronicle of Higher Ed</a:t>
            </a:r>
            <a:r>
              <a:rPr lang="en-US" sz="12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, Sep. 7, 2023. </a:t>
            </a:r>
            <a:endParaRPr lang="en-US" sz="1200" b="0" i="1" dirty="0">
              <a:solidFill>
                <a:srgbClr val="333333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B94E5-61E7-9A15-CC66-A3FAA229F09B}"/>
              </a:ext>
            </a:extLst>
          </p:cNvPr>
          <p:cNvSpPr txBox="1"/>
          <p:nvPr/>
        </p:nvSpPr>
        <p:spPr>
          <a:xfrm>
            <a:off x="6103503" y="949619"/>
            <a:ext cx="2808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4179 responded yes or no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     72 did no</a:t>
            </a:r>
            <a:r>
              <a:rPr lang="en-US" sz="16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1600" dirty="0">
                <a:latin typeface="Cambria" panose="02040503050406030204" pitchFamily="18" charset="0"/>
              </a:rPr>
              <a:t> answer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683E99-88FB-4E87-1E72-716606F31BC6}"/>
              </a:ext>
            </a:extLst>
          </p:cNvPr>
          <p:cNvSpPr txBox="1"/>
          <p:nvPr/>
        </p:nvSpPr>
        <p:spPr>
          <a:xfrm>
            <a:off x="724075" y="4060668"/>
            <a:ext cx="2808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4150 responded yes or no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   101 did no</a:t>
            </a:r>
            <a:r>
              <a:rPr lang="en-US" sz="1600" b="0" i="0" dirty="0">
                <a:solidFill>
                  <a:srgbClr val="0F1419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1600" dirty="0">
                <a:latin typeface="Cambria" panose="02040503050406030204" pitchFamily="18" charset="0"/>
              </a:rPr>
              <a:t> answer</a:t>
            </a:r>
          </a:p>
        </p:txBody>
      </p:sp>
    </p:spTree>
    <p:extLst>
      <p:ext uri="{BB962C8B-B14F-4D97-AF65-F5344CB8AC3E}">
        <p14:creationId xmlns:p14="http://schemas.microsoft.com/office/powerpoint/2010/main" val="69340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F05F0-4872-D094-E1C5-66C30EE1B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Discussion of Additional Resul</a:t>
            </a:r>
            <a:r>
              <a:rPr lang="en-US" dirty="0">
                <a:solidFill>
                  <a:srgbClr val="0F1419"/>
                </a:solidFill>
                <a:latin typeface="Cambria" panose="02040503050406030204" pitchFamily="18" charset="0"/>
              </a:rPr>
              <a:t>t</a:t>
            </a:r>
            <a:r>
              <a:rPr lang="en-US" dirty="0">
                <a:latin typeface="Cambria" panose="02040503050406030204" pitchFamily="18" charset="0"/>
              </a:rPr>
              <a:t>s from </a:t>
            </a:r>
            <a:r>
              <a:rPr lang="en-US" dirty="0">
                <a:solidFill>
                  <a:srgbClr val="0F1419"/>
                </a:solidFill>
                <a:latin typeface="Cambria" panose="02040503050406030204" pitchFamily="18" charset="0"/>
              </a:rPr>
              <a:t>T</a:t>
            </a:r>
            <a:r>
              <a:rPr lang="en-US" dirty="0">
                <a:latin typeface="Cambria" panose="02040503050406030204" pitchFamily="18" charset="0"/>
              </a:rPr>
              <a:t>exas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DD44F-D879-790C-782A-1C63EDCC1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2"/>
              </a:rPr>
              <a:t>Texas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press release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1D48AA-C52D-7842-61DA-93177B6B35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112452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7140</TotalTime>
  <Words>342</Words>
  <Application>Microsoft Macintosh PowerPoint</Application>
  <PresentationFormat>On-screen Show (16:9)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LibreFrank</vt:lpstr>
      <vt:lpstr>Simple Light</vt:lpstr>
      <vt:lpstr>PowerPoint Presentation</vt:lpstr>
      <vt:lpstr>Survey Logistics</vt:lpstr>
      <vt:lpstr>Survey Responses (1 of 2)</vt:lpstr>
      <vt:lpstr>Survey Responses (2 of 2)</vt:lpstr>
      <vt:lpstr>Discussion of Additional Results from Texas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halftoning@icloud.com</cp:lastModifiedBy>
  <cp:revision>183</cp:revision>
  <dcterms:modified xsi:type="dcterms:W3CDTF">2023-09-09T13:49:14Z</dcterms:modified>
</cp:coreProperties>
</file>