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72" r:id="rId1"/>
  </p:sldMasterIdLst>
  <p:notesMasterIdLst>
    <p:notesMasterId r:id="rId11"/>
  </p:notesMasterIdLst>
  <p:sldIdLst>
    <p:sldId id="323" r:id="rId2"/>
    <p:sldId id="308" r:id="rId3"/>
    <p:sldId id="310" r:id="rId4"/>
    <p:sldId id="320" r:id="rId5"/>
    <p:sldId id="321" r:id="rId6"/>
    <p:sldId id="311" r:id="rId7"/>
    <p:sldId id="322" r:id="rId8"/>
    <p:sldId id="313" r:id="rId9"/>
    <p:sldId id="319" r:id="rId1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822"/>
    <p:restoredTop sz="94665"/>
  </p:normalViewPr>
  <p:slideViewPr>
    <p:cSldViewPr snapToGrid="0">
      <p:cViewPr varScale="1">
        <p:scale>
          <a:sx n="143" d="100"/>
          <a:sy n="143" d="100"/>
        </p:scale>
        <p:origin x="344" y="184"/>
      </p:cViewPr>
      <p:guideLst>
        <p:guide orient="horz" pos="1620"/>
        <p:guide pos="2880"/>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1186dbf993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1186dbf993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48226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6"/>
        <p:cNvGrpSpPr/>
        <p:nvPr/>
      </p:nvGrpSpPr>
      <p:grpSpPr>
        <a:xfrm>
          <a:off x="0" y="0"/>
          <a:ext cx="0" cy="0"/>
          <a:chOff x="0" y="0"/>
          <a:chExt cx="0" cy="0"/>
        </a:xfrm>
      </p:grpSpPr>
      <p:sp>
        <p:nvSpPr>
          <p:cNvPr id="57" name="Google Shape;57;p1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sz="1100"/>
            </a:lvl2pPr>
            <a:lvl3pPr lvl="2">
              <a:spcBef>
                <a:spcPts val="0"/>
              </a:spcBef>
              <a:spcAft>
                <a:spcPts val="0"/>
              </a:spcAft>
              <a:buSzPts val="1100"/>
              <a:buNone/>
              <a:defRPr sz="1100"/>
            </a:lvl3pPr>
            <a:lvl4pPr lvl="3">
              <a:spcBef>
                <a:spcPts val="0"/>
              </a:spcBef>
              <a:spcAft>
                <a:spcPts val="0"/>
              </a:spcAft>
              <a:buSzPts val="1100"/>
              <a:buNone/>
              <a:defRPr sz="1100"/>
            </a:lvl4pPr>
            <a:lvl5pPr lvl="4">
              <a:spcBef>
                <a:spcPts val="0"/>
              </a:spcBef>
              <a:spcAft>
                <a:spcPts val="0"/>
              </a:spcAft>
              <a:buSzPts val="1100"/>
              <a:buNone/>
              <a:defRPr sz="1100"/>
            </a:lvl5pPr>
            <a:lvl6pPr lvl="5">
              <a:spcBef>
                <a:spcPts val="0"/>
              </a:spcBef>
              <a:spcAft>
                <a:spcPts val="0"/>
              </a:spcAft>
              <a:buSzPts val="1100"/>
              <a:buNone/>
              <a:defRPr sz="1100"/>
            </a:lvl6pPr>
            <a:lvl7pPr lvl="6">
              <a:spcBef>
                <a:spcPts val="0"/>
              </a:spcBef>
              <a:spcAft>
                <a:spcPts val="0"/>
              </a:spcAft>
              <a:buSzPts val="1100"/>
              <a:buNone/>
              <a:defRPr sz="1100"/>
            </a:lvl7pPr>
            <a:lvl8pPr lvl="7">
              <a:spcBef>
                <a:spcPts val="0"/>
              </a:spcBef>
              <a:spcAft>
                <a:spcPts val="0"/>
              </a:spcAft>
              <a:buSzPts val="1100"/>
              <a:buNone/>
              <a:defRPr sz="1100"/>
            </a:lvl8pPr>
            <a:lvl9pPr lvl="8">
              <a:spcBef>
                <a:spcPts val="0"/>
              </a:spcBef>
              <a:spcAft>
                <a:spcPts val="0"/>
              </a:spcAft>
              <a:buSzPts val="1100"/>
              <a:buNone/>
              <a:defRPr sz="1100"/>
            </a:lvl9pPr>
          </a:lstStyle>
          <a:p>
            <a:endParaRPr/>
          </a:p>
        </p:txBody>
      </p:sp>
      <p:sp>
        <p:nvSpPr>
          <p:cNvPr id="58" name="Google Shape;58;p14"/>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1200"/>
              </a:spcBef>
              <a:spcAft>
                <a:spcPts val="0"/>
              </a:spcAft>
              <a:buClr>
                <a:schemeClr val="dk1"/>
              </a:buClr>
              <a:buSzPts val="2100"/>
              <a:buChar char="○"/>
              <a:defRPr sz="2100"/>
            </a:lvl2pPr>
            <a:lvl3pPr marL="1371600" lvl="2" indent="-342900" algn="l">
              <a:lnSpc>
                <a:spcPct val="90000"/>
              </a:lnSpc>
              <a:spcBef>
                <a:spcPts val="1200"/>
              </a:spcBef>
              <a:spcAft>
                <a:spcPts val="0"/>
              </a:spcAft>
              <a:buClr>
                <a:schemeClr val="dk1"/>
              </a:buClr>
              <a:buSzPts val="1800"/>
              <a:buChar char="■"/>
              <a:defRPr sz="1800"/>
            </a:lvl3pPr>
            <a:lvl4pPr marL="1828800" lvl="3" indent="-323850" algn="l">
              <a:lnSpc>
                <a:spcPct val="90000"/>
              </a:lnSpc>
              <a:spcBef>
                <a:spcPts val="1200"/>
              </a:spcBef>
              <a:spcAft>
                <a:spcPts val="0"/>
              </a:spcAft>
              <a:buClr>
                <a:schemeClr val="dk1"/>
              </a:buClr>
              <a:buSzPts val="1500"/>
              <a:buChar char="●"/>
              <a:defRPr sz="1500"/>
            </a:lvl4pPr>
            <a:lvl5pPr marL="2286000" lvl="4" indent="-323850" algn="l">
              <a:lnSpc>
                <a:spcPct val="90000"/>
              </a:lnSpc>
              <a:spcBef>
                <a:spcPts val="1200"/>
              </a:spcBef>
              <a:spcAft>
                <a:spcPts val="0"/>
              </a:spcAft>
              <a:buClr>
                <a:schemeClr val="dk1"/>
              </a:buClr>
              <a:buSzPts val="1500"/>
              <a:buChar char="○"/>
              <a:defRPr sz="1500"/>
            </a:lvl5pPr>
            <a:lvl6pPr marL="2743200" lvl="5" indent="-323850" algn="l">
              <a:lnSpc>
                <a:spcPct val="90000"/>
              </a:lnSpc>
              <a:spcBef>
                <a:spcPts val="1200"/>
              </a:spcBef>
              <a:spcAft>
                <a:spcPts val="0"/>
              </a:spcAft>
              <a:buClr>
                <a:schemeClr val="dk1"/>
              </a:buClr>
              <a:buSzPts val="1500"/>
              <a:buChar char="■"/>
              <a:defRPr sz="1500"/>
            </a:lvl6pPr>
            <a:lvl7pPr marL="3200400" lvl="6" indent="-323850" algn="l">
              <a:lnSpc>
                <a:spcPct val="90000"/>
              </a:lnSpc>
              <a:spcBef>
                <a:spcPts val="1200"/>
              </a:spcBef>
              <a:spcAft>
                <a:spcPts val="0"/>
              </a:spcAft>
              <a:buClr>
                <a:schemeClr val="dk1"/>
              </a:buClr>
              <a:buSzPts val="1500"/>
              <a:buChar char="●"/>
              <a:defRPr sz="1500"/>
            </a:lvl7pPr>
            <a:lvl8pPr marL="3657600" lvl="7" indent="-323850" algn="l">
              <a:lnSpc>
                <a:spcPct val="90000"/>
              </a:lnSpc>
              <a:spcBef>
                <a:spcPts val="1200"/>
              </a:spcBef>
              <a:spcAft>
                <a:spcPts val="0"/>
              </a:spcAft>
              <a:buClr>
                <a:schemeClr val="dk1"/>
              </a:buClr>
              <a:buSzPts val="1500"/>
              <a:buChar char="○"/>
              <a:defRPr sz="1500"/>
            </a:lvl8pPr>
            <a:lvl9pPr marL="4114800" lvl="8" indent="-323850" algn="l">
              <a:lnSpc>
                <a:spcPct val="90000"/>
              </a:lnSpc>
              <a:spcBef>
                <a:spcPts val="1200"/>
              </a:spcBef>
              <a:spcAft>
                <a:spcPts val="1200"/>
              </a:spcAft>
              <a:buClr>
                <a:schemeClr val="dk1"/>
              </a:buClr>
              <a:buSzPts val="1500"/>
              <a:buChar char="■"/>
              <a:defRPr sz="1500"/>
            </a:lvl9pPr>
          </a:lstStyle>
          <a:p>
            <a:endParaRPr/>
          </a:p>
        </p:txBody>
      </p:sp>
      <p:sp>
        <p:nvSpPr>
          <p:cNvPr id="59" name="Google Shape;59;p14"/>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1200"/>
              </a:spcBef>
              <a:spcAft>
                <a:spcPts val="0"/>
              </a:spcAft>
              <a:buClr>
                <a:schemeClr val="dk1"/>
              </a:buClr>
              <a:buSzPts val="1100"/>
              <a:buNone/>
              <a:defRPr sz="1100"/>
            </a:lvl2pPr>
            <a:lvl3pPr marL="1371600" lvl="2" indent="-228600" algn="l">
              <a:lnSpc>
                <a:spcPct val="90000"/>
              </a:lnSpc>
              <a:spcBef>
                <a:spcPts val="1200"/>
              </a:spcBef>
              <a:spcAft>
                <a:spcPts val="0"/>
              </a:spcAft>
              <a:buClr>
                <a:schemeClr val="dk1"/>
              </a:buClr>
              <a:buSzPts val="900"/>
              <a:buNone/>
              <a:defRPr sz="900"/>
            </a:lvl3pPr>
            <a:lvl4pPr marL="1828800" lvl="3" indent="-228600" algn="l">
              <a:lnSpc>
                <a:spcPct val="90000"/>
              </a:lnSpc>
              <a:spcBef>
                <a:spcPts val="1200"/>
              </a:spcBef>
              <a:spcAft>
                <a:spcPts val="0"/>
              </a:spcAft>
              <a:buClr>
                <a:schemeClr val="dk1"/>
              </a:buClr>
              <a:buSzPts val="800"/>
              <a:buNone/>
              <a:defRPr sz="800"/>
            </a:lvl4pPr>
            <a:lvl5pPr marL="2286000" lvl="4" indent="-228600" algn="l">
              <a:lnSpc>
                <a:spcPct val="90000"/>
              </a:lnSpc>
              <a:spcBef>
                <a:spcPts val="1200"/>
              </a:spcBef>
              <a:spcAft>
                <a:spcPts val="0"/>
              </a:spcAft>
              <a:buClr>
                <a:schemeClr val="dk1"/>
              </a:buClr>
              <a:buSzPts val="800"/>
              <a:buNone/>
              <a:defRPr sz="800"/>
            </a:lvl5pPr>
            <a:lvl6pPr marL="2743200" lvl="5" indent="-228600" algn="l">
              <a:lnSpc>
                <a:spcPct val="90000"/>
              </a:lnSpc>
              <a:spcBef>
                <a:spcPts val="1200"/>
              </a:spcBef>
              <a:spcAft>
                <a:spcPts val="0"/>
              </a:spcAft>
              <a:buClr>
                <a:schemeClr val="dk1"/>
              </a:buClr>
              <a:buSzPts val="800"/>
              <a:buNone/>
              <a:defRPr sz="800"/>
            </a:lvl6pPr>
            <a:lvl7pPr marL="3200400" lvl="6" indent="-228600" algn="l">
              <a:lnSpc>
                <a:spcPct val="90000"/>
              </a:lnSpc>
              <a:spcBef>
                <a:spcPts val="1200"/>
              </a:spcBef>
              <a:spcAft>
                <a:spcPts val="0"/>
              </a:spcAft>
              <a:buClr>
                <a:schemeClr val="dk1"/>
              </a:buClr>
              <a:buSzPts val="800"/>
              <a:buNone/>
              <a:defRPr sz="800"/>
            </a:lvl7pPr>
            <a:lvl8pPr marL="3657600" lvl="7" indent="-228600" algn="l">
              <a:lnSpc>
                <a:spcPct val="90000"/>
              </a:lnSpc>
              <a:spcBef>
                <a:spcPts val="1200"/>
              </a:spcBef>
              <a:spcAft>
                <a:spcPts val="0"/>
              </a:spcAft>
              <a:buClr>
                <a:schemeClr val="dk1"/>
              </a:buClr>
              <a:buSzPts val="800"/>
              <a:buNone/>
              <a:defRPr sz="800"/>
            </a:lvl8pPr>
            <a:lvl9pPr marL="4114800" lvl="8" indent="-228600" algn="l">
              <a:lnSpc>
                <a:spcPct val="90000"/>
              </a:lnSpc>
              <a:spcBef>
                <a:spcPts val="1200"/>
              </a:spcBef>
              <a:spcAft>
                <a:spcPts val="1200"/>
              </a:spcAft>
              <a:buClr>
                <a:schemeClr val="dk1"/>
              </a:buClr>
              <a:buSzPts val="800"/>
              <a:buNone/>
              <a:defRPr sz="800"/>
            </a:lvl9pPr>
          </a:lstStyle>
          <a:p>
            <a:endParaRPr/>
          </a:p>
        </p:txBody>
      </p:sp>
      <p:sp>
        <p:nvSpPr>
          <p:cNvPr id="60" name="Google Shape;60;p1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61" name="Google Shape;61;p1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62" name="Google Shape;62;p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rmAutofit/>
          </a:bodyPr>
          <a:lstStyle>
            <a:lvl1pPr marL="0" lvl="0" indent="0" algn="r">
              <a:spcBef>
                <a:spcPts val="0"/>
              </a:spcBef>
              <a:buNone/>
              <a:defRPr sz="1100"/>
            </a:lvl1pPr>
            <a:lvl2pPr marL="0" lvl="1" indent="0" algn="r">
              <a:spcBef>
                <a:spcPts val="0"/>
              </a:spcBef>
              <a:buNone/>
              <a:defRPr sz="1100"/>
            </a:lvl2pPr>
            <a:lvl3pPr marL="0" lvl="2" indent="0" algn="r">
              <a:spcBef>
                <a:spcPts val="0"/>
              </a:spcBef>
              <a:buNone/>
              <a:defRPr sz="1100"/>
            </a:lvl3pPr>
            <a:lvl4pPr marL="0" lvl="3" indent="0" algn="r">
              <a:spcBef>
                <a:spcPts val="0"/>
              </a:spcBef>
              <a:buNone/>
              <a:defRPr sz="1100"/>
            </a:lvl4pPr>
            <a:lvl5pPr marL="0" lvl="4" indent="0" algn="r">
              <a:spcBef>
                <a:spcPts val="0"/>
              </a:spcBef>
              <a:buNone/>
              <a:defRPr sz="1100"/>
            </a:lvl5pPr>
            <a:lvl6pPr marL="0" lvl="5" indent="0" algn="r">
              <a:spcBef>
                <a:spcPts val="0"/>
              </a:spcBef>
              <a:buNone/>
              <a:defRPr sz="1100"/>
            </a:lvl6pPr>
            <a:lvl7pPr marL="0" lvl="6" indent="0" algn="r">
              <a:spcBef>
                <a:spcPts val="0"/>
              </a:spcBef>
              <a:buNone/>
              <a:defRPr sz="1100"/>
            </a:lvl7pPr>
            <a:lvl8pPr marL="0" lvl="7" indent="0" algn="r">
              <a:spcBef>
                <a:spcPts val="0"/>
              </a:spcBef>
              <a:buNone/>
              <a:defRPr sz="1100"/>
            </a:lvl8pPr>
            <a:lvl9pPr marL="0" lvl="8" indent="0" algn="r">
              <a:spcBef>
                <a:spcPts val="0"/>
              </a:spcBef>
              <a:buNone/>
              <a:defRPr sz="11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halftoning@juno.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mailto:ljg300@gmail.com"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capitol.texas.gov/BillLookup/Text.aspx?LegSess=88R&amp;Bill=SB18"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capitol.texas.gov/tlodocs/88R/billtext/pdf/SB00018F.pdf"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aauputaustin.files.wordpress.com/2023/08/draft-agenda-item-tenure-rrs-31002-31007-31008-31102-jull-27-2023.pdf" TargetMode="External"/><Relationship Id="rId2" Type="http://schemas.openxmlformats.org/officeDocument/2006/relationships/hyperlink" Target="https://capitol.texas.gov/tlodocs/88R/billtext/pdf/SB00018F.pdf" TargetMode="External"/><Relationship Id="rId1" Type="http://schemas.openxmlformats.org/officeDocument/2006/relationships/slideLayout" Target="../slideLayouts/slideLayout2.xml"/><Relationship Id="rId5" Type="http://schemas.openxmlformats.org/officeDocument/2006/relationships/hyperlink" Target="https://aauputaustin.files.wordpress.com/2023/08/ut-bor-adopted-changes-tenure-rrs-31002-31007-31008-31102-aug-24-2023.pdf" TargetMode="External"/><Relationship Id="rId4" Type="http://schemas.openxmlformats.org/officeDocument/2006/relationships/hyperlink" Target="https://aauputaustin.files.wordpress.com/2023/08/faculty-comment-form_sb18-ut-austin-aaup-aug-7-2023.docx" TargetMode="External"/></Relationships>
</file>

<file path=ppt/slides/_rels/slide7.xml.rels><?xml version="1.0" encoding="UTF-8" standalone="yes"?>
<Relationships xmlns="http://schemas.openxmlformats.org/package/2006/relationships"><Relationship Id="rId2" Type="http://schemas.openxmlformats.org/officeDocument/2006/relationships/hyperlink" Target="https://www.depts.ttu.edu/senate/issues/senate_bill_18.php"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aaup.org/report/statement-procedural-standards-faculty-dismissal-proceedings" TargetMode="External"/><Relationship Id="rId2" Type="http://schemas.openxmlformats.org/officeDocument/2006/relationships/hyperlink" Target="https://www.aaup.org/report/1940-statement-principles-academic-freedom-and-tenure" TargetMode="External"/><Relationship Id="rId1" Type="http://schemas.openxmlformats.org/officeDocument/2006/relationships/slideLayout" Target="../slideLayouts/slideLayout2.xml"/><Relationship Id="rId4" Type="http://schemas.openxmlformats.org/officeDocument/2006/relationships/hyperlink" Target="https://www.aaup.org/report/statement-government-colleges-and-universities"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aaup-utaustin.org/2023/05/14/texas-senate-bill-18/" TargetMode="External"/><Relationship Id="rId2" Type="http://schemas.openxmlformats.org/officeDocument/2006/relationships/hyperlink" Target="https://aauputaustin.files.wordpress.com/2023/05/texas-aaup-press-release-legislature-passes-sb-18-1.pdf" TargetMode="External"/><Relationship Id="rId1" Type="http://schemas.openxmlformats.org/officeDocument/2006/relationships/slideLayout" Target="../slideLayouts/slideLayout2.xml"/><Relationship Id="rId6" Type="http://schemas.openxmlformats.org/officeDocument/2006/relationships/hyperlink" Target="https://gov.texas.gov/news/post/governor-abbott-congratulates-texas-universities-on-earning-prestigious-national-research-rankings" TargetMode="External"/><Relationship Id="rId5" Type="http://schemas.openxmlformats.org/officeDocument/2006/relationships/hyperlink" Target="https://aauputaustin.files.wordpress.com/2023/04/tenured-and-tenure-track-faculty-in-the-us-texas-am-and-ut-austin-1.pdf" TargetMode="External"/><Relationship Id="rId4" Type="http://schemas.openxmlformats.org/officeDocument/2006/relationships/hyperlink" Target="https://aauputaustin.files.wordpress.com/2023/05/how-the-national-tenure-system-is-critical-to-being-competitive-for-federal-research-grants-to-public-universities-in-texas_-a-stem-perspective.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8" name="Google Shape;148;p28"/>
          <p:cNvSpPr txBox="1"/>
          <p:nvPr/>
        </p:nvSpPr>
        <p:spPr>
          <a:xfrm>
            <a:off x="-1" y="4500727"/>
            <a:ext cx="9143999"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dirty="0">
                <a:latin typeface="Cambria"/>
                <a:ea typeface="Cambria"/>
                <a:cs typeface="Cambria"/>
                <a:sym typeface="Cambria"/>
              </a:rPr>
              <a:t>Se</a:t>
            </a:r>
            <a:r>
              <a:rPr lang="en" sz="1800" dirty="0">
                <a:latin typeface="Cambria"/>
                <a:sym typeface="Cambria"/>
              </a:rPr>
              <a:t>pte</a:t>
            </a:r>
            <a:r>
              <a:rPr lang="en" sz="1800" dirty="0">
                <a:latin typeface="Cambria"/>
                <a:ea typeface="Cambria"/>
                <a:cs typeface="Cambria"/>
                <a:sym typeface="Cambria"/>
              </a:rPr>
              <a:t>mber 30, 2023</a:t>
            </a:r>
            <a:endParaRPr sz="1800" dirty="0">
              <a:latin typeface="Cambria"/>
              <a:ea typeface="Cambria"/>
              <a:cs typeface="Cambria"/>
              <a:sym typeface="Cambria"/>
            </a:endParaRPr>
          </a:p>
        </p:txBody>
      </p:sp>
      <p:sp>
        <p:nvSpPr>
          <p:cNvPr id="6" name="Google Shape;147;p28">
            <a:extLst>
              <a:ext uri="{FF2B5EF4-FFF2-40B4-BE49-F238E27FC236}">
                <a16:creationId xmlns:a16="http://schemas.microsoft.com/office/drawing/2014/main" id="{CEE45E00-5FF4-8F71-B5EC-97F82327C20D}"/>
              </a:ext>
            </a:extLst>
          </p:cNvPr>
          <p:cNvSpPr txBox="1">
            <a:spLocks noGrp="1"/>
          </p:cNvSpPr>
          <p:nvPr>
            <p:ph type="body" idx="1"/>
          </p:nvPr>
        </p:nvSpPr>
        <p:spPr>
          <a:xfrm>
            <a:off x="0" y="245534"/>
            <a:ext cx="9144000" cy="4183031"/>
          </a:xfrm>
          <a:prstGeom prst="rect">
            <a:avLst/>
          </a:prstGeom>
        </p:spPr>
        <p:txBody>
          <a:bodyPr spcFirstLastPara="1" wrap="square" lIns="91425" tIns="91425" rIns="91425" bIns="91425" anchor="t" anchorCtr="0">
            <a:normAutofit/>
          </a:bodyPr>
          <a:lstStyle/>
          <a:p>
            <a:pPr marL="0" lvl="0" indent="0" algn="ctr" rtl="0">
              <a:lnSpc>
                <a:spcPct val="110000"/>
              </a:lnSpc>
              <a:spcBef>
                <a:spcPts val="0"/>
              </a:spcBef>
              <a:spcAft>
                <a:spcPts val="0"/>
              </a:spcAft>
              <a:buClr>
                <a:schemeClr val="dk1"/>
              </a:buClr>
              <a:buSzPts val="688"/>
              <a:buFont typeface="Arial"/>
              <a:buNone/>
            </a:pPr>
            <a:endParaRPr lang="en-US" sz="3200" b="1" dirty="0">
              <a:solidFill>
                <a:schemeClr val="dk1"/>
              </a:solidFill>
              <a:latin typeface="Cambria"/>
              <a:ea typeface="Cambria"/>
              <a:cs typeface="Cambria"/>
              <a:sym typeface="Cambria"/>
            </a:endParaRPr>
          </a:p>
          <a:p>
            <a:pPr marL="0" lvl="0" indent="0" algn="ctr" rtl="0">
              <a:lnSpc>
                <a:spcPct val="110000"/>
              </a:lnSpc>
              <a:spcBef>
                <a:spcPts val="0"/>
              </a:spcBef>
              <a:spcAft>
                <a:spcPts val="0"/>
              </a:spcAft>
              <a:buClr>
                <a:schemeClr val="dk1"/>
              </a:buClr>
              <a:buSzPts val="688"/>
              <a:buFont typeface="Arial"/>
              <a:buNone/>
            </a:pPr>
            <a:r>
              <a:rPr lang="en-US" sz="3600" b="1" dirty="0">
                <a:solidFill>
                  <a:schemeClr val="dk1"/>
                </a:solidFill>
                <a:latin typeface="Cambria"/>
                <a:ea typeface="Cambria"/>
                <a:cs typeface="Cambria"/>
                <a:sym typeface="Cambria"/>
              </a:rPr>
              <a:t>New Texas Tenure Law</a:t>
            </a:r>
            <a:endParaRPr lang="en" sz="3600" b="1" dirty="0">
              <a:solidFill>
                <a:schemeClr val="dk1"/>
              </a:solidFill>
              <a:latin typeface="Cambria"/>
              <a:ea typeface="Cambria"/>
              <a:cs typeface="Cambria"/>
              <a:sym typeface="Cambria"/>
            </a:endParaRPr>
          </a:p>
          <a:p>
            <a:pPr marL="0" lvl="0" indent="0" algn="ctr" rtl="0">
              <a:lnSpc>
                <a:spcPct val="100000"/>
              </a:lnSpc>
              <a:spcBef>
                <a:spcPts val="0"/>
              </a:spcBef>
              <a:spcAft>
                <a:spcPts val="0"/>
              </a:spcAft>
              <a:buClr>
                <a:schemeClr val="dk1"/>
              </a:buClr>
              <a:buSzPts val="688"/>
              <a:buFont typeface="Arial"/>
              <a:buNone/>
            </a:pPr>
            <a:endParaRPr lang="en" b="1" dirty="0">
              <a:solidFill>
                <a:schemeClr val="dk1"/>
              </a:solidFill>
              <a:latin typeface="Cambria"/>
              <a:ea typeface="Cambria"/>
              <a:cs typeface="Cambria"/>
              <a:sym typeface="Cambria"/>
            </a:endParaRPr>
          </a:p>
          <a:p>
            <a:pPr marL="0" lvl="0" indent="0" algn="ctr" rtl="0">
              <a:lnSpc>
                <a:spcPct val="100000"/>
              </a:lnSpc>
              <a:spcBef>
                <a:spcPts val="0"/>
              </a:spcBef>
              <a:spcAft>
                <a:spcPts val="0"/>
              </a:spcAft>
              <a:buClr>
                <a:schemeClr val="dk1"/>
              </a:buClr>
              <a:buSzPts val="688"/>
              <a:buFont typeface="Arial"/>
              <a:buNone/>
            </a:pPr>
            <a:endParaRPr lang="en" b="1" dirty="0">
              <a:solidFill>
                <a:schemeClr val="dk1"/>
              </a:solidFill>
              <a:latin typeface="Cambria"/>
              <a:ea typeface="Cambria"/>
              <a:cs typeface="Cambria"/>
              <a:sym typeface="Cambria"/>
            </a:endParaRPr>
          </a:p>
          <a:p>
            <a:pPr marL="0" lvl="0" indent="0" algn="ctr" rtl="0">
              <a:lnSpc>
                <a:spcPct val="100000"/>
              </a:lnSpc>
              <a:spcBef>
                <a:spcPts val="600"/>
              </a:spcBef>
              <a:spcAft>
                <a:spcPts val="0"/>
              </a:spcAft>
              <a:buClr>
                <a:schemeClr val="dk1"/>
              </a:buClr>
              <a:buSzPts val="688"/>
              <a:buFont typeface="Arial"/>
              <a:buNone/>
            </a:pPr>
            <a:r>
              <a:rPr lang="en-US" sz="2600" dirty="0">
                <a:solidFill>
                  <a:schemeClr val="dk1"/>
                </a:solidFill>
                <a:latin typeface="Cambria"/>
                <a:ea typeface="Cambria"/>
                <a:cs typeface="Cambria"/>
                <a:sym typeface="Cambria"/>
              </a:rPr>
              <a:t>Brian L. Evans</a:t>
            </a:r>
          </a:p>
          <a:p>
            <a:pPr marL="0" indent="0" algn="ctr">
              <a:lnSpc>
                <a:spcPct val="100000"/>
              </a:lnSpc>
              <a:spcBef>
                <a:spcPts val="1000"/>
              </a:spcBef>
              <a:buClr>
                <a:schemeClr val="dk1"/>
              </a:buClr>
              <a:buSzPct val="34375"/>
              <a:buNone/>
            </a:pPr>
            <a:r>
              <a:rPr lang="en-US" dirty="0">
                <a:solidFill>
                  <a:srgbClr val="212529"/>
                </a:solidFill>
                <a:latin typeface="Cambria" panose="02040503050406030204" pitchFamily="18" charset="0"/>
              </a:rPr>
              <a:t>In</a:t>
            </a:r>
            <a:r>
              <a:rPr lang="en-US" sz="1800" dirty="0">
                <a:solidFill>
                  <a:schemeClr val="dk1"/>
                </a:solidFill>
                <a:latin typeface="Cambria" panose="02040503050406030204" pitchFamily="18" charset="0"/>
                <a:ea typeface="Cambria"/>
                <a:cs typeface="Cambria"/>
                <a:sym typeface="Cambria"/>
              </a:rPr>
              <a:t>t</a:t>
            </a:r>
            <a:r>
              <a:rPr lang="en-US" dirty="0">
                <a:solidFill>
                  <a:srgbClr val="212529"/>
                </a:solidFill>
                <a:latin typeface="Cambria" panose="02040503050406030204" pitchFamily="18" charset="0"/>
              </a:rPr>
              <a:t>erim Presiden</a:t>
            </a:r>
            <a:r>
              <a:rPr lang="en-US" sz="1800" dirty="0">
                <a:solidFill>
                  <a:schemeClr val="dk1"/>
                </a:solidFill>
                <a:latin typeface="Cambria" panose="02040503050406030204" pitchFamily="18" charset="0"/>
                <a:ea typeface="Cambria"/>
                <a:cs typeface="Cambria"/>
                <a:sym typeface="Cambria"/>
              </a:rPr>
              <a:t>t</a:t>
            </a:r>
            <a:r>
              <a:rPr lang="en-US" dirty="0">
                <a:solidFill>
                  <a:srgbClr val="212529"/>
                </a:solidFill>
                <a:latin typeface="Cambria" panose="02040503050406030204" pitchFamily="18" charset="0"/>
              </a:rPr>
              <a:t>, Texas AAUP Conference, </a:t>
            </a:r>
            <a:r>
              <a:rPr lang="en-US" dirty="0">
                <a:solidFill>
                  <a:srgbClr val="212529"/>
                </a:solidFill>
                <a:latin typeface="Cambria" panose="02040503050406030204" pitchFamily="18" charset="0"/>
                <a:hlinkClick r:id="rId3"/>
              </a:rPr>
              <a:t>halftoning@juno.com</a:t>
            </a:r>
            <a:r>
              <a:rPr lang="en-US" dirty="0">
                <a:solidFill>
                  <a:srgbClr val="212529"/>
                </a:solidFill>
                <a:latin typeface="Cambria" panose="02040503050406030204" pitchFamily="18" charset="0"/>
              </a:rPr>
              <a:t> </a:t>
            </a:r>
          </a:p>
          <a:p>
            <a:pPr marL="0" indent="0" algn="ctr">
              <a:lnSpc>
                <a:spcPct val="100000"/>
              </a:lnSpc>
              <a:spcBef>
                <a:spcPts val="1000"/>
              </a:spcBef>
              <a:buClr>
                <a:schemeClr val="dk1"/>
              </a:buClr>
              <a:buSzPct val="34375"/>
              <a:buNone/>
            </a:pPr>
            <a:r>
              <a:rPr lang="en-US" sz="2600" dirty="0">
                <a:solidFill>
                  <a:schemeClr val="dk1"/>
                </a:solidFill>
                <a:latin typeface="Cambria"/>
                <a:sym typeface="Cambria"/>
              </a:rPr>
              <a:t>Lauren J. </a:t>
            </a:r>
            <a:r>
              <a:rPr lang="en-US" sz="2600" dirty="0" err="1">
                <a:solidFill>
                  <a:schemeClr val="dk1"/>
                </a:solidFill>
                <a:latin typeface="Cambria"/>
                <a:sym typeface="Cambria"/>
              </a:rPr>
              <a:t>Gutterman</a:t>
            </a:r>
            <a:endParaRPr lang="en-US" sz="2600" dirty="0">
              <a:solidFill>
                <a:srgbClr val="212529"/>
              </a:solidFill>
              <a:latin typeface="LibreFrank"/>
              <a:sym typeface="Cambria"/>
            </a:endParaRPr>
          </a:p>
          <a:p>
            <a:pPr marL="0" indent="0" algn="ctr">
              <a:lnSpc>
                <a:spcPct val="100000"/>
              </a:lnSpc>
              <a:spcBef>
                <a:spcPts val="1000"/>
              </a:spcBef>
              <a:buClr>
                <a:schemeClr val="dk1"/>
              </a:buClr>
              <a:buSzPct val="34375"/>
              <a:buNone/>
            </a:pPr>
            <a:r>
              <a:rPr lang="en-US" dirty="0">
                <a:solidFill>
                  <a:srgbClr val="212529"/>
                </a:solidFill>
                <a:latin typeface="Cambria" panose="02040503050406030204" pitchFamily="18" charset="0"/>
              </a:rPr>
              <a:t>Twi</a:t>
            </a:r>
            <a:r>
              <a:rPr lang="en-US" sz="1800" dirty="0">
                <a:solidFill>
                  <a:schemeClr val="dk1"/>
                </a:solidFill>
                <a:latin typeface="Cambria" panose="02040503050406030204" pitchFamily="18" charset="0"/>
                <a:ea typeface="Cambria"/>
                <a:cs typeface="Cambria"/>
                <a:sym typeface="Cambria"/>
              </a:rPr>
              <a:t>tt</a:t>
            </a:r>
            <a:r>
              <a:rPr lang="en-US" dirty="0">
                <a:solidFill>
                  <a:srgbClr val="212529"/>
                </a:solidFill>
                <a:latin typeface="Cambria" panose="02040503050406030204" pitchFamily="18" charset="0"/>
              </a:rPr>
              <a:t>er Co-coordina</a:t>
            </a:r>
            <a:r>
              <a:rPr lang="en-US" sz="1800" dirty="0">
                <a:solidFill>
                  <a:schemeClr val="dk1"/>
                </a:solidFill>
                <a:latin typeface="Cambria" panose="02040503050406030204" pitchFamily="18" charset="0"/>
                <a:ea typeface="Cambria"/>
                <a:cs typeface="Cambria"/>
                <a:sym typeface="Cambria"/>
              </a:rPr>
              <a:t>t</a:t>
            </a:r>
            <a:r>
              <a:rPr lang="en-US" dirty="0">
                <a:solidFill>
                  <a:srgbClr val="212529"/>
                </a:solidFill>
                <a:latin typeface="Cambria" panose="02040503050406030204" pitchFamily="18" charset="0"/>
              </a:rPr>
              <a:t>or, Texas AAUP Conference, </a:t>
            </a:r>
            <a:r>
              <a:rPr lang="en-US" dirty="0">
                <a:solidFill>
                  <a:srgbClr val="212529"/>
                </a:solidFill>
                <a:latin typeface="Cambria" panose="02040503050406030204" pitchFamily="18" charset="0"/>
                <a:hlinkClick r:id="rId4"/>
              </a:rPr>
              <a:t>ljg300@gmail.com</a:t>
            </a:r>
            <a:endParaRPr lang="en-US" b="0" i="0" dirty="0">
              <a:solidFill>
                <a:srgbClr val="212529"/>
              </a:solidFill>
              <a:effectLst/>
              <a:latin typeface="Cambria" panose="020405030504060302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A8CF-9598-B992-0A35-2F696E1AF27A}"/>
              </a:ext>
            </a:extLst>
          </p:cNvPr>
          <p:cNvSpPr>
            <a:spLocks noGrp="1"/>
          </p:cNvSpPr>
          <p:nvPr>
            <p:ph type="title"/>
          </p:nvPr>
        </p:nvSpPr>
        <p:spPr>
          <a:xfrm>
            <a:off x="311700" y="194013"/>
            <a:ext cx="8691959" cy="572700"/>
          </a:xfrm>
        </p:spPr>
        <p:txBody>
          <a:bodyPr>
            <a:noAutofit/>
          </a:bodyPr>
          <a:lstStyle/>
          <a:p>
            <a:pPr algn="ctr"/>
            <a:r>
              <a:rPr lang="en-US" sz="3200" dirty="0">
                <a:latin typeface="Cambria" panose="02040503050406030204" pitchFamily="18" charset="0"/>
              </a:rPr>
              <a:t>Senate’s Version of the Tenure Bill (SB 18)</a:t>
            </a:r>
          </a:p>
        </p:txBody>
      </p:sp>
      <p:sp>
        <p:nvSpPr>
          <p:cNvPr id="3" name="Text Placeholder 2">
            <a:extLst>
              <a:ext uri="{FF2B5EF4-FFF2-40B4-BE49-F238E27FC236}">
                <a16:creationId xmlns:a16="http://schemas.microsoft.com/office/drawing/2014/main" id="{45B50C44-FDD8-344F-FBE9-862712B09D2A}"/>
              </a:ext>
            </a:extLst>
          </p:cNvPr>
          <p:cNvSpPr>
            <a:spLocks noGrp="1"/>
          </p:cNvSpPr>
          <p:nvPr>
            <p:ph type="body" idx="1"/>
          </p:nvPr>
        </p:nvSpPr>
        <p:spPr>
          <a:xfrm>
            <a:off x="294200" y="766990"/>
            <a:ext cx="8709459" cy="4268930"/>
          </a:xfrm>
        </p:spPr>
        <p:txBody>
          <a:bodyPr>
            <a:normAutofit fontScale="77500" lnSpcReduction="20000"/>
          </a:bodyPr>
          <a:lstStyle/>
          <a:p>
            <a:pPr marL="114300" indent="0">
              <a:spcBef>
                <a:spcPts val="900"/>
              </a:spcBef>
              <a:buNone/>
            </a:pPr>
            <a:r>
              <a:rPr lang="en-US" sz="2600" b="1" dirty="0">
                <a:solidFill>
                  <a:srgbClr val="2B2924"/>
                </a:solidFill>
                <a:latin typeface="Cambria" panose="02040503050406030204" pitchFamily="18" charset="0"/>
              </a:rPr>
              <a:t>Tenure</a:t>
            </a:r>
          </a:p>
          <a:p>
            <a:r>
              <a:rPr lang="en-US" sz="2300" dirty="0">
                <a:solidFill>
                  <a:srgbClr val="2B2924"/>
                </a:solidFill>
                <a:latin typeface="Cambria" panose="02040503050406030204" pitchFamily="18" charset="0"/>
              </a:rPr>
              <a:t>Earned after a rigorous review of six years of teaching, research and service</a:t>
            </a:r>
          </a:p>
          <a:p>
            <a:r>
              <a:rPr lang="en-US" sz="2300" dirty="0">
                <a:solidFill>
                  <a:srgbClr val="2B2924"/>
                </a:solidFill>
                <a:latin typeface="Cambria" panose="02040503050406030204" pitchFamily="18" charset="0"/>
              </a:rPr>
              <a:t>Protects academic freedom to foster critical thinking &amp; intellectual exploration</a:t>
            </a:r>
          </a:p>
          <a:p>
            <a:r>
              <a:rPr lang="en-US" sz="2300" dirty="0">
                <a:solidFill>
                  <a:srgbClr val="2B2924"/>
                </a:solidFill>
                <a:latin typeface="Cambria" panose="02040503050406030204" pitchFamily="18" charset="0"/>
              </a:rPr>
              <a:t>Allows professors to take on long-term curriculum development, research projects, and leadership positions vital to student experience and success</a:t>
            </a:r>
          </a:p>
          <a:p>
            <a:pPr marL="114300" indent="0">
              <a:buNone/>
            </a:pPr>
            <a:endParaRPr lang="en-US" sz="2200" b="0" i="0" dirty="0">
              <a:solidFill>
                <a:srgbClr val="2B2924"/>
              </a:solidFill>
              <a:effectLst/>
              <a:latin typeface="Cambria" panose="02040503050406030204" pitchFamily="18" charset="0"/>
              <a:hlinkClick r:id="rId3"/>
            </a:endParaRPr>
          </a:p>
          <a:p>
            <a:pPr marL="114300" indent="0">
              <a:buNone/>
            </a:pPr>
            <a:r>
              <a:rPr lang="en-US" sz="2600" b="1" dirty="0">
                <a:solidFill>
                  <a:srgbClr val="2B2924"/>
                </a:solidFill>
                <a:latin typeface="Cambria" panose="02040503050406030204" pitchFamily="18" charset="0"/>
              </a:rPr>
              <a:t>Initial Tenure Bill Passed by Senate on April 6</a:t>
            </a:r>
            <a:r>
              <a:rPr lang="en-US" sz="2600" b="1" i="0" dirty="0">
                <a:solidFill>
                  <a:srgbClr val="2B2924"/>
                </a:solidFill>
                <a:effectLst/>
                <a:latin typeface="Cambria" panose="02040503050406030204" pitchFamily="18" charset="0"/>
              </a:rPr>
              <a:t>t</a:t>
            </a:r>
            <a:r>
              <a:rPr lang="en-US" sz="2600" b="1" dirty="0">
                <a:solidFill>
                  <a:srgbClr val="2B2924"/>
                </a:solidFill>
                <a:latin typeface="Cambria" panose="02040503050406030204" pitchFamily="18" charset="0"/>
              </a:rPr>
              <a:t>h </a:t>
            </a:r>
            <a:r>
              <a:rPr lang="en-US" sz="2400" dirty="0">
                <a:latin typeface="Cambria" panose="02040503050406030204" pitchFamily="18" charset="0"/>
              </a:rPr>
              <a:t>(</a:t>
            </a:r>
            <a:r>
              <a:rPr lang="en-US" sz="2200" b="0" i="0" dirty="0">
                <a:solidFill>
                  <a:srgbClr val="2B2924"/>
                </a:solidFill>
                <a:effectLst/>
                <a:latin typeface="Cambria" panose="02040503050406030204" pitchFamily="18" charset="0"/>
                <a:hlinkClick r:id="rId3"/>
              </a:rPr>
              <a:t>SB18</a:t>
            </a:r>
            <a:r>
              <a:rPr lang="en-US" sz="2200" b="0" i="0" dirty="0">
                <a:solidFill>
                  <a:srgbClr val="2B2924"/>
                </a:solidFill>
                <a:effectLst/>
                <a:latin typeface="Cambria" panose="02040503050406030204" pitchFamily="18" charset="0"/>
              </a:rPr>
              <a:t>)</a:t>
            </a:r>
            <a:endParaRPr lang="en-US" sz="2300" dirty="0">
              <a:solidFill>
                <a:srgbClr val="2B2924"/>
              </a:solidFill>
              <a:latin typeface="Cambria" panose="02040503050406030204" pitchFamily="18" charset="0"/>
            </a:endParaRPr>
          </a:p>
          <a:p>
            <a:r>
              <a:rPr lang="en-US" sz="2300" dirty="0">
                <a:solidFill>
                  <a:srgbClr val="2B2924"/>
                </a:solidFill>
                <a:latin typeface="Cambria" panose="02040503050406030204" pitchFamily="18" charset="0"/>
              </a:rPr>
              <a:t>Prohibits hiring of tenured &amp; tenure-track faculty after Jan. 1, 2024</a:t>
            </a:r>
          </a:p>
          <a:p>
            <a:r>
              <a:rPr lang="en-US" sz="2300" dirty="0">
                <a:solidFill>
                  <a:srgbClr val="2B2924"/>
                </a:solidFill>
                <a:latin typeface="Cambria" panose="02040503050406030204" pitchFamily="18" charset="0"/>
              </a:rPr>
              <a:t>Allows faculty tenured before Jan. 1, 2024, to remain tenured</a:t>
            </a:r>
          </a:p>
          <a:p>
            <a:pPr marL="114300" indent="0">
              <a:buNone/>
            </a:pPr>
            <a:endParaRPr lang="en-US" sz="2200" b="1" i="0" dirty="0">
              <a:solidFill>
                <a:srgbClr val="2B2924"/>
              </a:solidFill>
              <a:effectLst/>
              <a:latin typeface="Cambria" panose="02040503050406030204" pitchFamily="18" charset="0"/>
            </a:endParaRPr>
          </a:p>
          <a:p>
            <a:pPr marL="114300" indent="0">
              <a:buNone/>
            </a:pPr>
            <a:r>
              <a:rPr lang="en-US" sz="2600" b="1" i="0" dirty="0">
                <a:solidFill>
                  <a:srgbClr val="2B2924"/>
                </a:solidFill>
                <a:effectLst/>
                <a:latin typeface="Cambria" panose="02040503050406030204" pitchFamily="18" charset="0"/>
              </a:rPr>
              <a:t>Potential impacts of the Senate Version of SB 18</a:t>
            </a:r>
          </a:p>
          <a:p>
            <a:r>
              <a:rPr lang="en-US" sz="2300" dirty="0">
                <a:solidFill>
                  <a:srgbClr val="2B2924"/>
                </a:solidFill>
                <a:latin typeface="Cambria" panose="02040503050406030204" pitchFamily="18" charset="0"/>
              </a:rPr>
              <a:t>Tenure-track faculty will seek tenure-track and tenured positions elsewhere</a:t>
            </a:r>
          </a:p>
          <a:p>
            <a:r>
              <a:rPr lang="en-US" sz="2300" dirty="0">
                <a:solidFill>
                  <a:srgbClr val="2B2924"/>
                </a:solidFill>
                <a:latin typeface="Cambria" panose="02040503050406030204" pitchFamily="18" charset="0"/>
              </a:rPr>
              <a:t>Due to the starvation of the tenure pipeline, tenured faculty members will leave</a:t>
            </a:r>
          </a:p>
          <a:p>
            <a:r>
              <a:rPr lang="en-US" sz="2300" dirty="0">
                <a:solidFill>
                  <a:srgbClr val="2B2924"/>
                </a:solidFill>
                <a:latin typeface="Cambria" panose="02040503050406030204" pitchFamily="18" charset="0"/>
              </a:rPr>
              <a:t>Loss of quality, prestige and rankings by Texas public colleges and universities</a:t>
            </a:r>
          </a:p>
          <a:p>
            <a:pPr marL="114300" indent="0">
              <a:spcBef>
                <a:spcPts val="1200"/>
              </a:spcBef>
              <a:buNone/>
            </a:pPr>
            <a:endParaRPr lang="en-US" sz="2200" b="1" i="0" dirty="0">
              <a:solidFill>
                <a:srgbClr val="2B2924"/>
              </a:solidFill>
              <a:effectLst/>
              <a:latin typeface="Cambria" panose="02040503050406030204" pitchFamily="18" charset="0"/>
            </a:endParaRPr>
          </a:p>
        </p:txBody>
      </p:sp>
      <p:sp>
        <p:nvSpPr>
          <p:cNvPr id="4" name="Slide Number Placeholder 3">
            <a:extLst>
              <a:ext uri="{FF2B5EF4-FFF2-40B4-BE49-F238E27FC236}">
                <a16:creationId xmlns:a16="http://schemas.microsoft.com/office/drawing/2014/main" id="{24BD0E21-C8A5-34D1-ACAF-AF07E3EC17D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a:t>
            </a:fld>
            <a:endParaRPr lang="en" dirty="0"/>
          </a:p>
        </p:txBody>
      </p:sp>
      <p:sp>
        <p:nvSpPr>
          <p:cNvPr id="6" name="TextBox 5">
            <a:extLst>
              <a:ext uri="{FF2B5EF4-FFF2-40B4-BE49-F238E27FC236}">
                <a16:creationId xmlns:a16="http://schemas.microsoft.com/office/drawing/2014/main" id="{F1ACFB73-7F3D-B687-5E47-2C3490A87745}"/>
              </a:ext>
            </a:extLst>
          </p:cNvPr>
          <p:cNvSpPr txBox="1"/>
          <p:nvPr/>
        </p:nvSpPr>
        <p:spPr>
          <a:xfrm>
            <a:off x="7488203" y="2587969"/>
            <a:ext cx="1434771" cy="738664"/>
          </a:xfrm>
          <a:prstGeom prst="rect">
            <a:avLst/>
          </a:prstGeom>
          <a:solidFill>
            <a:srgbClr val="FFC000"/>
          </a:solidFill>
        </p:spPr>
        <p:txBody>
          <a:bodyPr wrap="square" rtlCol="0">
            <a:spAutoFit/>
          </a:bodyPr>
          <a:lstStyle/>
          <a:p>
            <a:pPr algn="ctr"/>
            <a:r>
              <a:rPr lang="en-US" dirty="0"/>
              <a:t>Not the version passed by the Legislature</a:t>
            </a:r>
          </a:p>
        </p:txBody>
      </p:sp>
    </p:spTree>
    <p:extLst>
      <p:ext uri="{BB962C8B-B14F-4D97-AF65-F5344CB8AC3E}">
        <p14:creationId xmlns:p14="http://schemas.microsoft.com/office/powerpoint/2010/main" val="1125399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A8CF-9598-B992-0A35-2F696E1AF27A}"/>
              </a:ext>
            </a:extLst>
          </p:cNvPr>
          <p:cNvSpPr>
            <a:spLocks noGrp="1"/>
          </p:cNvSpPr>
          <p:nvPr>
            <p:ph type="title"/>
          </p:nvPr>
        </p:nvSpPr>
        <p:spPr>
          <a:xfrm>
            <a:off x="311700" y="194013"/>
            <a:ext cx="8832300" cy="572700"/>
          </a:xfrm>
        </p:spPr>
        <p:txBody>
          <a:bodyPr>
            <a:noAutofit/>
          </a:bodyPr>
          <a:lstStyle/>
          <a:p>
            <a:r>
              <a:rPr lang="en-US" sz="3200" dirty="0">
                <a:latin typeface="Cambria" panose="02040503050406030204" pitchFamily="18" charset="0"/>
              </a:rPr>
              <a:t>Different Tenure Bill Passed by House &amp; Now Law</a:t>
            </a:r>
          </a:p>
        </p:txBody>
      </p:sp>
      <p:sp>
        <p:nvSpPr>
          <p:cNvPr id="3" name="Text Placeholder 2">
            <a:extLst>
              <a:ext uri="{FF2B5EF4-FFF2-40B4-BE49-F238E27FC236}">
                <a16:creationId xmlns:a16="http://schemas.microsoft.com/office/drawing/2014/main" id="{45B50C44-FDD8-344F-FBE9-862712B09D2A}"/>
              </a:ext>
            </a:extLst>
          </p:cNvPr>
          <p:cNvSpPr>
            <a:spLocks noGrp="1"/>
          </p:cNvSpPr>
          <p:nvPr>
            <p:ph type="body" idx="1"/>
          </p:nvPr>
        </p:nvSpPr>
        <p:spPr>
          <a:xfrm>
            <a:off x="294200" y="802850"/>
            <a:ext cx="8832300" cy="3957406"/>
          </a:xfrm>
        </p:spPr>
        <p:txBody>
          <a:bodyPr>
            <a:normAutofit fontScale="92500" lnSpcReduction="10000"/>
          </a:bodyPr>
          <a:lstStyle/>
          <a:p>
            <a:pPr marL="114300" indent="0">
              <a:buNone/>
            </a:pPr>
            <a:r>
              <a:rPr lang="en-US" sz="2000" b="0" i="0" dirty="0">
                <a:solidFill>
                  <a:srgbClr val="2B2924"/>
                </a:solidFill>
                <a:effectLst/>
                <a:latin typeface="Cambria" panose="02040503050406030204" pitchFamily="18" charset="0"/>
                <a:hlinkClick r:id="rId2"/>
              </a:rPr>
              <a:t>SB18</a:t>
            </a:r>
            <a:r>
              <a:rPr lang="en-US" sz="2000" b="0" i="0" dirty="0">
                <a:solidFill>
                  <a:srgbClr val="2B2924"/>
                </a:solidFill>
                <a:effectLst/>
                <a:latin typeface="Cambria" panose="02040503050406030204" pitchFamily="18" charset="0"/>
              </a:rPr>
              <a:t> modified Texas Education Code on Post-Tenure Review</a:t>
            </a:r>
            <a:endParaRPr lang="en-US" sz="2000" b="0" i="0" dirty="0">
              <a:solidFill>
                <a:srgbClr val="2B2924"/>
              </a:solidFill>
              <a:effectLst/>
              <a:latin typeface="Cambria" panose="02040503050406030204" pitchFamily="18" charset="0"/>
              <a:hlinkClick r:id="rId2"/>
            </a:endParaRPr>
          </a:p>
          <a:p>
            <a:pPr marL="114300" indent="0">
              <a:spcBef>
                <a:spcPts val="900"/>
              </a:spcBef>
              <a:buNone/>
            </a:pPr>
            <a:r>
              <a:rPr lang="en-US" sz="2200" b="1" i="0" dirty="0">
                <a:solidFill>
                  <a:srgbClr val="2B2924"/>
                </a:solidFill>
                <a:effectLst/>
                <a:latin typeface="Cambria" panose="02040503050406030204" pitchFamily="18" charset="0"/>
              </a:rPr>
              <a:t>Part 1 – Adds Tenure Definition</a:t>
            </a:r>
          </a:p>
          <a:p>
            <a:r>
              <a:rPr lang="en-US" sz="1900" dirty="0">
                <a:solidFill>
                  <a:srgbClr val="2B2924"/>
                </a:solidFill>
                <a:latin typeface="Cambria" panose="02040503050406030204" pitchFamily="18" charset="0"/>
              </a:rPr>
              <a:t>Codifies tenure as continuous employment Sec. 2 Part 4</a:t>
            </a:r>
          </a:p>
          <a:p>
            <a:r>
              <a:rPr lang="en-US" sz="1900" dirty="0">
                <a:solidFill>
                  <a:srgbClr val="2B2924"/>
                </a:solidFill>
                <a:latin typeface="Cambria" panose="02040503050406030204" pitchFamily="18" charset="0"/>
              </a:rPr>
              <a:t>Only a governing board may grant tenure Sec. 3(b)</a:t>
            </a:r>
          </a:p>
          <a:p>
            <a:r>
              <a:rPr lang="en-US" sz="1900" dirty="0">
                <a:solidFill>
                  <a:srgbClr val="2B2924"/>
                </a:solidFill>
                <a:latin typeface="Cambria" panose="02040503050406030204" pitchFamily="18" charset="0"/>
              </a:rPr>
              <a:t>Supreme Court held tenure as a property right </a:t>
            </a:r>
            <a:r>
              <a:rPr lang="en-US" sz="1900" b="0" i="0" dirty="0">
                <a:solidFill>
                  <a:srgbClr val="2B2924"/>
                </a:solidFill>
                <a:effectLst/>
                <a:latin typeface="Cambria" panose="02040503050406030204" pitchFamily="18" charset="0"/>
              </a:rPr>
              <a:t>–</a:t>
            </a:r>
            <a:r>
              <a:rPr lang="en-US" sz="1900" dirty="0">
                <a:solidFill>
                  <a:srgbClr val="2B2924"/>
                </a:solidFill>
                <a:latin typeface="Cambria" panose="02040503050406030204" pitchFamily="18" charset="0"/>
              </a:rPr>
              <a:t> property amount in Sec. 3(c) **</a:t>
            </a:r>
          </a:p>
          <a:p>
            <a:pPr marL="114300" indent="0">
              <a:spcBef>
                <a:spcPts val="900"/>
              </a:spcBef>
              <a:buNone/>
            </a:pPr>
            <a:r>
              <a:rPr lang="en-US" sz="2200" b="1" i="0" dirty="0">
                <a:solidFill>
                  <a:srgbClr val="2B2924"/>
                </a:solidFill>
                <a:effectLst/>
                <a:latin typeface="Cambria" panose="02040503050406030204" pitchFamily="18" charset="0"/>
              </a:rPr>
              <a:t>Part 2 – </a:t>
            </a:r>
            <a:r>
              <a:rPr lang="en-US" sz="2200" b="1" dirty="0">
                <a:solidFill>
                  <a:srgbClr val="2B2924"/>
                </a:solidFill>
                <a:latin typeface="Cambria" panose="02040503050406030204" pitchFamily="18" charset="0"/>
              </a:rPr>
              <a:t>Facul</a:t>
            </a:r>
            <a:r>
              <a:rPr lang="en-US" sz="2200" b="1" i="0" dirty="0">
                <a:solidFill>
                  <a:srgbClr val="2B2924"/>
                </a:solidFill>
                <a:effectLst/>
                <a:latin typeface="Cambria" panose="02040503050406030204" pitchFamily="18" charset="0"/>
              </a:rPr>
              <a:t>ty dismissal with due process</a:t>
            </a:r>
            <a:r>
              <a:rPr lang="en-US" sz="2200" b="1" dirty="0">
                <a:solidFill>
                  <a:srgbClr val="2B2924"/>
                </a:solidFill>
                <a:latin typeface="Cambria" panose="02040503050406030204" pitchFamily="18" charset="0"/>
              </a:rPr>
              <a:t> </a:t>
            </a:r>
            <a:r>
              <a:rPr lang="en-US" sz="2200" b="1" i="0" dirty="0">
                <a:solidFill>
                  <a:srgbClr val="2B2924"/>
                </a:solidFill>
                <a:effectLst/>
                <a:latin typeface="Cambria" panose="02040503050406030204" pitchFamily="18" charset="0"/>
              </a:rPr>
              <a:t>in Sec. 3(c-1)</a:t>
            </a:r>
            <a:endParaRPr lang="en-US" sz="2200" b="1" dirty="0">
              <a:solidFill>
                <a:srgbClr val="2B2924"/>
              </a:solidFill>
              <a:latin typeface="Cambria" panose="02040503050406030204" pitchFamily="18" charset="0"/>
            </a:endParaRPr>
          </a:p>
          <a:p>
            <a:r>
              <a:rPr lang="en-US" sz="1900" dirty="0">
                <a:solidFill>
                  <a:srgbClr val="2B2924"/>
                </a:solidFill>
                <a:latin typeface="Cambria" panose="02040503050406030204" pitchFamily="18" charset="0"/>
              </a:rPr>
              <a:t>“Each governing board … shall adopt policies and procedures </a:t>
            </a:r>
            <a:r>
              <a:rPr lang="en-US" sz="1900" u="sng" dirty="0">
                <a:solidFill>
                  <a:srgbClr val="2B2924"/>
                </a:solidFill>
                <a:latin typeface="Cambria" panose="02040503050406030204" pitchFamily="18" charset="0"/>
              </a:rPr>
              <a:t>regarding tenure</a:t>
            </a:r>
            <a:r>
              <a:rPr lang="en-US" sz="1900" dirty="0">
                <a:solidFill>
                  <a:srgbClr val="2B2924"/>
                </a:solidFill>
                <a:latin typeface="Cambria" panose="02040503050406030204" pitchFamily="18" charset="0"/>
              </a:rPr>
              <a:t>”</a:t>
            </a:r>
          </a:p>
          <a:p>
            <a:r>
              <a:rPr lang="en-US" sz="1900" dirty="0">
                <a:solidFill>
                  <a:srgbClr val="2B2924"/>
                </a:solidFill>
                <a:latin typeface="Cambria" panose="02040503050406030204" pitchFamily="18" charset="0"/>
              </a:rPr>
              <a:t>Defines 10 ways to dismiss a tenured faculty member</a:t>
            </a:r>
          </a:p>
          <a:p>
            <a:r>
              <a:rPr lang="en-US" sz="1900" dirty="0">
                <a:solidFill>
                  <a:srgbClr val="2B2924"/>
                </a:solidFill>
                <a:latin typeface="Cambria" panose="02040503050406030204" pitchFamily="18" charset="0"/>
              </a:rPr>
              <a:t>Continues provisions for periodic post-tenure review processes</a:t>
            </a:r>
          </a:p>
          <a:p>
            <a:pPr marL="114300" indent="0">
              <a:spcBef>
                <a:spcPts val="900"/>
              </a:spcBef>
              <a:buNone/>
            </a:pPr>
            <a:r>
              <a:rPr lang="en-US" sz="2000" b="1" i="0" dirty="0">
                <a:solidFill>
                  <a:srgbClr val="2B2924"/>
                </a:solidFill>
                <a:effectLst/>
                <a:latin typeface="Cambria" panose="02040503050406030204" pitchFamily="18" charset="0"/>
              </a:rPr>
              <a:t>Part 3 – Summary (“Immediate”) Dismissal </a:t>
            </a:r>
            <a:r>
              <a:rPr lang="en-US" sz="2000" b="1" dirty="0">
                <a:solidFill>
                  <a:srgbClr val="2B2924"/>
                </a:solidFill>
                <a:latin typeface="Cambria" panose="02040503050406030204" pitchFamily="18" charset="0"/>
              </a:rPr>
              <a:t>in Sec. 3(c-4)</a:t>
            </a:r>
          </a:p>
          <a:p>
            <a:r>
              <a:rPr lang="en-US" sz="1900" dirty="0">
                <a:solidFill>
                  <a:srgbClr val="2B2924"/>
                </a:solidFill>
                <a:latin typeface="Cambria" panose="02040503050406030204" pitchFamily="18" charset="0"/>
              </a:rPr>
              <a:t>Sets minimum </a:t>
            </a:r>
            <a:r>
              <a:rPr lang="en-US" sz="1900" b="0" i="0" dirty="0">
                <a:solidFill>
                  <a:srgbClr val="2B2924"/>
                </a:solidFill>
                <a:effectLst/>
                <a:latin typeface="Cambria" panose="02040503050406030204" pitchFamily="18" charset="0"/>
              </a:rPr>
              <a:t>s</a:t>
            </a:r>
            <a:r>
              <a:rPr lang="en-US" sz="1900" dirty="0">
                <a:solidFill>
                  <a:srgbClr val="2B2924"/>
                </a:solidFill>
                <a:latin typeface="Cambria" panose="02040503050406030204" pitchFamily="18" charset="0"/>
              </a:rPr>
              <a:t>t</a:t>
            </a:r>
            <a:r>
              <a:rPr lang="en-US" sz="1900" b="0" i="0" dirty="0">
                <a:solidFill>
                  <a:srgbClr val="2B2924"/>
                </a:solidFill>
                <a:effectLst/>
                <a:latin typeface="Cambria" panose="02040503050406030204" pitchFamily="18" charset="0"/>
              </a:rPr>
              <a:t>andards for ins</a:t>
            </a:r>
            <a:r>
              <a:rPr lang="en-US" sz="1900" dirty="0">
                <a:solidFill>
                  <a:srgbClr val="2B2924"/>
                </a:solidFill>
                <a:latin typeface="Cambria" panose="02040503050406030204" pitchFamily="18" charset="0"/>
              </a:rPr>
              <a:t>titutions that choose to have summary dismissal</a:t>
            </a:r>
            <a:r>
              <a:rPr lang="en-US" sz="1900" b="0" i="0" dirty="0">
                <a:solidFill>
                  <a:srgbClr val="2B2924"/>
                </a:solidFill>
                <a:effectLst/>
                <a:latin typeface="Cambria" panose="02040503050406030204" pitchFamily="18" charset="0"/>
              </a:rPr>
              <a:t> </a:t>
            </a:r>
            <a:endParaRPr lang="en-US" sz="1900" b="1" dirty="0">
              <a:solidFill>
                <a:srgbClr val="2B2924"/>
              </a:solidFill>
              <a:latin typeface="Cambria" panose="02040503050406030204" pitchFamily="18" charset="0"/>
            </a:endParaRPr>
          </a:p>
        </p:txBody>
      </p:sp>
      <p:sp>
        <p:nvSpPr>
          <p:cNvPr id="6" name="TextBox 5">
            <a:extLst>
              <a:ext uri="{FF2B5EF4-FFF2-40B4-BE49-F238E27FC236}">
                <a16:creationId xmlns:a16="http://schemas.microsoft.com/office/drawing/2014/main" id="{AE614958-E46F-5B20-92D5-BF67FD0EFDA8}"/>
              </a:ext>
            </a:extLst>
          </p:cNvPr>
          <p:cNvSpPr txBox="1"/>
          <p:nvPr/>
        </p:nvSpPr>
        <p:spPr>
          <a:xfrm>
            <a:off x="7395882" y="3233402"/>
            <a:ext cx="1624254" cy="738664"/>
          </a:xfrm>
          <a:prstGeom prst="rect">
            <a:avLst/>
          </a:prstGeom>
          <a:solidFill>
            <a:srgbClr val="FFC000"/>
          </a:solidFill>
        </p:spPr>
        <p:txBody>
          <a:bodyPr wrap="square" rtlCol="0">
            <a:spAutoFit/>
          </a:bodyPr>
          <a:lstStyle/>
          <a:p>
            <a:pPr algn="ctr"/>
            <a:r>
              <a:rPr lang="en-US" dirty="0"/>
              <a:t>Underlined text means text added to existing law</a:t>
            </a:r>
          </a:p>
        </p:txBody>
      </p:sp>
      <p:sp>
        <p:nvSpPr>
          <p:cNvPr id="5" name="TextBox 4">
            <a:extLst>
              <a:ext uri="{FF2B5EF4-FFF2-40B4-BE49-F238E27FC236}">
                <a16:creationId xmlns:a16="http://schemas.microsoft.com/office/drawing/2014/main" id="{21C593CE-8576-9510-D701-DB5D75517DA1}"/>
              </a:ext>
            </a:extLst>
          </p:cNvPr>
          <p:cNvSpPr txBox="1"/>
          <p:nvPr/>
        </p:nvSpPr>
        <p:spPr>
          <a:xfrm>
            <a:off x="-3265" y="4653644"/>
            <a:ext cx="7219853" cy="523220"/>
          </a:xfrm>
          <a:prstGeom prst="rect">
            <a:avLst/>
          </a:prstGeom>
          <a:noFill/>
        </p:spPr>
        <p:txBody>
          <a:bodyPr wrap="square" rtlCol="0">
            <a:spAutoFit/>
          </a:bodyPr>
          <a:lstStyle/>
          <a:p>
            <a:r>
              <a:rPr lang="en-US" dirty="0">
                <a:solidFill>
                  <a:srgbClr val="2B2924"/>
                </a:solidFill>
                <a:latin typeface="Cambria" panose="02040503050406030204" pitchFamily="18" charset="0"/>
              </a:rPr>
              <a:t>** 14th Amendment of the US Constitution: Government cannot deprive an individual of property or liberty without due process, but each State defines the property interest.</a:t>
            </a:r>
          </a:p>
        </p:txBody>
      </p:sp>
      <p:sp>
        <p:nvSpPr>
          <p:cNvPr id="7" name="Slide Number Placeholder 3">
            <a:extLst>
              <a:ext uri="{FF2B5EF4-FFF2-40B4-BE49-F238E27FC236}">
                <a16:creationId xmlns:a16="http://schemas.microsoft.com/office/drawing/2014/main" id="{10F9B981-362F-ED34-CA14-449010E488D1}"/>
              </a:ext>
            </a:extLst>
          </p:cNvPr>
          <p:cNvSpPr>
            <a:spLocks noGrp="1"/>
          </p:cNvSpPr>
          <p:nvPr>
            <p:ph type="sldNum" idx="12"/>
          </p:nvPr>
        </p:nvSpPr>
        <p:spPr>
          <a:xfrm>
            <a:off x="8472458" y="4663217"/>
            <a:ext cx="548700" cy="393600"/>
          </a:xfrm>
        </p:spPr>
        <p:txBody>
          <a:bodyPr/>
          <a:lstStyle/>
          <a:p>
            <a:pPr marL="0" lvl="0" indent="0" algn="r" rtl="0">
              <a:spcBef>
                <a:spcPts val="0"/>
              </a:spcBef>
              <a:spcAft>
                <a:spcPts val="0"/>
              </a:spcAft>
              <a:buNone/>
            </a:pPr>
            <a:fld id="{00000000-1234-1234-1234-123412341234}" type="slidenum">
              <a:rPr lang="en" smtClean="0"/>
              <a:t>3</a:t>
            </a:fld>
            <a:endParaRPr lang="en" dirty="0"/>
          </a:p>
        </p:txBody>
      </p:sp>
    </p:spTree>
    <p:extLst>
      <p:ext uri="{BB962C8B-B14F-4D97-AF65-F5344CB8AC3E}">
        <p14:creationId xmlns:p14="http://schemas.microsoft.com/office/powerpoint/2010/main" val="5424790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A8CF-9598-B992-0A35-2F696E1AF27A}"/>
              </a:ext>
            </a:extLst>
          </p:cNvPr>
          <p:cNvSpPr>
            <a:spLocks noGrp="1"/>
          </p:cNvSpPr>
          <p:nvPr>
            <p:ph type="title"/>
          </p:nvPr>
        </p:nvSpPr>
        <p:spPr>
          <a:xfrm>
            <a:off x="311700" y="194013"/>
            <a:ext cx="8832300" cy="572700"/>
          </a:xfrm>
        </p:spPr>
        <p:txBody>
          <a:bodyPr>
            <a:noAutofit/>
          </a:bodyPr>
          <a:lstStyle/>
          <a:p>
            <a:r>
              <a:rPr lang="en-US" sz="3200" dirty="0">
                <a:latin typeface="Cambria" panose="02040503050406030204" pitchFamily="18" charset="0"/>
              </a:rPr>
              <a:t>Concerns About SB 18 (1/2)</a:t>
            </a:r>
          </a:p>
        </p:txBody>
      </p:sp>
      <p:sp>
        <p:nvSpPr>
          <p:cNvPr id="3" name="Text Placeholder 2">
            <a:extLst>
              <a:ext uri="{FF2B5EF4-FFF2-40B4-BE49-F238E27FC236}">
                <a16:creationId xmlns:a16="http://schemas.microsoft.com/office/drawing/2014/main" id="{45B50C44-FDD8-344F-FBE9-862712B09D2A}"/>
              </a:ext>
            </a:extLst>
          </p:cNvPr>
          <p:cNvSpPr>
            <a:spLocks noGrp="1"/>
          </p:cNvSpPr>
          <p:nvPr>
            <p:ph type="body" idx="1"/>
          </p:nvPr>
        </p:nvSpPr>
        <p:spPr>
          <a:xfrm>
            <a:off x="294200" y="758025"/>
            <a:ext cx="8832300" cy="4298792"/>
          </a:xfrm>
        </p:spPr>
        <p:txBody>
          <a:bodyPr>
            <a:normAutofit fontScale="85000" lnSpcReduction="20000"/>
          </a:bodyPr>
          <a:lstStyle/>
          <a:p>
            <a:pPr marL="114300" indent="0">
              <a:lnSpc>
                <a:spcPct val="125000"/>
              </a:lnSpc>
              <a:spcBef>
                <a:spcPts val="900"/>
              </a:spcBef>
              <a:buNone/>
            </a:pPr>
            <a:r>
              <a:rPr lang="en-US" sz="2400" b="1" dirty="0">
                <a:solidFill>
                  <a:srgbClr val="2B2924"/>
                </a:solidFill>
                <a:latin typeface="Cambria" panose="02040503050406030204" pitchFamily="18" charset="0"/>
              </a:rPr>
              <a:t>Academic Freedom not mentioned</a:t>
            </a:r>
          </a:p>
          <a:p>
            <a:pPr algn="l">
              <a:lnSpc>
                <a:spcPct val="125000"/>
              </a:lnSpc>
              <a:buFont typeface="Arial" panose="020B0604020202020204" pitchFamily="34" charset="0"/>
              <a:buChar char="•"/>
            </a:pPr>
            <a:r>
              <a:rPr lang="en-US" sz="2100" dirty="0">
                <a:solidFill>
                  <a:srgbClr val="2B2924"/>
                </a:solidFill>
                <a:latin typeface="Cambria" panose="02040503050406030204" pitchFamily="18" charset="0"/>
              </a:rPr>
              <a:t>Connect academic freedom as a necessary safeguard of academic freedom</a:t>
            </a:r>
          </a:p>
          <a:p>
            <a:pPr algn="l">
              <a:lnSpc>
                <a:spcPct val="125000"/>
              </a:lnSpc>
              <a:buFont typeface="Arial" panose="020B0604020202020204" pitchFamily="34" charset="0"/>
              <a:buChar char="•"/>
            </a:pPr>
            <a:r>
              <a:rPr lang="en-US" sz="2100" i="1" dirty="0">
                <a:solidFill>
                  <a:srgbClr val="2B2924"/>
                </a:solidFill>
                <a:latin typeface="Cambria" panose="02040503050406030204" pitchFamily="18" charset="0"/>
              </a:rPr>
              <a:t>Academic freedom</a:t>
            </a:r>
            <a:r>
              <a:rPr lang="en-US" sz="2100" dirty="0">
                <a:solidFill>
                  <a:srgbClr val="2B2924"/>
                </a:solidFill>
                <a:latin typeface="Cambria" panose="02040503050406030204" pitchFamily="18" charset="0"/>
              </a:rPr>
              <a:t>: freedom from censorship by the institution or government</a:t>
            </a:r>
          </a:p>
          <a:p>
            <a:pPr algn="l">
              <a:lnSpc>
                <a:spcPct val="125000"/>
              </a:lnSpc>
              <a:buFont typeface="Arial" panose="020B0604020202020204" pitchFamily="34" charset="0"/>
              <a:buChar char="•"/>
            </a:pPr>
            <a:r>
              <a:rPr lang="en-US" sz="2100" dirty="0">
                <a:solidFill>
                  <a:srgbClr val="2B2924"/>
                </a:solidFill>
                <a:latin typeface="Cambria" panose="02040503050406030204" pitchFamily="18" charset="0"/>
              </a:rPr>
              <a:t>Other academic freedom safeguards include due process &amp; shared governance</a:t>
            </a:r>
          </a:p>
          <a:p>
            <a:pPr marL="114300" indent="0" algn="l">
              <a:lnSpc>
                <a:spcPct val="125000"/>
              </a:lnSpc>
              <a:spcBef>
                <a:spcPts val="900"/>
              </a:spcBef>
              <a:buNone/>
            </a:pPr>
            <a:r>
              <a:rPr lang="en-US" sz="2400" b="1" dirty="0">
                <a:solidFill>
                  <a:srgbClr val="2B2924"/>
                </a:solidFill>
                <a:latin typeface="Cambria" panose="02040503050406030204" pitchFamily="18" charset="0"/>
              </a:rPr>
              <a:t>Part 2: Seven r</a:t>
            </a:r>
            <a:r>
              <a:rPr lang="en-US" sz="2400" b="1" i="0" dirty="0">
                <a:solidFill>
                  <a:srgbClr val="2B2924"/>
                </a:solidFill>
                <a:effectLst/>
                <a:latin typeface="Cambria" panose="02040503050406030204" pitchFamily="18" charset="0"/>
              </a:rPr>
              <a:t>easons for </a:t>
            </a:r>
            <a:r>
              <a:rPr lang="en-US" sz="2400" b="1" dirty="0">
                <a:solidFill>
                  <a:srgbClr val="2B2924"/>
                </a:solidFill>
                <a:effectLst/>
                <a:latin typeface="Cambria" panose="02040503050406030204" pitchFamily="18" charset="0"/>
              </a:rPr>
              <a:t>regular dismissal </a:t>
            </a:r>
            <a:r>
              <a:rPr lang="en-US" sz="2400" b="1" i="0" dirty="0">
                <a:solidFill>
                  <a:srgbClr val="2B2924"/>
                </a:solidFill>
                <a:effectLst/>
                <a:latin typeface="Cambria" panose="02040503050406030204" pitchFamily="18" charset="0"/>
              </a:rPr>
              <a:t>are undefined or vague and many do </a:t>
            </a:r>
            <a:r>
              <a:rPr lang="en-US" sz="2400" b="1" dirty="0">
                <a:solidFill>
                  <a:srgbClr val="2B2924"/>
                </a:solidFill>
                <a:latin typeface="Cambria" panose="02040503050406030204" pitchFamily="18" charset="0"/>
              </a:rPr>
              <a:t>not indicate severity or pervasiveness</a:t>
            </a:r>
          </a:p>
          <a:p>
            <a:pPr algn="l">
              <a:lnSpc>
                <a:spcPct val="125000"/>
              </a:lnSpc>
              <a:buFont typeface="Arial" panose="020B0604020202020204" pitchFamily="34" charset="0"/>
              <a:buChar char="•"/>
            </a:pPr>
            <a:r>
              <a:rPr lang="en-US" sz="2100" dirty="0">
                <a:solidFill>
                  <a:srgbClr val="2B2924"/>
                </a:solidFill>
                <a:latin typeface="Cambria" panose="02040503050406030204" pitchFamily="18" charset="0"/>
              </a:rPr>
              <a:t>exhibited p</a:t>
            </a:r>
            <a:r>
              <a:rPr lang="en-US" sz="2100" b="0" i="0" dirty="0">
                <a:solidFill>
                  <a:srgbClr val="2B2924"/>
                </a:solidFill>
                <a:effectLst/>
                <a:latin typeface="Cambria" panose="02040503050406030204" pitchFamily="18" charset="0"/>
              </a:rPr>
              <a:t>rofessional incompetence</a:t>
            </a:r>
          </a:p>
          <a:p>
            <a:pPr>
              <a:lnSpc>
                <a:spcPct val="125000"/>
              </a:lnSpc>
              <a:buFont typeface="Arial" panose="020B0604020202020204" pitchFamily="34" charset="0"/>
              <a:buChar char="•"/>
            </a:pPr>
            <a:r>
              <a:rPr lang="en-US" sz="2100" dirty="0">
                <a:solidFill>
                  <a:srgbClr val="2B2924"/>
                </a:solidFill>
                <a:latin typeface="Cambria" panose="02040503050406030204" pitchFamily="18" charset="0"/>
              </a:rPr>
              <a:t>failed to perform duties or meet professional responsibilities </a:t>
            </a:r>
          </a:p>
          <a:p>
            <a:pPr algn="l">
              <a:lnSpc>
                <a:spcPct val="125000"/>
              </a:lnSpc>
              <a:buFont typeface="Arial" panose="020B0604020202020204" pitchFamily="34" charset="0"/>
              <a:buChar char="•"/>
            </a:pPr>
            <a:r>
              <a:rPr lang="en-US" sz="2100" dirty="0">
                <a:solidFill>
                  <a:srgbClr val="2B2924"/>
                </a:solidFill>
                <a:latin typeface="Cambria" panose="02040503050406030204" pitchFamily="18" charset="0"/>
              </a:rPr>
              <a:t>engaged in conduct involving moral turpitude </a:t>
            </a:r>
          </a:p>
          <a:p>
            <a:pPr algn="l">
              <a:lnSpc>
                <a:spcPct val="125000"/>
              </a:lnSpc>
              <a:buFont typeface="Arial" panose="020B0604020202020204" pitchFamily="34" charset="0"/>
              <a:buChar char="•"/>
            </a:pPr>
            <a:r>
              <a:rPr lang="en-US" sz="2100" dirty="0">
                <a:solidFill>
                  <a:srgbClr val="2B2924"/>
                </a:solidFill>
                <a:latin typeface="Cambria" panose="02040503050406030204" pitchFamily="18" charset="0"/>
              </a:rPr>
              <a:t>violated laws or university system or institution policies</a:t>
            </a:r>
          </a:p>
          <a:p>
            <a:pPr algn="l">
              <a:lnSpc>
                <a:spcPct val="125000"/>
              </a:lnSpc>
              <a:buFont typeface="Arial" panose="020B0604020202020204" pitchFamily="34" charset="0"/>
              <a:buChar char="•"/>
            </a:pPr>
            <a:r>
              <a:rPr lang="en-US" sz="2100" dirty="0">
                <a:solidFill>
                  <a:srgbClr val="2B2924"/>
                </a:solidFill>
                <a:latin typeface="Cambria" panose="02040503050406030204" pitchFamily="18" charset="0"/>
              </a:rPr>
              <a:t>engaged in unprofessional conduct that adversely affects the institution </a:t>
            </a:r>
          </a:p>
          <a:p>
            <a:pPr algn="l">
              <a:lnSpc>
                <a:spcPct val="125000"/>
              </a:lnSpc>
              <a:buFont typeface="Arial" panose="020B0604020202020204" pitchFamily="34" charset="0"/>
              <a:buChar char="•"/>
            </a:pPr>
            <a:r>
              <a:rPr lang="en-US" sz="2100" b="0" i="0" dirty="0">
                <a:solidFill>
                  <a:srgbClr val="2B2924"/>
                </a:solidFill>
                <a:effectLst/>
                <a:latin typeface="Cambria" panose="02040503050406030204" pitchFamily="18" charset="0"/>
              </a:rPr>
              <a:t>violated … university system or institution policies</a:t>
            </a:r>
          </a:p>
          <a:p>
            <a:pPr algn="l">
              <a:lnSpc>
                <a:spcPct val="125000"/>
              </a:lnSpc>
              <a:buFont typeface="Arial" panose="020B0604020202020204" pitchFamily="34" charset="0"/>
              <a:buChar char="•"/>
            </a:pPr>
            <a:r>
              <a:rPr lang="en-US" sz="2100" dirty="0">
                <a:solidFill>
                  <a:srgbClr val="2B2924"/>
                </a:solidFill>
                <a:latin typeface="Cambria" panose="02040503050406030204" pitchFamily="18" charset="0"/>
              </a:rPr>
              <a:t>other good cause as defined in the institution’s policies </a:t>
            </a:r>
          </a:p>
        </p:txBody>
      </p:sp>
      <p:sp>
        <p:nvSpPr>
          <p:cNvPr id="7" name="Slide Number Placeholder 3">
            <a:extLst>
              <a:ext uri="{FF2B5EF4-FFF2-40B4-BE49-F238E27FC236}">
                <a16:creationId xmlns:a16="http://schemas.microsoft.com/office/drawing/2014/main" id="{10F9B981-362F-ED34-CA14-449010E488D1}"/>
              </a:ext>
            </a:extLst>
          </p:cNvPr>
          <p:cNvSpPr>
            <a:spLocks noGrp="1"/>
          </p:cNvSpPr>
          <p:nvPr>
            <p:ph type="sldNum" idx="12"/>
          </p:nvPr>
        </p:nvSpPr>
        <p:spPr>
          <a:xfrm>
            <a:off x="8472458" y="4663217"/>
            <a:ext cx="548700" cy="393600"/>
          </a:xfrm>
        </p:spPr>
        <p:txBody>
          <a:bodyPr/>
          <a:lstStyle/>
          <a:p>
            <a:pPr marL="0" lvl="0" indent="0" algn="r" rtl="0">
              <a:spcBef>
                <a:spcPts val="0"/>
              </a:spcBef>
              <a:spcAft>
                <a:spcPts val="0"/>
              </a:spcAft>
              <a:buNone/>
            </a:pPr>
            <a:fld id="{00000000-1234-1234-1234-123412341234}" type="slidenum">
              <a:rPr lang="en" smtClean="0"/>
              <a:t>4</a:t>
            </a:fld>
            <a:endParaRPr lang="en" dirty="0"/>
          </a:p>
        </p:txBody>
      </p:sp>
    </p:spTree>
    <p:extLst>
      <p:ext uri="{BB962C8B-B14F-4D97-AF65-F5344CB8AC3E}">
        <p14:creationId xmlns:p14="http://schemas.microsoft.com/office/powerpoint/2010/main" val="10951201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A8CF-9598-B992-0A35-2F696E1AF27A}"/>
              </a:ext>
            </a:extLst>
          </p:cNvPr>
          <p:cNvSpPr>
            <a:spLocks noGrp="1"/>
          </p:cNvSpPr>
          <p:nvPr>
            <p:ph type="title"/>
          </p:nvPr>
        </p:nvSpPr>
        <p:spPr>
          <a:xfrm>
            <a:off x="311700" y="194013"/>
            <a:ext cx="8832300" cy="572700"/>
          </a:xfrm>
        </p:spPr>
        <p:txBody>
          <a:bodyPr>
            <a:noAutofit/>
          </a:bodyPr>
          <a:lstStyle/>
          <a:p>
            <a:r>
              <a:rPr lang="en-US" sz="3200" dirty="0">
                <a:latin typeface="Cambria" panose="02040503050406030204" pitchFamily="18" charset="0"/>
              </a:rPr>
              <a:t>Concerns About SB 18 (2/2)</a:t>
            </a:r>
          </a:p>
        </p:txBody>
      </p:sp>
      <p:sp>
        <p:nvSpPr>
          <p:cNvPr id="3" name="Text Placeholder 2">
            <a:extLst>
              <a:ext uri="{FF2B5EF4-FFF2-40B4-BE49-F238E27FC236}">
                <a16:creationId xmlns:a16="http://schemas.microsoft.com/office/drawing/2014/main" id="{45B50C44-FDD8-344F-FBE9-862712B09D2A}"/>
              </a:ext>
            </a:extLst>
          </p:cNvPr>
          <p:cNvSpPr>
            <a:spLocks noGrp="1"/>
          </p:cNvSpPr>
          <p:nvPr>
            <p:ph type="body" idx="1"/>
          </p:nvPr>
        </p:nvSpPr>
        <p:spPr>
          <a:xfrm>
            <a:off x="294200" y="758025"/>
            <a:ext cx="8832300" cy="4182247"/>
          </a:xfrm>
        </p:spPr>
        <p:txBody>
          <a:bodyPr>
            <a:normAutofit/>
          </a:bodyPr>
          <a:lstStyle/>
          <a:p>
            <a:pPr marL="114300" indent="0" algn="l">
              <a:lnSpc>
                <a:spcPct val="105000"/>
              </a:lnSpc>
              <a:spcBef>
                <a:spcPts val="900"/>
              </a:spcBef>
              <a:buNone/>
            </a:pPr>
            <a:r>
              <a:rPr lang="en-US" sz="2000" b="1" i="0" dirty="0">
                <a:solidFill>
                  <a:srgbClr val="2B2924"/>
                </a:solidFill>
                <a:effectLst/>
                <a:latin typeface="Cambria" panose="02040503050406030204" pitchFamily="18" charset="0"/>
              </a:rPr>
              <a:t>Par</a:t>
            </a:r>
            <a:r>
              <a:rPr lang="en-US" sz="2000" b="1" dirty="0">
                <a:solidFill>
                  <a:srgbClr val="2B2924"/>
                </a:solidFill>
                <a:latin typeface="Cambria" panose="02040503050406030204" pitchFamily="18" charset="0"/>
              </a:rPr>
              <a:t>t</a:t>
            </a:r>
            <a:r>
              <a:rPr lang="en-US" sz="2000" b="1" i="0" dirty="0">
                <a:solidFill>
                  <a:srgbClr val="2B2924"/>
                </a:solidFill>
                <a:effectLst/>
                <a:latin typeface="Cambria" panose="02040503050406030204" pitchFamily="18" charset="0"/>
              </a:rPr>
              <a:t> 2: Additional grounds for termination in Sec. 3(c-1) include</a:t>
            </a:r>
          </a:p>
          <a:p>
            <a:pPr algn="l">
              <a:lnSpc>
                <a:spcPct val="100000"/>
              </a:lnSpc>
              <a:buFont typeface="Arial" panose="020B0604020202020204" pitchFamily="34" charset="0"/>
              <a:buChar char="•"/>
            </a:pPr>
            <a:r>
              <a:rPr lang="en-US" sz="2000" dirty="0">
                <a:solidFill>
                  <a:srgbClr val="2B2924"/>
                </a:solidFill>
                <a:latin typeface="Cambria" panose="02040503050406030204" pitchFamily="18" charset="0"/>
              </a:rPr>
              <a:t>F</a:t>
            </a:r>
            <a:r>
              <a:rPr lang="en-US" sz="2000" b="0" i="0" dirty="0">
                <a:solidFill>
                  <a:srgbClr val="2B2924"/>
                </a:solidFill>
                <a:effectLst/>
                <a:latin typeface="Cambria" panose="02040503050406030204" pitchFamily="18" charset="0"/>
              </a:rPr>
              <a:t>ailure to complete a development plan from post-tenure review</a:t>
            </a:r>
          </a:p>
          <a:p>
            <a:pPr algn="l">
              <a:lnSpc>
                <a:spcPct val="100000"/>
              </a:lnSpc>
              <a:buFont typeface="Arial" panose="020B0604020202020204" pitchFamily="34" charset="0"/>
              <a:buChar char="•"/>
            </a:pPr>
            <a:r>
              <a:rPr lang="en-US" sz="2000" dirty="0">
                <a:solidFill>
                  <a:srgbClr val="2B2924"/>
                </a:solidFill>
                <a:latin typeface="Cambria" panose="02040503050406030204" pitchFamily="18" charset="0"/>
              </a:rPr>
              <a:t>“other good cause as defined in the institution’s policies”</a:t>
            </a:r>
            <a:endParaRPr lang="en-US" sz="2000" b="1" dirty="0">
              <a:solidFill>
                <a:srgbClr val="2B2924"/>
              </a:solidFill>
              <a:latin typeface="Cambria" panose="02040503050406030204" pitchFamily="18" charset="0"/>
            </a:endParaRPr>
          </a:p>
          <a:p>
            <a:pPr marL="114300" indent="0" algn="l">
              <a:lnSpc>
                <a:spcPct val="105000"/>
              </a:lnSpc>
              <a:buNone/>
            </a:pPr>
            <a:endParaRPr lang="en-US" sz="2000" b="1" dirty="0">
              <a:solidFill>
                <a:srgbClr val="2B2924"/>
              </a:solidFill>
              <a:latin typeface="Cambria" panose="02040503050406030204" pitchFamily="18" charset="0"/>
            </a:endParaRPr>
          </a:p>
          <a:p>
            <a:pPr marL="114300" indent="0" algn="l">
              <a:lnSpc>
                <a:spcPct val="105000"/>
              </a:lnSpc>
              <a:buNone/>
            </a:pPr>
            <a:r>
              <a:rPr lang="en-US" sz="2000" b="1" dirty="0">
                <a:solidFill>
                  <a:srgbClr val="2B2924"/>
                </a:solidFill>
                <a:latin typeface="Cambria" panose="02040503050406030204" pitchFamily="18" charset="0"/>
              </a:rPr>
              <a:t>Part 3: Lack of due process protections for summary dismissal in Sec. 3(c-4)</a:t>
            </a:r>
          </a:p>
          <a:p>
            <a:pPr algn="l">
              <a:lnSpc>
                <a:spcPct val="105000"/>
              </a:lnSpc>
              <a:buFont typeface="Arial" panose="020B0604020202020204" pitchFamily="34" charset="0"/>
              <a:buChar char="•"/>
            </a:pPr>
            <a:r>
              <a:rPr lang="en-US" sz="2000" dirty="0">
                <a:solidFill>
                  <a:srgbClr val="2B2924"/>
                </a:solidFill>
                <a:latin typeface="Cambria" panose="02040503050406030204" pitchFamily="18" charset="0"/>
              </a:rPr>
              <a:t>A “designated administrator” is the sole arbiter in determining the</a:t>
            </a:r>
            <a:br>
              <a:rPr lang="en-US" sz="2000" dirty="0">
                <a:solidFill>
                  <a:srgbClr val="2B2924"/>
                </a:solidFill>
                <a:latin typeface="Cambria" panose="02040503050406030204" pitchFamily="18" charset="0"/>
              </a:rPr>
            </a:br>
            <a:r>
              <a:rPr lang="en-US" sz="2000" dirty="0">
                <a:solidFill>
                  <a:srgbClr val="2B2924"/>
                </a:solidFill>
                <a:latin typeface="Cambria" panose="02040503050406030204" pitchFamily="18" charset="0"/>
              </a:rPr>
              <a:t>outcome ins</a:t>
            </a:r>
            <a:r>
              <a:rPr lang="en-US" sz="2000" b="0" i="0" dirty="0">
                <a:solidFill>
                  <a:srgbClr val="2B2924"/>
                </a:solidFill>
                <a:effectLst/>
                <a:latin typeface="Cambria" panose="02040503050406030204" pitchFamily="18" charset="0"/>
              </a:rPr>
              <a:t>tead of a ”jury of one’s peers”</a:t>
            </a:r>
          </a:p>
          <a:p>
            <a:pPr algn="l">
              <a:lnSpc>
                <a:spcPct val="105000"/>
              </a:lnSpc>
              <a:buFont typeface="Arial" panose="020B0604020202020204" pitchFamily="34" charset="0"/>
              <a:buChar char="•"/>
            </a:pPr>
            <a:r>
              <a:rPr lang="en-US" sz="2000" b="0" i="0" dirty="0">
                <a:solidFill>
                  <a:srgbClr val="2B2924"/>
                </a:solidFill>
                <a:effectLst/>
                <a:latin typeface="Cambria" panose="02040503050406030204" pitchFamily="18" charset="0"/>
              </a:rPr>
              <a:t>Doe</a:t>
            </a:r>
            <a:r>
              <a:rPr lang="en-US" sz="2000" dirty="0">
                <a:solidFill>
                  <a:srgbClr val="2B2924"/>
                </a:solidFill>
                <a:latin typeface="Cambria" panose="02040503050406030204" pitchFamily="18" charset="0"/>
              </a:rPr>
              <a:t>s no</a:t>
            </a:r>
            <a:r>
              <a:rPr lang="en-US" sz="2000" b="0" i="0" dirty="0">
                <a:solidFill>
                  <a:srgbClr val="2B2924"/>
                </a:solidFill>
                <a:effectLst/>
                <a:latin typeface="Cambria" panose="02040503050406030204" pitchFamily="18" charset="0"/>
              </a:rPr>
              <a:t>t</a:t>
            </a:r>
            <a:r>
              <a:rPr lang="en-US" sz="2000" dirty="0">
                <a:solidFill>
                  <a:srgbClr val="2B2924"/>
                </a:solidFill>
                <a:latin typeface="Cambria" panose="02040503050406030204" pitchFamily="18" charset="0"/>
              </a:rPr>
              <a:t> give facul</a:t>
            </a:r>
            <a:r>
              <a:rPr lang="en-US" sz="2000" b="0" i="0" dirty="0">
                <a:solidFill>
                  <a:srgbClr val="2B2924"/>
                </a:solidFill>
                <a:effectLst/>
                <a:latin typeface="Cambria" panose="02040503050406030204" pitchFamily="18" charset="0"/>
              </a:rPr>
              <a:t>t</a:t>
            </a:r>
            <a:r>
              <a:rPr lang="en-US" sz="2000" dirty="0">
                <a:solidFill>
                  <a:srgbClr val="2B2924"/>
                </a:solidFill>
                <a:latin typeface="Cambria" panose="02040503050406030204" pitchFamily="18" charset="0"/>
              </a:rPr>
              <a:t>y oppor</a:t>
            </a:r>
            <a:r>
              <a:rPr lang="en-US" sz="2000" b="0" i="0" dirty="0">
                <a:solidFill>
                  <a:srgbClr val="2B2924"/>
                </a:solidFill>
                <a:effectLst/>
                <a:latin typeface="Cambria" panose="02040503050406030204" pitchFamily="18" charset="0"/>
              </a:rPr>
              <a:t>t</a:t>
            </a:r>
            <a:r>
              <a:rPr lang="en-US" sz="2000" dirty="0">
                <a:solidFill>
                  <a:srgbClr val="2B2924"/>
                </a:solidFill>
                <a:latin typeface="Cambria" panose="02040503050406030204" pitchFamily="18" charset="0"/>
              </a:rPr>
              <a:t>uni</a:t>
            </a:r>
            <a:r>
              <a:rPr lang="en-US" sz="2000" b="0" i="0" dirty="0">
                <a:solidFill>
                  <a:srgbClr val="2B2924"/>
                </a:solidFill>
                <a:effectLst/>
                <a:latin typeface="Cambria" panose="02040503050406030204" pitchFamily="18" charset="0"/>
              </a:rPr>
              <a:t>t</a:t>
            </a:r>
            <a:r>
              <a:rPr lang="en-US" sz="2000" dirty="0">
                <a:solidFill>
                  <a:srgbClr val="2B2924"/>
                </a:solidFill>
                <a:latin typeface="Cambria" panose="02040503050406030204" pitchFamily="18" charset="0"/>
              </a:rPr>
              <a:t>y </a:t>
            </a:r>
            <a:r>
              <a:rPr lang="en-US" sz="2000" b="0" i="0" dirty="0">
                <a:solidFill>
                  <a:srgbClr val="2B2924"/>
                </a:solidFill>
                <a:effectLst/>
                <a:latin typeface="Cambria" panose="02040503050406030204" pitchFamily="18" charset="0"/>
              </a:rPr>
              <a:t>t</a:t>
            </a:r>
            <a:r>
              <a:rPr lang="en-US" sz="2000" dirty="0">
                <a:solidFill>
                  <a:srgbClr val="2B2924"/>
                </a:solidFill>
                <a:latin typeface="Cambria" panose="02040503050406030204" pitchFamily="18" charset="0"/>
              </a:rPr>
              <a:t>o </a:t>
            </a:r>
            <a:r>
              <a:rPr lang="en-US" sz="2000" b="0" i="0" dirty="0">
                <a:solidFill>
                  <a:srgbClr val="2B2924"/>
                </a:solidFill>
                <a:effectLst/>
                <a:latin typeface="Cambria" panose="02040503050406030204" pitchFamily="18" charset="0"/>
              </a:rPr>
              <a:t>examine evidence </a:t>
            </a:r>
            <a:r>
              <a:rPr lang="en-US" sz="2000" dirty="0">
                <a:solidFill>
                  <a:srgbClr val="2B2924"/>
                </a:solidFill>
                <a:latin typeface="Cambria" panose="02040503050406030204" pitchFamily="18" charset="0"/>
              </a:rPr>
              <a:t>or </a:t>
            </a:r>
            <a:r>
              <a:rPr lang="en-US" sz="2000" b="0" i="0" dirty="0">
                <a:solidFill>
                  <a:srgbClr val="2B2924"/>
                </a:solidFill>
                <a:effectLst/>
                <a:latin typeface="Cambria" panose="02040503050406030204" pitchFamily="18" charset="0"/>
              </a:rPr>
              <a:t>talk to witnesses</a:t>
            </a:r>
          </a:p>
          <a:p>
            <a:pPr algn="l">
              <a:lnSpc>
                <a:spcPct val="105000"/>
              </a:lnSpc>
              <a:buFont typeface="Arial" panose="020B0604020202020204" pitchFamily="34" charset="0"/>
              <a:buChar char="•"/>
            </a:pPr>
            <a:r>
              <a:rPr lang="en-US" sz="2000" dirty="0">
                <a:solidFill>
                  <a:srgbClr val="2B2924"/>
                </a:solidFill>
                <a:latin typeface="Cambria" panose="02040503050406030204" pitchFamily="18" charset="0"/>
              </a:rPr>
              <a:t>Does no</a:t>
            </a:r>
            <a:r>
              <a:rPr lang="en-US" sz="2000" b="0" i="0" dirty="0">
                <a:solidFill>
                  <a:srgbClr val="2B2924"/>
                </a:solidFill>
                <a:effectLst/>
                <a:latin typeface="Cambria" panose="02040503050406030204" pitchFamily="18" charset="0"/>
              </a:rPr>
              <a:t>t provide faculty </a:t>
            </a:r>
            <a:r>
              <a:rPr lang="en-US" sz="2000" dirty="0">
                <a:solidFill>
                  <a:srgbClr val="2B2924"/>
                </a:solidFill>
                <a:latin typeface="Cambria" panose="02040503050406030204" pitchFamily="18" charset="0"/>
              </a:rPr>
              <a:t>the option for legal representation</a:t>
            </a:r>
          </a:p>
          <a:p>
            <a:pPr algn="l">
              <a:lnSpc>
                <a:spcPct val="105000"/>
              </a:lnSpc>
              <a:buFont typeface="Arial" panose="020B0604020202020204" pitchFamily="34" charset="0"/>
              <a:buChar char="•"/>
            </a:pPr>
            <a:r>
              <a:rPr lang="en-US" sz="2000" dirty="0">
                <a:solidFill>
                  <a:srgbClr val="2B2924"/>
                </a:solidFill>
                <a:latin typeface="Cambria" panose="02040503050406030204" pitchFamily="18" charset="0"/>
              </a:rPr>
              <a:t>Allows a facul</a:t>
            </a:r>
            <a:r>
              <a:rPr lang="en-US" sz="2000" b="0" i="0" dirty="0">
                <a:solidFill>
                  <a:srgbClr val="2B2924"/>
                </a:solidFill>
                <a:effectLst/>
                <a:latin typeface="Cambria" panose="02040503050406030204" pitchFamily="18" charset="0"/>
              </a:rPr>
              <a:t>t</a:t>
            </a:r>
            <a:r>
              <a:rPr lang="en-US" sz="2000" dirty="0">
                <a:solidFill>
                  <a:srgbClr val="2B2924"/>
                </a:solidFill>
                <a:latin typeface="Cambria" panose="02040503050406030204" pitchFamily="18" charset="0"/>
              </a:rPr>
              <a:t>y </a:t>
            </a:r>
            <a:r>
              <a:rPr lang="en-US" sz="2000" b="0" i="0" dirty="0">
                <a:solidFill>
                  <a:srgbClr val="2B2924"/>
                </a:solidFill>
                <a:effectLst/>
                <a:latin typeface="Cambria" panose="02040503050406030204" pitchFamily="18" charset="0"/>
              </a:rPr>
              <a:t>grievance process only after termination</a:t>
            </a:r>
            <a:endParaRPr lang="en-US" sz="2000" dirty="0">
              <a:solidFill>
                <a:srgbClr val="2B2924"/>
              </a:solidFill>
              <a:latin typeface="Cambria" panose="02040503050406030204" pitchFamily="18" charset="0"/>
            </a:endParaRPr>
          </a:p>
        </p:txBody>
      </p:sp>
      <p:sp>
        <p:nvSpPr>
          <p:cNvPr id="7" name="Slide Number Placeholder 3">
            <a:extLst>
              <a:ext uri="{FF2B5EF4-FFF2-40B4-BE49-F238E27FC236}">
                <a16:creationId xmlns:a16="http://schemas.microsoft.com/office/drawing/2014/main" id="{10F9B981-362F-ED34-CA14-449010E488D1}"/>
              </a:ext>
            </a:extLst>
          </p:cNvPr>
          <p:cNvSpPr>
            <a:spLocks noGrp="1"/>
          </p:cNvSpPr>
          <p:nvPr>
            <p:ph type="sldNum" idx="12"/>
          </p:nvPr>
        </p:nvSpPr>
        <p:spPr>
          <a:xfrm>
            <a:off x="8472458" y="4663217"/>
            <a:ext cx="548700" cy="393600"/>
          </a:xfrm>
        </p:spPr>
        <p:txBody>
          <a:bodyPr/>
          <a:lstStyle/>
          <a:p>
            <a:pPr marL="0" lvl="0" indent="0" algn="r" rtl="0">
              <a:spcBef>
                <a:spcPts val="0"/>
              </a:spcBef>
              <a:spcAft>
                <a:spcPts val="0"/>
              </a:spcAft>
              <a:buNone/>
            </a:pPr>
            <a:fld id="{00000000-1234-1234-1234-123412341234}" type="slidenum">
              <a:rPr lang="en" smtClean="0"/>
              <a:t>5</a:t>
            </a:fld>
            <a:endParaRPr lang="en" dirty="0"/>
          </a:p>
        </p:txBody>
      </p:sp>
    </p:spTree>
    <p:extLst>
      <p:ext uri="{BB962C8B-B14F-4D97-AF65-F5344CB8AC3E}">
        <p14:creationId xmlns:p14="http://schemas.microsoft.com/office/powerpoint/2010/main" val="806136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A8CF-9598-B992-0A35-2F696E1AF27A}"/>
              </a:ext>
            </a:extLst>
          </p:cNvPr>
          <p:cNvSpPr>
            <a:spLocks noGrp="1"/>
          </p:cNvSpPr>
          <p:nvPr>
            <p:ph type="title"/>
          </p:nvPr>
        </p:nvSpPr>
        <p:spPr>
          <a:xfrm>
            <a:off x="311700" y="194013"/>
            <a:ext cx="8832300" cy="572700"/>
          </a:xfrm>
        </p:spPr>
        <p:txBody>
          <a:bodyPr>
            <a:noAutofit/>
          </a:bodyPr>
          <a:lstStyle/>
          <a:p>
            <a:r>
              <a:rPr lang="en-US" sz="3200" dirty="0">
                <a:latin typeface="Cambria" panose="02040503050406030204" pitchFamily="18" charset="0"/>
              </a:rPr>
              <a:t>Faculty Role in SB 18 Policies &amp; Procedures</a:t>
            </a:r>
          </a:p>
        </p:txBody>
      </p:sp>
      <p:sp>
        <p:nvSpPr>
          <p:cNvPr id="3" name="Text Placeholder 2">
            <a:extLst>
              <a:ext uri="{FF2B5EF4-FFF2-40B4-BE49-F238E27FC236}">
                <a16:creationId xmlns:a16="http://schemas.microsoft.com/office/drawing/2014/main" id="{45B50C44-FDD8-344F-FBE9-862712B09D2A}"/>
              </a:ext>
            </a:extLst>
          </p:cNvPr>
          <p:cNvSpPr>
            <a:spLocks noGrp="1"/>
          </p:cNvSpPr>
          <p:nvPr>
            <p:ph type="body" idx="1"/>
          </p:nvPr>
        </p:nvSpPr>
        <p:spPr>
          <a:xfrm>
            <a:off x="294200" y="874569"/>
            <a:ext cx="8709459" cy="4074918"/>
          </a:xfrm>
        </p:spPr>
        <p:txBody>
          <a:bodyPr>
            <a:normAutofit fontScale="55000" lnSpcReduction="20000"/>
          </a:bodyPr>
          <a:lstStyle/>
          <a:p>
            <a:pPr marL="114300" indent="0">
              <a:lnSpc>
                <a:spcPct val="125000"/>
              </a:lnSpc>
              <a:buNone/>
            </a:pPr>
            <a:r>
              <a:rPr lang="en-US" sz="3300" dirty="0">
                <a:solidFill>
                  <a:srgbClr val="2B2924"/>
                </a:solidFill>
                <a:latin typeface="Cambria" panose="02040503050406030204" pitchFamily="18" charset="0"/>
              </a:rPr>
              <a:t>“the governing board shall seek advice and comment from the institution's faculty before adopting any policies and procedures under this section. The advice and comment from the faculty on the performance evaluation of tenured faculty shall be given the utmost consideration by the governing board.” </a:t>
            </a:r>
            <a:r>
              <a:rPr lang="en-US" sz="2900" dirty="0">
                <a:solidFill>
                  <a:srgbClr val="2B2924"/>
                </a:solidFill>
                <a:latin typeface="Cambria" panose="02040503050406030204" pitchFamily="18" charset="0"/>
              </a:rPr>
              <a:t>[</a:t>
            </a:r>
            <a:r>
              <a:rPr lang="en-US" sz="2900" b="0" i="0" dirty="0">
                <a:solidFill>
                  <a:srgbClr val="2B2924"/>
                </a:solidFill>
                <a:effectLst/>
                <a:latin typeface="Cambria" panose="02040503050406030204" pitchFamily="18" charset="0"/>
                <a:hlinkClick r:id="rId2"/>
              </a:rPr>
              <a:t>SB 18</a:t>
            </a:r>
            <a:r>
              <a:rPr lang="en-US" sz="2900" dirty="0">
                <a:solidFill>
                  <a:srgbClr val="2B2924"/>
                </a:solidFill>
                <a:latin typeface="Cambria" panose="02040503050406030204" pitchFamily="18" charset="0"/>
              </a:rPr>
              <a:t>, Sec. 3(c-2)]</a:t>
            </a:r>
            <a:endParaRPr lang="en-US" sz="3200" b="1" dirty="0">
              <a:solidFill>
                <a:srgbClr val="2B2924"/>
              </a:solidFill>
              <a:latin typeface="Cambria" panose="02040503050406030204" pitchFamily="18" charset="0"/>
            </a:endParaRPr>
          </a:p>
          <a:p>
            <a:pPr marL="114300" indent="0">
              <a:lnSpc>
                <a:spcPct val="125000"/>
              </a:lnSpc>
              <a:spcBef>
                <a:spcPts val="900"/>
              </a:spcBef>
              <a:buNone/>
            </a:pPr>
            <a:r>
              <a:rPr lang="en-US" sz="3200" dirty="0">
                <a:solidFill>
                  <a:srgbClr val="2B2924"/>
                </a:solidFill>
                <a:latin typeface="Cambria" panose="02040503050406030204" pitchFamily="18" charset="0"/>
              </a:rPr>
              <a:t>Jul. 27:  U</a:t>
            </a:r>
            <a:r>
              <a:rPr lang="en-US" sz="3200" dirty="0">
                <a:latin typeface="Cambria" panose="02040503050406030204" pitchFamily="18" charset="0"/>
              </a:rPr>
              <a:t>T Sys</a:t>
            </a:r>
            <a:r>
              <a:rPr lang="en-US" sz="3200" dirty="0">
                <a:solidFill>
                  <a:srgbClr val="2B2924"/>
                </a:solidFill>
                <a:latin typeface="Cambria" panose="02040503050406030204" pitchFamily="18" charset="0"/>
              </a:rPr>
              <a:t>tem issued drafts of changes to four U</a:t>
            </a:r>
            <a:r>
              <a:rPr lang="en-US" sz="3200" dirty="0">
                <a:latin typeface="Cambria" panose="02040503050406030204" pitchFamily="18" charset="0"/>
              </a:rPr>
              <a:t>T Regen</a:t>
            </a:r>
            <a:r>
              <a:rPr lang="en-US" sz="3200" dirty="0">
                <a:solidFill>
                  <a:srgbClr val="2B2924"/>
                </a:solidFill>
                <a:latin typeface="Cambria" panose="02040503050406030204" pitchFamily="18" charset="0"/>
              </a:rPr>
              <a:t>ts Rules due to SB 18</a:t>
            </a:r>
          </a:p>
          <a:p>
            <a:pPr marL="114300" indent="0">
              <a:lnSpc>
                <a:spcPct val="125000"/>
              </a:lnSpc>
              <a:buNone/>
            </a:pPr>
            <a:r>
              <a:rPr lang="en-US" sz="3200" dirty="0">
                <a:solidFill>
                  <a:srgbClr val="2B2924"/>
                </a:solidFill>
                <a:latin typeface="Cambria" panose="02040503050406030204" pitchFamily="18" charset="0"/>
              </a:rPr>
              <a:t>	</a:t>
            </a:r>
            <a:r>
              <a:rPr lang="en-US" sz="3200" dirty="0">
                <a:solidFill>
                  <a:srgbClr val="2B2924"/>
                </a:solidFill>
                <a:latin typeface="Cambria" panose="02040503050406030204" pitchFamily="18" charset="0"/>
                <a:hlinkClick r:id="rId3"/>
              </a:rPr>
              <a:t>Summary of draf</a:t>
            </a:r>
            <a:r>
              <a:rPr lang="en-US" sz="3200" dirty="0">
                <a:solidFill>
                  <a:srgbClr val="2B2924"/>
                </a:solidFill>
                <a:latin typeface="Cambria" panose="02040503050406030204" pitchFamily="18" charset="0"/>
                <a:hlinkClick r:id="rId4"/>
              </a:rPr>
              <a:t>t</a:t>
            </a:r>
            <a:r>
              <a:rPr lang="en-US" sz="3200" dirty="0">
                <a:solidFill>
                  <a:srgbClr val="2B2924"/>
                </a:solidFill>
                <a:latin typeface="Cambria" panose="02040503050406030204" pitchFamily="18" charset="0"/>
                <a:hlinkClick r:id="rId3"/>
              </a:rPr>
              <a:t> changes</a:t>
            </a:r>
            <a:endParaRPr lang="en-US" sz="3200" dirty="0">
              <a:solidFill>
                <a:srgbClr val="2B2924"/>
              </a:solidFill>
              <a:latin typeface="Cambria" panose="02040503050406030204" pitchFamily="18" charset="0"/>
            </a:endParaRPr>
          </a:p>
          <a:p>
            <a:pPr marL="114300" indent="0">
              <a:lnSpc>
                <a:spcPct val="125000"/>
              </a:lnSpc>
              <a:spcBef>
                <a:spcPts val="600"/>
              </a:spcBef>
              <a:buNone/>
            </a:pPr>
            <a:r>
              <a:rPr lang="en-US" sz="3200" dirty="0">
                <a:solidFill>
                  <a:srgbClr val="2B2924"/>
                </a:solidFill>
                <a:latin typeface="Cambria" panose="02040503050406030204" pitchFamily="18" charset="0"/>
              </a:rPr>
              <a:t>Jul. 27 – Aug. 7:  Faculty at U</a:t>
            </a:r>
            <a:r>
              <a:rPr lang="en-US" sz="3200" dirty="0">
                <a:latin typeface="Cambria" panose="02040503050406030204" pitchFamily="18" charset="0"/>
              </a:rPr>
              <a:t>T ins</a:t>
            </a:r>
            <a:r>
              <a:rPr lang="en-US" sz="3200" dirty="0">
                <a:solidFill>
                  <a:srgbClr val="2B2924"/>
                </a:solidFill>
                <a:latin typeface="Cambria" panose="02040503050406030204" pitchFamily="18" charset="0"/>
              </a:rPr>
              <a:t>titutions asked to comment on drafts</a:t>
            </a:r>
            <a:br>
              <a:rPr lang="en-US" sz="3200" dirty="0">
                <a:solidFill>
                  <a:srgbClr val="2B2924"/>
                </a:solidFill>
                <a:latin typeface="Cambria" panose="02040503050406030204" pitchFamily="18" charset="0"/>
              </a:rPr>
            </a:br>
            <a:r>
              <a:rPr lang="en-US" sz="3200" dirty="0">
                <a:solidFill>
                  <a:srgbClr val="2B2924"/>
                </a:solidFill>
                <a:latin typeface="Cambria" panose="02040503050406030204" pitchFamily="18" charset="0"/>
              </a:rPr>
              <a:t>	</a:t>
            </a:r>
            <a:r>
              <a:rPr lang="en-US" sz="3200" dirty="0">
                <a:solidFill>
                  <a:srgbClr val="2B2924"/>
                </a:solidFill>
                <a:latin typeface="Cambria" panose="02040503050406030204" pitchFamily="18" charset="0"/>
                <a:hlinkClick r:id="rId4"/>
              </a:rPr>
              <a:t>UT Austin AAUP Chapter submitted a response </a:t>
            </a:r>
            <a:endParaRPr lang="en-US" sz="3200" dirty="0">
              <a:solidFill>
                <a:srgbClr val="2B2924"/>
              </a:solidFill>
              <a:latin typeface="Cambria" panose="02040503050406030204" pitchFamily="18" charset="0"/>
            </a:endParaRPr>
          </a:p>
          <a:p>
            <a:pPr marL="114300" indent="0">
              <a:lnSpc>
                <a:spcPct val="125000"/>
              </a:lnSpc>
              <a:spcBef>
                <a:spcPts val="600"/>
              </a:spcBef>
              <a:buNone/>
            </a:pPr>
            <a:r>
              <a:rPr lang="en-US" sz="3200" dirty="0">
                <a:solidFill>
                  <a:srgbClr val="2B2924"/>
                </a:solidFill>
                <a:latin typeface="Cambria" panose="02040503050406030204" pitchFamily="18" charset="0"/>
              </a:rPr>
              <a:t>Aug. 24: U</a:t>
            </a:r>
            <a:r>
              <a:rPr lang="en-US" sz="3200" dirty="0">
                <a:latin typeface="Cambria" panose="02040503050406030204" pitchFamily="18" charset="0"/>
              </a:rPr>
              <a:t>T Board of Regen</a:t>
            </a:r>
            <a:r>
              <a:rPr lang="en-US" sz="3200" dirty="0">
                <a:solidFill>
                  <a:srgbClr val="2B2924"/>
                </a:solidFill>
                <a:latin typeface="Cambria" panose="02040503050406030204" pitchFamily="18" charset="0"/>
              </a:rPr>
              <a:t>ts approves changes</a:t>
            </a:r>
          </a:p>
          <a:p>
            <a:pPr marL="114300" indent="0">
              <a:lnSpc>
                <a:spcPct val="125000"/>
              </a:lnSpc>
              <a:buNone/>
            </a:pPr>
            <a:r>
              <a:rPr lang="en-US" sz="3200" dirty="0">
                <a:solidFill>
                  <a:srgbClr val="2B2924"/>
                </a:solidFill>
                <a:latin typeface="Cambria" panose="02040503050406030204" pitchFamily="18" charset="0"/>
              </a:rPr>
              <a:t>	</a:t>
            </a:r>
            <a:r>
              <a:rPr lang="en-US" sz="3200" dirty="0">
                <a:solidFill>
                  <a:srgbClr val="2B2924"/>
                </a:solidFill>
                <a:latin typeface="Cambria" panose="02040503050406030204" pitchFamily="18" charset="0"/>
                <a:hlinkClick r:id="rId5"/>
              </a:rPr>
              <a:t>Summary of approved changes</a:t>
            </a:r>
            <a:endParaRPr lang="en-US" sz="3200" dirty="0">
              <a:solidFill>
                <a:srgbClr val="2B2924"/>
              </a:solidFill>
              <a:latin typeface="Cambria" panose="02040503050406030204" pitchFamily="18" charset="0"/>
            </a:endParaRPr>
          </a:p>
          <a:p>
            <a:pPr marL="114300" indent="0">
              <a:lnSpc>
                <a:spcPct val="125000"/>
              </a:lnSpc>
              <a:spcBef>
                <a:spcPts val="600"/>
              </a:spcBef>
              <a:buNone/>
            </a:pPr>
            <a:r>
              <a:rPr lang="en-US" sz="3200" dirty="0">
                <a:solidFill>
                  <a:srgbClr val="2B2924"/>
                </a:solidFill>
                <a:latin typeface="Cambria" panose="02040503050406030204" pitchFamily="18" charset="0"/>
              </a:rPr>
              <a:t>Sep. 1:  SB 18 and new U</a:t>
            </a:r>
            <a:r>
              <a:rPr lang="en-US" sz="3200" dirty="0">
                <a:latin typeface="Cambria" panose="02040503050406030204" pitchFamily="18" charset="0"/>
              </a:rPr>
              <a:t>T Regen</a:t>
            </a:r>
            <a:r>
              <a:rPr lang="en-US" sz="3200" dirty="0">
                <a:solidFill>
                  <a:srgbClr val="2B2924"/>
                </a:solidFill>
                <a:latin typeface="Cambria" panose="02040503050406030204" pitchFamily="18" charset="0"/>
              </a:rPr>
              <a:t>ts Rules took effect</a:t>
            </a:r>
          </a:p>
          <a:p>
            <a:pPr marL="114300" indent="0">
              <a:lnSpc>
                <a:spcPct val="125000"/>
              </a:lnSpc>
              <a:spcBef>
                <a:spcPts val="600"/>
              </a:spcBef>
              <a:buNone/>
            </a:pPr>
            <a:r>
              <a:rPr lang="en-US" sz="3200" dirty="0">
                <a:solidFill>
                  <a:srgbClr val="2B2924"/>
                </a:solidFill>
                <a:latin typeface="Cambria" panose="02040503050406030204" pitchFamily="18" charset="0"/>
              </a:rPr>
              <a:t>Fall 2023: U</a:t>
            </a:r>
            <a:r>
              <a:rPr lang="en-US" sz="3200" dirty="0">
                <a:latin typeface="Cambria" panose="02040503050406030204" pitchFamily="18" charset="0"/>
              </a:rPr>
              <a:t>T</a:t>
            </a:r>
            <a:r>
              <a:rPr lang="en-US" sz="3200" dirty="0">
                <a:solidFill>
                  <a:srgbClr val="2B2924"/>
                </a:solidFill>
                <a:latin typeface="Cambria" panose="02040503050406030204" pitchFamily="18" charset="0"/>
              </a:rPr>
              <a:t> campuses to develop their SB 18 policies</a:t>
            </a:r>
          </a:p>
        </p:txBody>
      </p:sp>
      <p:sp>
        <p:nvSpPr>
          <p:cNvPr id="4" name="TextBox 3">
            <a:extLst>
              <a:ext uri="{FF2B5EF4-FFF2-40B4-BE49-F238E27FC236}">
                <a16:creationId xmlns:a16="http://schemas.microsoft.com/office/drawing/2014/main" id="{1F09D6F4-1A31-9990-601C-9E573B4D3DF7}"/>
              </a:ext>
            </a:extLst>
          </p:cNvPr>
          <p:cNvSpPr txBox="1"/>
          <p:nvPr/>
        </p:nvSpPr>
        <p:spPr>
          <a:xfrm>
            <a:off x="6273832" y="3541309"/>
            <a:ext cx="2610191" cy="1384995"/>
          </a:xfrm>
          <a:prstGeom prst="rect">
            <a:avLst/>
          </a:prstGeom>
          <a:solidFill>
            <a:srgbClr val="FFC000"/>
          </a:solidFill>
        </p:spPr>
        <p:txBody>
          <a:bodyPr wrap="square" rtlCol="0">
            <a:spAutoFit/>
          </a:bodyPr>
          <a:lstStyle/>
          <a:p>
            <a:pPr algn="ctr"/>
            <a:r>
              <a:rPr lang="en-US" dirty="0"/>
              <a:t>UT Board of Regents approved its changes too late for UT campuses to complete their shared governance processes to develop SB 18 campus policies by Sept. 1</a:t>
            </a:r>
            <a:r>
              <a:rPr lang="en-US" baseline="30000" dirty="0"/>
              <a:t>st</a:t>
            </a:r>
            <a:r>
              <a:rPr lang="en-US" dirty="0"/>
              <a:t>.</a:t>
            </a:r>
          </a:p>
        </p:txBody>
      </p:sp>
    </p:spTree>
    <p:extLst>
      <p:ext uri="{BB962C8B-B14F-4D97-AF65-F5344CB8AC3E}">
        <p14:creationId xmlns:p14="http://schemas.microsoft.com/office/powerpoint/2010/main" val="2011481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BEC1B-3242-FC03-6C31-7117684EF281}"/>
              </a:ext>
            </a:extLst>
          </p:cNvPr>
          <p:cNvSpPr>
            <a:spLocks noGrp="1"/>
          </p:cNvSpPr>
          <p:nvPr>
            <p:ph type="title"/>
          </p:nvPr>
        </p:nvSpPr>
        <p:spPr/>
        <p:txBody>
          <a:bodyPr>
            <a:noAutofit/>
          </a:bodyPr>
          <a:lstStyle/>
          <a:p>
            <a:r>
              <a:rPr lang="en-US" sz="3200" dirty="0">
                <a:solidFill>
                  <a:schemeClr val="tx1"/>
                </a:solidFill>
                <a:latin typeface="Cambria" panose="02040503050406030204" pitchFamily="18" charset="0"/>
              </a:rPr>
              <a:t>Changes Made by Texas Tech Faculty Senate</a:t>
            </a:r>
          </a:p>
        </p:txBody>
      </p:sp>
      <p:sp>
        <p:nvSpPr>
          <p:cNvPr id="3" name="Text Placeholder 2">
            <a:extLst>
              <a:ext uri="{FF2B5EF4-FFF2-40B4-BE49-F238E27FC236}">
                <a16:creationId xmlns:a16="http://schemas.microsoft.com/office/drawing/2014/main" id="{F007F533-627B-9D39-5086-082AB8697CD4}"/>
              </a:ext>
            </a:extLst>
          </p:cNvPr>
          <p:cNvSpPr>
            <a:spLocks noGrp="1"/>
          </p:cNvSpPr>
          <p:nvPr>
            <p:ph type="body" idx="1"/>
          </p:nvPr>
        </p:nvSpPr>
        <p:spPr>
          <a:xfrm>
            <a:off x="311700" y="1152475"/>
            <a:ext cx="8520600" cy="3546000"/>
          </a:xfrm>
        </p:spPr>
        <p:txBody>
          <a:bodyPr>
            <a:normAutofit lnSpcReduction="10000"/>
          </a:bodyPr>
          <a:lstStyle/>
          <a:p>
            <a:pPr marL="114300" indent="0">
              <a:buNone/>
            </a:pPr>
            <a:r>
              <a:rPr lang="en-US" b="1" dirty="0">
                <a:solidFill>
                  <a:schemeClr val="tx1"/>
                </a:solidFill>
                <a:latin typeface="Cambria" panose="02040503050406030204" pitchFamily="18" charset="0"/>
              </a:rPr>
              <a:t>Under tenure revocation: </a:t>
            </a:r>
          </a:p>
          <a:p>
            <a:pPr marL="514350" indent="-400050">
              <a:buAutoNum type="romanLcPeriod"/>
            </a:pPr>
            <a:r>
              <a:rPr lang="en-US" u="sng" dirty="0">
                <a:solidFill>
                  <a:schemeClr val="tx1"/>
                </a:solidFill>
                <a:latin typeface="Cambria" panose="02040503050406030204" pitchFamily="18" charset="0"/>
              </a:rPr>
              <a:t>Continuous or repeated </a:t>
            </a:r>
            <a:r>
              <a:rPr lang="en-US" dirty="0">
                <a:solidFill>
                  <a:schemeClr val="tx1"/>
                </a:solidFill>
                <a:latin typeface="Cambria" panose="02040503050406030204" pitchFamily="18" charset="0"/>
              </a:rPr>
              <a:t>exhibition and assessment of professional incompetence.</a:t>
            </a:r>
          </a:p>
          <a:p>
            <a:pPr marL="514350" indent="-400050">
              <a:buAutoNum type="romanLcPeriod" startAt="5"/>
            </a:pPr>
            <a:r>
              <a:rPr lang="en-US" dirty="0">
                <a:solidFill>
                  <a:schemeClr val="tx1"/>
                </a:solidFill>
                <a:latin typeface="Cambria" panose="02040503050406030204" pitchFamily="18" charset="0"/>
              </a:rPr>
              <a:t>Engagement in </a:t>
            </a:r>
            <a:r>
              <a:rPr lang="en-US" u="sng" dirty="0">
                <a:solidFill>
                  <a:schemeClr val="tx1"/>
                </a:solidFill>
                <a:latin typeface="Cambria" panose="02040503050406030204" pitchFamily="18" charset="0"/>
              </a:rPr>
              <a:t>egregious</a:t>
            </a:r>
            <a:r>
              <a:rPr lang="en-US" dirty="0">
                <a:solidFill>
                  <a:schemeClr val="tx1"/>
                </a:solidFill>
                <a:latin typeface="Cambria" panose="02040503050406030204" pitchFamily="18" charset="0"/>
              </a:rPr>
              <a:t> conduct in violation of laws or University system…</a:t>
            </a:r>
          </a:p>
          <a:p>
            <a:pPr marL="514350" indent="-400050">
              <a:buAutoNum type="romanLcPeriod" startAt="7"/>
            </a:pPr>
            <a:r>
              <a:rPr lang="en-US" u="sng" dirty="0">
                <a:solidFill>
                  <a:schemeClr val="tx1"/>
                </a:solidFill>
                <a:latin typeface="Cambria" panose="02040503050406030204" pitchFamily="18" charset="0"/>
              </a:rPr>
              <a:t>Continuous or repeated </a:t>
            </a:r>
            <a:r>
              <a:rPr lang="en-US" dirty="0">
                <a:solidFill>
                  <a:schemeClr val="tx1"/>
                </a:solidFill>
                <a:latin typeface="Cambria" panose="02040503050406030204" pitchFamily="18" charset="0"/>
              </a:rPr>
              <a:t>engagement in unprofessional conduct….</a:t>
            </a:r>
          </a:p>
          <a:p>
            <a:pPr marL="514350" indent="-400050">
              <a:buAutoNum type="romanLcPeriod" startAt="7"/>
            </a:pPr>
            <a:r>
              <a:rPr lang="en-US" u="sng" dirty="0">
                <a:solidFill>
                  <a:schemeClr val="tx1"/>
                </a:solidFill>
                <a:latin typeface="Cambria" panose="02040503050406030204" pitchFamily="18" charset="0"/>
              </a:rPr>
              <a:t>Intentional or knowing </a:t>
            </a:r>
            <a:r>
              <a:rPr lang="en-US" dirty="0">
                <a:solidFill>
                  <a:schemeClr val="tx1"/>
                </a:solidFill>
                <a:latin typeface="Cambria" panose="02040503050406030204" pitchFamily="18" charset="0"/>
              </a:rPr>
              <a:t>falsification of faculty members’ credentials.</a:t>
            </a:r>
          </a:p>
          <a:p>
            <a:pPr marL="114300" indent="0">
              <a:buNone/>
            </a:pPr>
            <a:endParaRPr lang="en-US" dirty="0">
              <a:solidFill>
                <a:schemeClr val="tx1"/>
              </a:solidFill>
              <a:latin typeface="Cambria" panose="02040503050406030204" pitchFamily="18" charset="0"/>
            </a:endParaRPr>
          </a:p>
          <a:p>
            <a:pPr marL="114300" indent="0">
              <a:buNone/>
            </a:pPr>
            <a:r>
              <a:rPr lang="en-US" b="1" dirty="0">
                <a:solidFill>
                  <a:schemeClr val="tx1"/>
                </a:solidFill>
                <a:latin typeface="Cambria" panose="02040503050406030204" pitchFamily="18" charset="0"/>
              </a:rPr>
              <a:t>Under summary dismissal:</a:t>
            </a:r>
          </a:p>
          <a:p>
            <a:pPr>
              <a:buFontTx/>
              <a:buChar char="-"/>
            </a:pPr>
            <a:r>
              <a:rPr lang="en-US" dirty="0">
                <a:solidFill>
                  <a:schemeClr val="tx1"/>
                </a:solidFill>
                <a:latin typeface="Cambria" panose="02040503050406030204" pitchFamily="18" charset="0"/>
              </a:rPr>
              <a:t>Requirement that full investigation and hearing take places before dismissal.</a:t>
            </a:r>
          </a:p>
          <a:p>
            <a:pPr>
              <a:buFontTx/>
              <a:buChar char="-"/>
            </a:pPr>
            <a:r>
              <a:rPr lang="en-US" dirty="0">
                <a:solidFill>
                  <a:schemeClr val="tx1"/>
                </a:solidFill>
                <a:latin typeface="Cambria" panose="02040503050406030204" pitchFamily="18" charset="0"/>
              </a:rPr>
              <a:t>New language added to afford accused faculty member due-process according to AAUP guidelines. </a:t>
            </a:r>
          </a:p>
          <a:p>
            <a:pPr>
              <a:buFontTx/>
              <a:buChar char="-"/>
            </a:pPr>
            <a:endParaRPr lang="en-US" dirty="0">
              <a:solidFill>
                <a:schemeClr val="tx1"/>
              </a:solidFill>
              <a:latin typeface="Cambria" panose="02040503050406030204" pitchFamily="18" charset="0"/>
            </a:endParaRPr>
          </a:p>
          <a:p>
            <a:pPr marL="114300" indent="0">
              <a:buNone/>
            </a:pPr>
            <a:endParaRPr lang="en-US" dirty="0"/>
          </a:p>
          <a:p>
            <a:pPr marL="514350" indent="-400050">
              <a:buAutoNum type="romanLcPeriod"/>
            </a:pPr>
            <a:endParaRPr lang="en-US" dirty="0"/>
          </a:p>
        </p:txBody>
      </p:sp>
      <p:sp>
        <p:nvSpPr>
          <p:cNvPr id="4" name="Slide Number Placeholder 3">
            <a:extLst>
              <a:ext uri="{FF2B5EF4-FFF2-40B4-BE49-F238E27FC236}">
                <a16:creationId xmlns:a16="http://schemas.microsoft.com/office/drawing/2014/main" id="{2140C737-A3C2-EF84-E232-2962844DAA2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a:t>
            </a:fld>
            <a:endParaRPr lang="en"/>
          </a:p>
        </p:txBody>
      </p:sp>
      <p:sp>
        <p:nvSpPr>
          <p:cNvPr id="5" name="TextBox 4">
            <a:extLst>
              <a:ext uri="{FF2B5EF4-FFF2-40B4-BE49-F238E27FC236}">
                <a16:creationId xmlns:a16="http://schemas.microsoft.com/office/drawing/2014/main" id="{D480F922-BC90-D2BD-10CC-D9360EC731C6}"/>
              </a:ext>
            </a:extLst>
          </p:cNvPr>
          <p:cNvSpPr txBox="1"/>
          <p:nvPr/>
        </p:nvSpPr>
        <p:spPr>
          <a:xfrm>
            <a:off x="457200" y="4537707"/>
            <a:ext cx="8104094" cy="523220"/>
          </a:xfrm>
          <a:prstGeom prst="rect">
            <a:avLst/>
          </a:prstGeom>
          <a:noFill/>
        </p:spPr>
        <p:txBody>
          <a:bodyPr wrap="square" rtlCol="0">
            <a:spAutoFit/>
          </a:bodyPr>
          <a:lstStyle/>
          <a:p>
            <a:r>
              <a:rPr lang="en-US" b="0" i="0" dirty="0">
                <a:solidFill>
                  <a:srgbClr val="2B2924"/>
                </a:solidFill>
                <a:effectLst/>
                <a:latin typeface="Newsreader"/>
              </a:rPr>
              <a:t>The Faculty Senate at Texas Tech University developed a </a:t>
            </a:r>
            <a:r>
              <a:rPr lang="en-US" b="0" i="0" dirty="0">
                <a:solidFill>
                  <a:srgbClr val="2B2924"/>
                </a:solidFill>
                <a:effectLst/>
                <a:latin typeface="Newsreader"/>
                <a:hlinkClick r:id="rId2"/>
              </a:rPr>
              <a:t>model policy</a:t>
            </a:r>
            <a:r>
              <a:rPr lang="en-US" b="0" i="0" dirty="0">
                <a:solidFill>
                  <a:srgbClr val="2B2924"/>
                </a:solidFill>
                <a:effectLst/>
                <a:latin typeface="Newsreader"/>
              </a:rPr>
              <a:t> for implementing SB 18 led by J. Lewis Held (</a:t>
            </a:r>
            <a:r>
              <a:rPr lang="en-US" b="0" i="0" dirty="0" err="1">
                <a:solidFill>
                  <a:srgbClr val="2B2924"/>
                </a:solidFill>
                <a:effectLst/>
                <a:latin typeface="Newsreader"/>
              </a:rPr>
              <a:t>jerry.held@ttu.edu</a:t>
            </a:r>
            <a:r>
              <a:rPr lang="en-US" b="0" i="0" dirty="0">
                <a:solidFill>
                  <a:srgbClr val="2B2924"/>
                </a:solidFill>
                <a:effectLst/>
                <a:latin typeface="Newsreader"/>
              </a:rPr>
              <a:t>) who has offered to help other faculty members develop institutional policies.</a:t>
            </a:r>
          </a:p>
        </p:txBody>
      </p:sp>
    </p:spTree>
    <p:extLst>
      <p:ext uri="{BB962C8B-B14F-4D97-AF65-F5344CB8AC3E}">
        <p14:creationId xmlns:p14="http://schemas.microsoft.com/office/powerpoint/2010/main" val="1069069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A8CF-9598-B992-0A35-2F696E1AF27A}"/>
              </a:ext>
            </a:extLst>
          </p:cNvPr>
          <p:cNvSpPr>
            <a:spLocks noGrp="1"/>
          </p:cNvSpPr>
          <p:nvPr>
            <p:ph type="title"/>
          </p:nvPr>
        </p:nvSpPr>
        <p:spPr>
          <a:xfrm>
            <a:off x="311700" y="194013"/>
            <a:ext cx="8832300" cy="572700"/>
          </a:xfrm>
        </p:spPr>
        <p:txBody>
          <a:bodyPr>
            <a:noAutofit/>
          </a:bodyPr>
          <a:lstStyle/>
          <a:p>
            <a:pPr algn="ctr"/>
            <a:r>
              <a:rPr lang="en-US" sz="3200" dirty="0">
                <a:latin typeface="Cambria" panose="02040503050406030204" pitchFamily="18" charset="0"/>
              </a:rPr>
              <a:t>Gold Standard for Tenure Policies</a:t>
            </a:r>
          </a:p>
        </p:txBody>
      </p:sp>
      <p:sp>
        <p:nvSpPr>
          <p:cNvPr id="3" name="Text Placeholder 2">
            <a:extLst>
              <a:ext uri="{FF2B5EF4-FFF2-40B4-BE49-F238E27FC236}">
                <a16:creationId xmlns:a16="http://schemas.microsoft.com/office/drawing/2014/main" id="{45B50C44-FDD8-344F-FBE9-862712B09D2A}"/>
              </a:ext>
            </a:extLst>
          </p:cNvPr>
          <p:cNvSpPr>
            <a:spLocks noGrp="1"/>
          </p:cNvSpPr>
          <p:nvPr>
            <p:ph type="body" idx="1"/>
          </p:nvPr>
        </p:nvSpPr>
        <p:spPr>
          <a:xfrm>
            <a:off x="294200" y="874569"/>
            <a:ext cx="8709459" cy="4182247"/>
          </a:xfrm>
        </p:spPr>
        <p:txBody>
          <a:bodyPr>
            <a:noAutofit/>
          </a:bodyPr>
          <a:lstStyle/>
          <a:p>
            <a:pPr marL="114300" indent="0" algn="l">
              <a:lnSpc>
                <a:spcPct val="105000"/>
              </a:lnSpc>
              <a:buNone/>
            </a:pPr>
            <a:r>
              <a:rPr lang="en-US" b="0" i="0" dirty="0">
                <a:solidFill>
                  <a:srgbClr val="2B2924"/>
                </a:solidFill>
                <a:effectLst/>
                <a:latin typeface="Cambria" panose="02040503050406030204" pitchFamily="18" charset="0"/>
                <a:hlinkClick r:id="rId2"/>
              </a:rPr>
              <a:t>Statement of Principles on Academic Freedom &amp; Tenure</a:t>
            </a:r>
            <a:r>
              <a:rPr lang="en-US" b="0" i="0" dirty="0">
                <a:solidFill>
                  <a:srgbClr val="2B2924"/>
                </a:solidFill>
                <a:effectLst/>
                <a:latin typeface="Cambria" panose="02040503050406030204" pitchFamily="18" charset="0"/>
              </a:rPr>
              <a:t>, jointly formulated by American Association of Colleges &amp; Universities (AAC&amp;U) representing college and university administrations and American Association of University Professors (AAUP) representing professors. AAC&amp;U has more than 800 college/university members.</a:t>
            </a:r>
          </a:p>
          <a:p>
            <a:pPr marL="114300" indent="0">
              <a:lnSpc>
                <a:spcPct val="105000"/>
              </a:lnSpc>
              <a:spcBef>
                <a:spcPts val="900"/>
              </a:spcBef>
              <a:buNone/>
            </a:pPr>
            <a:r>
              <a:rPr lang="en-US" dirty="0">
                <a:solidFill>
                  <a:srgbClr val="2B2924"/>
                </a:solidFill>
                <a:latin typeface="Cambria" panose="02040503050406030204" pitchFamily="18" charset="0"/>
                <a:hlinkClick r:id="rId3"/>
              </a:rPr>
              <a:t>Statement on Procedural Standards in Faculty Dismissal Proceedings</a:t>
            </a:r>
            <a:r>
              <a:rPr lang="en-US" dirty="0">
                <a:solidFill>
                  <a:srgbClr val="2B2924"/>
                </a:solidFill>
                <a:latin typeface="Cambria" panose="02040503050406030204" pitchFamily="18" charset="0"/>
              </a:rPr>
              <a:t>, jointly formulated by the AAC&amp;U and AAUP</a:t>
            </a:r>
            <a:r>
              <a:rPr lang="en-US" b="0" i="0" dirty="0">
                <a:solidFill>
                  <a:srgbClr val="2B2924"/>
                </a:solidFill>
                <a:effectLst/>
                <a:latin typeface="Cambria" panose="02040503050406030204" pitchFamily="18" charset="0"/>
              </a:rPr>
              <a:t>.</a:t>
            </a:r>
          </a:p>
          <a:p>
            <a:pPr marL="114300" indent="0" algn="l">
              <a:lnSpc>
                <a:spcPct val="105000"/>
              </a:lnSpc>
              <a:spcBef>
                <a:spcPts val="900"/>
              </a:spcBef>
              <a:buNone/>
            </a:pPr>
            <a:r>
              <a:rPr lang="en-US" b="0" i="0" dirty="0">
                <a:solidFill>
                  <a:srgbClr val="2B2924"/>
                </a:solidFill>
                <a:effectLst/>
                <a:latin typeface="Cambria" panose="02040503050406030204" pitchFamily="18" charset="0"/>
                <a:hlinkClick r:id="rId4"/>
              </a:rPr>
              <a:t>Statement on Government of Colleges and Universities</a:t>
            </a:r>
            <a:r>
              <a:rPr lang="en-US" b="0" i="0" dirty="0">
                <a:solidFill>
                  <a:srgbClr val="2B2924"/>
                </a:solidFill>
                <a:effectLst/>
                <a:latin typeface="Cambria" panose="02040503050406030204" pitchFamily="18" charset="0"/>
              </a:rPr>
              <a:t>, jointly formulated by the AAUP, American Council on Education, and Association of Governing Boards of Universities &amp; Colleges. </a:t>
            </a:r>
            <a:r>
              <a:rPr lang="en-US" dirty="0">
                <a:solidFill>
                  <a:srgbClr val="2B2924"/>
                </a:solidFill>
                <a:latin typeface="Cambria" panose="02040503050406030204" pitchFamily="18" charset="0"/>
              </a:rPr>
              <a:t>The </a:t>
            </a:r>
            <a:r>
              <a:rPr lang="en-US" b="0" i="0" dirty="0">
                <a:solidFill>
                  <a:srgbClr val="2B2924"/>
                </a:solidFill>
                <a:effectLst/>
                <a:latin typeface="Cambria" panose="02040503050406030204" pitchFamily="18" charset="0"/>
              </a:rPr>
              <a:t>AAUP represents faculty members, ACE represents university administrations, and AGB represents University Systems, Boards of Regents and Boards of Trustees. ACE has more than 1500 college and university members and AGB has more than 1300 college, university, and system members.</a:t>
            </a:r>
          </a:p>
        </p:txBody>
      </p:sp>
      <p:sp>
        <p:nvSpPr>
          <p:cNvPr id="4" name="Slide Number Placeholder 3">
            <a:extLst>
              <a:ext uri="{FF2B5EF4-FFF2-40B4-BE49-F238E27FC236}">
                <a16:creationId xmlns:a16="http://schemas.microsoft.com/office/drawing/2014/main" id="{24BD0E21-C8A5-34D1-ACAF-AF07E3EC17D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8</a:t>
            </a:fld>
            <a:endParaRPr lang="en" dirty="0"/>
          </a:p>
        </p:txBody>
      </p:sp>
    </p:spTree>
    <p:extLst>
      <p:ext uri="{BB962C8B-B14F-4D97-AF65-F5344CB8AC3E}">
        <p14:creationId xmlns:p14="http://schemas.microsoft.com/office/powerpoint/2010/main" val="3494348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A8CF-9598-B992-0A35-2F696E1AF27A}"/>
              </a:ext>
            </a:extLst>
          </p:cNvPr>
          <p:cNvSpPr>
            <a:spLocks noGrp="1"/>
          </p:cNvSpPr>
          <p:nvPr>
            <p:ph type="title"/>
          </p:nvPr>
        </p:nvSpPr>
        <p:spPr>
          <a:xfrm>
            <a:off x="311700" y="194013"/>
            <a:ext cx="8832300" cy="572700"/>
          </a:xfrm>
        </p:spPr>
        <p:txBody>
          <a:bodyPr>
            <a:noAutofit/>
          </a:bodyPr>
          <a:lstStyle/>
          <a:p>
            <a:pPr algn="ctr"/>
            <a:r>
              <a:rPr lang="en-US" sz="3200" dirty="0">
                <a:latin typeface="Cambria" panose="02040503050406030204" pitchFamily="18" charset="0"/>
              </a:rPr>
              <a:t>Texas AAUP Statements on SB 18</a:t>
            </a:r>
          </a:p>
        </p:txBody>
      </p:sp>
      <p:sp>
        <p:nvSpPr>
          <p:cNvPr id="3" name="Text Placeholder 2">
            <a:extLst>
              <a:ext uri="{FF2B5EF4-FFF2-40B4-BE49-F238E27FC236}">
                <a16:creationId xmlns:a16="http://schemas.microsoft.com/office/drawing/2014/main" id="{45B50C44-FDD8-344F-FBE9-862712B09D2A}"/>
              </a:ext>
            </a:extLst>
          </p:cNvPr>
          <p:cNvSpPr>
            <a:spLocks noGrp="1"/>
          </p:cNvSpPr>
          <p:nvPr>
            <p:ph type="body" idx="1"/>
          </p:nvPr>
        </p:nvSpPr>
        <p:spPr>
          <a:xfrm>
            <a:off x="294200" y="874570"/>
            <a:ext cx="8726958" cy="4182247"/>
          </a:xfrm>
        </p:spPr>
        <p:txBody>
          <a:bodyPr>
            <a:normAutofit/>
          </a:bodyPr>
          <a:lstStyle/>
          <a:p>
            <a:pPr>
              <a:lnSpc>
                <a:spcPct val="125000"/>
              </a:lnSpc>
            </a:pPr>
            <a:r>
              <a:rPr lang="en-US" dirty="0">
                <a:solidFill>
                  <a:srgbClr val="2B2924"/>
                </a:solidFill>
                <a:latin typeface="Cambria" panose="02040503050406030204" pitchFamily="18" charset="0"/>
              </a:rPr>
              <a:t>Texas AAUP </a:t>
            </a:r>
            <a:r>
              <a:rPr lang="en-US" dirty="0">
                <a:solidFill>
                  <a:srgbClr val="2B2924"/>
                </a:solidFill>
                <a:latin typeface="Cambria" panose="02040503050406030204" pitchFamily="18" charset="0"/>
                <a:hlinkClick r:id="rId2"/>
              </a:rPr>
              <a:t>Press Release on Passage of SB 18</a:t>
            </a:r>
            <a:r>
              <a:rPr lang="en-US" dirty="0">
                <a:solidFill>
                  <a:srgbClr val="2B2924"/>
                </a:solidFill>
                <a:latin typeface="Cambria" panose="02040503050406030204" pitchFamily="18" charset="0"/>
              </a:rPr>
              <a:t>, May 27, 2023</a:t>
            </a:r>
          </a:p>
          <a:p>
            <a:pPr>
              <a:lnSpc>
                <a:spcPct val="125000"/>
              </a:lnSpc>
            </a:pPr>
            <a:r>
              <a:rPr lang="en-US" dirty="0">
                <a:solidFill>
                  <a:srgbClr val="2B2924"/>
                </a:solidFill>
                <a:latin typeface="Cambria" panose="02040503050406030204" pitchFamily="18" charset="0"/>
              </a:rPr>
              <a:t>Texas AAUP </a:t>
            </a:r>
            <a:r>
              <a:rPr lang="en-US" dirty="0">
                <a:solidFill>
                  <a:srgbClr val="2B2924"/>
                </a:solidFill>
                <a:latin typeface="Cambria" panose="02040503050406030204" pitchFamily="18" charset="0"/>
                <a:hlinkClick r:id="rId3"/>
              </a:rPr>
              <a:t>SB 18 Summary and Analysis</a:t>
            </a:r>
            <a:endParaRPr lang="en-US" dirty="0">
              <a:solidFill>
                <a:srgbClr val="2B2924"/>
              </a:solidFill>
              <a:latin typeface="Cambria" panose="02040503050406030204" pitchFamily="18" charset="0"/>
            </a:endParaRPr>
          </a:p>
          <a:p>
            <a:pPr>
              <a:lnSpc>
                <a:spcPct val="125000"/>
              </a:lnSpc>
            </a:pPr>
            <a:r>
              <a:rPr lang="en-US" dirty="0">
                <a:solidFill>
                  <a:srgbClr val="2B2924"/>
                </a:solidFill>
                <a:latin typeface="Cambria" panose="02040503050406030204" pitchFamily="18" charset="0"/>
              </a:rPr>
              <a:t>Texas AAUP, </a:t>
            </a:r>
            <a:r>
              <a:rPr lang="en-US" dirty="0">
                <a:solidFill>
                  <a:srgbClr val="2B2924"/>
                </a:solidFill>
                <a:latin typeface="Cambria" panose="02040503050406030204" pitchFamily="18" charset="0"/>
                <a:hlinkClick r:id="rId4"/>
              </a:rPr>
              <a:t>“</a:t>
            </a:r>
            <a:r>
              <a:rPr lang="en-US" b="0" i="0" dirty="0">
                <a:effectLst/>
                <a:latin typeface="Cambria" panose="02040503050406030204" pitchFamily="18" charset="0"/>
                <a:hlinkClick r:id="rId4"/>
              </a:rPr>
              <a:t>How the National Tenure System is Critical to Being Competitive for Federal Research Grants to Public Universities in Texas: A STEM Perspective</a:t>
            </a:r>
            <a:r>
              <a:rPr lang="en-US" b="0" i="0" dirty="0">
                <a:effectLst/>
                <a:latin typeface="Cambria" panose="02040503050406030204" pitchFamily="18" charset="0"/>
              </a:rPr>
              <a:t>”</a:t>
            </a:r>
            <a:r>
              <a:rPr lang="en-US" b="0" i="0" dirty="0">
                <a:solidFill>
                  <a:srgbClr val="2B2924"/>
                </a:solidFill>
                <a:effectLst/>
                <a:latin typeface="Cambria" panose="02040503050406030204" pitchFamily="18" charset="0"/>
              </a:rPr>
              <a:t>, May 22, 2023.</a:t>
            </a:r>
          </a:p>
          <a:p>
            <a:pPr>
              <a:lnSpc>
                <a:spcPct val="125000"/>
              </a:lnSpc>
            </a:pPr>
            <a:r>
              <a:rPr lang="en-US" sz="1800" kern="100" dirty="0">
                <a:solidFill>
                  <a:srgbClr val="2B2924"/>
                </a:solidFill>
                <a:effectLst/>
                <a:latin typeface="Cambria" panose="02040503050406030204" pitchFamily="18" charset="0"/>
                <a:ea typeface="Calibri" panose="020F0502020204030204" pitchFamily="34" charset="0"/>
                <a:cs typeface="Times New Roman" panose="02020603050405020304" pitchFamily="18" charset="0"/>
              </a:rPr>
              <a:t>Brian Evans, “</a:t>
            </a:r>
            <a:r>
              <a:rPr lang="en-US" sz="1800" u="sng" kern="0" dirty="0">
                <a:solidFill>
                  <a:srgbClr val="0000FF"/>
                </a:solidFill>
                <a:effectLst/>
                <a:latin typeface="Cambria" panose="02040503050406030204" pitchFamily="18" charset="0"/>
                <a:ea typeface="Times New Roman" panose="02020603050405020304" pitchFamily="18" charset="0"/>
                <a:cs typeface="Times New Roman" panose="02020603050405020304" pitchFamily="18" charset="0"/>
                <a:hlinkClick r:id="rId5"/>
              </a:rPr>
              <a:t>Tenured and Tenure-Track Faculty in the US, Texas A&amp;M &amp; UT Austin</a:t>
            </a:r>
            <a:r>
              <a:rPr lang="en-US" sz="1800" u="sng" kern="0" dirty="0">
                <a:solidFill>
                  <a:srgbClr val="0000FF"/>
                </a:solidFill>
                <a:effectLst/>
                <a:latin typeface="Cambria" panose="02040503050406030204" pitchFamily="18" charset="0"/>
                <a:ea typeface="Times New Roman" panose="02020603050405020304" pitchFamily="18" charset="0"/>
                <a:cs typeface="Times New Roman" panose="02020603050405020304" pitchFamily="18" charset="0"/>
              </a:rPr>
              <a:t>”,</a:t>
            </a:r>
            <a:r>
              <a:rPr lang="en-US" sz="1800" kern="100" dirty="0">
                <a:solidFill>
                  <a:srgbClr val="0066CC"/>
                </a:solidFill>
                <a:effectLst/>
                <a:latin typeface="Cambria" panose="02040503050406030204" pitchFamily="18" charset="0"/>
                <a:ea typeface="Calibri" panose="020F0502020204030204" pitchFamily="34" charset="0"/>
                <a:cs typeface="Times New Roman" panose="02020603050405020304" pitchFamily="18" charset="0"/>
              </a:rPr>
              <a:t> </a:t>
            </a:r>
            <a:r>
              <a:rPr lang="en-US" sz="1800" kern="100" dirty="0">
                <a:effectLst/>
                <a:latin typeface="Cambria" panose="02040503050406030204" pitchFamily="18" charset="0"/>
                <a:ea typeface="Calibri" panose="020F0502020204030204" pitchFamily="34" charset="0"/>
                <a:cs typeface="Times New Roman" panose="02020603050405020304" pitchFamily="18" charset="0"/>
              </a:rPr>
              <a:t>April 3, 2023.</a:t>
            </a:r>
          </a:p>
          <a:p>
            <a:pPr marL="114300" indent="0">
              <a:lnSpc>
                <a:spcPct val="125000"/>
              </a:lnSpc>
              <a:buNone/>
            </a:pPr>
            <a:endParaRPr lang="en-US" dirty="0">
              <a:solidFill>
                <a:srgbClr val="2B2924"/>
              </a:solidFill>
              <a:latin typeface="Cambria" panose="02040503050406030204" pitchFamily="18" charset="0"/>
            </a:endParaRPr>
          </a:p>
          <a:p>
            <a:pPr marL="114300" indent="0">
              <a:lnSpc>
                <a:spcPct val="125000"/>
              </a:lnSpc>
              <a:buNone/>
            </a:pPr>
            <a:r>
              <a:rPr lang="en-US" sz="2000" b="1" dirty="0">
                <a:solidFill>
                  <a:srgbClr val="2B2924"/>
                </a:solidFill>
                <a:latin typeface="Cambria" panose="02040503050406030204" pitchFamily="18" charset="0"/>
              </a:rPr>
              <a:t>Related</a:t>
            </a:r>
          </a:p>
          <a:p>
            <a:pPr marL="114300" indent="0">
              <a:lnSpc>
                <a:spcPct val="125000"/>
              </a:lnSpc>
              <a:buNone/>
            </a:pPr>
            <a:r>
              <a:rPr lang="en-US" sz="1800" kern="100" dirty="0">
                <a:effectLst/>
                <a:latin typeface="Cambria" panose="02040503050406030204" pitchFamily="18" charset="0"/>
                <a:ea typeface="Calibri" panose="020F0502020204030204" pitchFamily="34" charset="0"/>
                <a:cs typeface="Times New Roman" panose="02020603050405020304" pitchFamily="18" charset="0"/>
              </a:rPr>
              <a:t>"</a:t>
            </a:r>
            <a:r>
              <a:rPr lang="en-US" sz="1800" u="sng" kern="100" dirty="0">
                <a:solidFill>
                  <a:srgbClr val="0000FF"/>
                </a:solidFill>
                <a:effectLst/>
                <a:latin typeface="Cambria" panose="02040503050406030204" pitchFamily="18" charset="0"/>
                <a:ea typeface="Calibri" panose="020F0502020204030204" pitchFamily="34" charset="0"/>
                <a:cs typeface="Times New Roman" panose="02020603050405020304" pitchFamily="18" charset="0"/>
                <a:hlinkClick r:id="rId6"/>
              </a:rPr>
              <a:t>Governor Abbott Congratulates Texas Universities on Earning Prestigious National Research Rankings</a:t>
            </a:r>
            <a:r>
              <a:rPr lang="en-US" sz="1800" kern="100" dirty="0">
                <a:effectLst/>
                <a:latin typeface="Cambria" panose="02040503050406030204" pitchFamily="18" charset="0"/>
                <a:ea typeface="Calibri" panose="020F0502020204030204" pitchFamily="34" charset="0"/>
                <a:cs typeface="Times New Roman" panose="02020603050405020304" pitchFamily="18" charset="0"/>
              </a:rPr>
              <a:t>", Feb. 16, 2022.</a:t>
            </a:r>
          </a:p>
        </p:txBody>
      </p:sp>
      <p:sp>
        <p:nvSpPr>
          <p:cNvPr id="7" name="Slide Number Placeholder 3">
            <a:extLst>
              <a:ext uri="{FF2B5EF4-FFF2-40B4-BE49-F238E27FC236}">
                <a16:creationId xmlns:a16="http://schemas.microsoft.com/office/drawing/2014/main" id="{10F9B981-362F-ED34-CA14-449010E488D1}"/>
              </a:ext>
            </a:extLst>
          </p:cNvPr>
          <p:cNvSpPr>
            <a:spLocks noGrp="1"/>
          </p:cNvSpPr>
          <p:nvPr>
            <p:ph type="sldNum" idx="12"/>
          </p:nvPr>
        </p:nvSpPr>
        <p:spPr>
          <a:xfrm>
            <a:off x="8472458" y="4663217"/>
            <a:ext cx="548700" cy="393600"/>
          </a:xfrm>
        </p:spPr>
        <p:txBody>
          <a:bodyPr/>
          <a:lstStyle/>
          <a:p>
            <a:pPr marL="0" lvl="0" indent="0" algn="r" rtl="0">
              <a:spcBef>
                <a:spcPts val="0"/>
              </a:spcBef>
              <a:spcAft>
                <a:spcPts val="0"/>
              </a:spcAft>
              <a:buNone/>
            </a:pPr>
            <a:fld id="{00000000-1234-1234-1234-123412341234}" type="slidenum">
              <a:rPr lang="en" smtClean="0"/>
              <a:t>9</a:t>
            </a:fld>
            <a:endParaRPr lang="en" dirty="0"/>
          </a:p>
        </p:txBody>
      </p:sp>
    </p:spTree>
    <p:extLst>
      <p:ext uri="{BB962C8B-B14F-4D97-AF65-F5344CB8AC3E}">
        <p14:creationId xmlns:p14="http://schemas.microsoft.com/office/powerpoint/2010/main" val="1357663119"/>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8059</TotalTime>
  <Words>1153</Words>
  <Application>Microsoft Macintosh PowerPoint</Application>
  <PresentationFormat>On-screen Show (16:9)</PresentationFormat>
  <Paragraphs>102</Paragraphs>
  <Slides>9</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Cambria</vt:lpstr>
      <vt:lpstr>LibreFrank</vt:lpstr>
      <vt:lpstr>Newsreader</vt:lpstr>
      <vt:lpstr>Simple Light</vt:lpstr>
      <vt:lpstr>PowerPoint Presentation</vt:lpstr>
      <vt:lpstr>Senate’s Version of the Tenure Bill (SB 18)</vt:lpstr>
      <vt:lpstr>Different Tenure Bill Passed by House &amp; Now Law</vt:lpstr>
      <vt:lpstr>Concerns About SB 18 (1/2)</vt:lpstr>
      <vt:lpstr>Concerns About SB 18 (2/2)</vt:lpstr>
      <vt:lpstr>Faculty Role in SB 18 Policies &amp; Procedures</vt:lpstr>
      <vt:lpstr>Changes Made by Texas Tech Faculty Senate</vt:lpstr>
      <vt:lpstr>Gold Standard for Tenure Policies</vt:lpstr>
      <vt:lpstr>Texas AAUP Statements on SB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halftoning@icloud.com</cp:lastModifiedBy>
  <cp:revision>176</cp:revision>
  <dcterms:modified xsi:type="dcterms:W3CDTF">2023-09-29T04:46:04Z</dcterms:modified>
</cp:coreProperties>
</file>