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2" r:id="rId1"/>
  </p:sldMasterIdLst>
  <p:notesMasterIdLst>
    <p:notesMasterId r:id="rId12"/>
  </p:notesMasterIdLst>
  <p:sldIdLst>
    <p:sldId id="257" r:id="rId2"/>
    <p:sldId id="302" r:id="rId3"/>
    <p:sldId id="314" r:id="rId4"/>
    <p:sldId id="316" r:id="rId5"/>
    <p:sldId id="315" r:id="rId6"/>
    <p:sldId id="320" r:id="rId7"/>
    <p:sldId id="321" r:id="rId8"/>
    <p:sldId id="324" r:id="rId9"/>
    <p:sldId id="322" r:id="rId10"/>
    <p:sldId id="317"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p:restoredTop sz="94741"/>
  </p:normalViewPr>
  <p:slideViewPr>
    <p:cSldViewPr snapToGrid="0">
      <p:cViewPr varScale="1">
        <p:scale>
          <a:sx n="143" d="100"/>
          <a:sy n="143" d="100"/>
        </p:scale>
        <p:origin x="472" y="184"/>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186dbf99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186dbf99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58" name="Google Shape;58;p1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1200"/>
              </a:spcBef>
              <a:spcAft>
                <a:spcPts val="0"/>
              </a:spcAft>
              <a:buClr>
                <a:schemeClr val="dk1"/>
              </a:buClr>
              <a:buSzPts val="2100"/>
              <a:buChar char="○"/>
              <a:defRPr sz="2100"/>
            </a:lvl2pPr>
            <a:lvl3pPr marL="1371600" lvl="2" indent="-342900" algn="l">
              <a:lnSpc>
                <a:spcPct val="90000"/>
              </a:lnSpc>
              <a:spcBef>
                <a:spcPts val="1200"/>
              </a:spcBef>
              <a:spcAft>
                <a:spcPts val="0"/>
              </a:spcAft>
              <a:buClr>
                <a:schemeClr val="dk1"/>
              </a:buClr>
              <a:buSzPts val="1800"/>
              <a:buChar char="■"/>
              <a:defRPr sz="1800"/>
            </a:lvl3pPr>
            <a:lvl4pPr marL="1828800" lvl="3" indent="-323850" algn="l">
              <a:lnSpc>
                <a:spcPct val="90000"/>
              </a:lnSpc>
              <a:spcBef>
                <a:spcPts val="1200"/>
              </a:spcBef>
              <a:spcAft>
                <a:spcPts val="0"/>
              </a:spcAft>
              <a:buClr>
                <a:schemeClr val="dk1"/>
              </a:buClr>
              <a:buSzPts val="1500"/>
              <a:buChar char="●"/>
              <a:defRPr sz="1500"/>
            </a:lvl4pPr>
            <a:lvl5pPr marL="2286000" lvl="4" indent="-323850" algn="l">
              <a:lnSpc>
                <a:spcPct val="90000"/>
              </a:lnSpc>
              <a:spcBef>
                <a:spcPts val="1200"/>
              </a:spcBef>
              <a:spcAft>
                <a:spcPts val="0"/>
              </a:spcAft>
              <a:buClr>
                <a:schemeClr val="dk1"/>
              </a:buClr>
              <a:buSzPts val="1500"/>
              <a:buChar char="○"/>
              <a:defRPr sz="1500"/>
            </a:lvl5pPr>
            <a:lvl6pPr marL="2743200" lvl="5" indent="-323850" algn="l">
              <a:lnSpc>
                <a:spcPct val="90000"/>
              </a:lnSpc>
              <a:spcBef>
                <a:spcPts val="1200"/>
              </a:spcBef>
              <a:spcAft>
                <a:spcPts val="0"/>
              </a:spcAft>
              <a:buClr>
                <a:schemeClr val="dk1"/>
              </a:buClr>
              <a:buSzPts val="1500"/>
              <a:buChar char="■"/>
              <a:defRPr sz="1500"/>
            </a:lvl6pPr>
            <a:lvl7pPr marL="3200400" lvl="6" indent="-323850" algn="l">
              <a:lnSpc>
                <a:spcPct val="90000"/>
              </a:lnSpc>
              <a:spcBef>
                <a:spcPts val="1200"/>
              </a:spcBef>
              <a:spcAft>
                <a:spcPts val="0"/>
              </a:spcAft>
              <a:buClr>
                <a:schemeClr val="dk1"/>
              </a:buClr>
              <a:buSzPts val="1500"/>
              <a:buChar char="●"/>
              <a:defRPr sz="1500"/>
            </a:lvl7pPr>
            <a:lvl8pPr marL="3657600" lvl="7" indent="-323850" algn="l">
              <a:lnSpc>
                <a:spcPct val="90000"/>
              </a:lnSpc>
              <a:spcBef>
                <a:spcPts val="1200"/>
              </a:spcBef>
              <a:spcAft>
                <a:spcPts val="0"/>
              </a:spcAft>
              <a:buClr>
                <a:schemeClr val="dk1"/>
              </a:buClr>
              <a:buSzPts val="1500"/>
              <a:buChar char="○"/>
              <a:defRPr sz="1500"/>
            </a:lvl8pPr>
            <a:lvl9pPr marL="4114800" lvl="8" indent="-323850" algn="l">
              <a:lnSpc>
                <a:spcPct val="90000"/>
              </a:lnSpc>
              <a:spcBef>
                <a:spcPts val="1200"/>
              </a:spcBef>
              <a:spcAft>
                <a:spcPts val="1200"/>
              </a:spcAft>
              <a:buClr>
                <a:schemeClr val="dk1"/>
              </a:buClr>
              <a:buSzPts val="1500"/>
              <a:buChar char="■"/>
              <a:defRPr sz="1500"/>
            </a:lvl9pPr>
          </a:lstStyle>
          <a:p>
            <a:endParaRPr/>
          </a:p>
        </p:txBody>
      </p:sp>
      <p:sp>
        <p:nvSpPr>
          <p:cNvPr id="59" name="Google Shape;59;p1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1200"/>
              </a:spcBef>
              <a:spcAft>
                <a:spcPts val="0"/>
              </a:spcAft>
              <a:buClr>
                <a:schemeClr val="dk1"/>
              </a:buClr>
              <a:buSzPts val="1100"/>
              <a:buNone/>
              <a:defRPr sz="1100"/>
            </a:lvl2pPr>
            <a:lvl3pPr marL="1371600" lvl="2" indent="-228600" algn="l">
              <a:lnSpc>
                <a:spcPct val="90000"/>
              </a:lnSpc>
              <a:spcBef>
                <a:spcPts val="1200"/>
              </a:spcBef>
              <a:spcAft>
                <a:spcPts val="0"/>
              </a:spcAft>
              <a:buClr>
                <a:schemeClr val="dk1"/>
              </a:buClr>
              <a:buSzPts val="900"/>
              <a:buNone/>
              <a:defRPr sz="900"/>
            </a:lvl3pPr>
            <a:lvl4pPr marL="1828800" lvl="3" indent="-228600" algn="l">
              <a:lnSpc>
                <a:spcPct val="90000"/>
              </a:lnSpc>
              <a:spcBef>
                <a:spcPts val="1200"/>
              </a:spcBef>
              <a:spcAft>
                <a:spcPts val="0"/>
              </a:spcAft>
              <a:buClr>
                <a:schemeClr val="dk1"/>
              </a:buClr>
              <a:buSzPts val="800"/>
              <a:buNone/>
              <a:defRPr sz="800"/>
            </a:lvl4pPr>
            <a:lvl5pPr marL="2286000" lvl="4" indent="-228600" algn="l">
              <a:lnSpc>
                <a:spcPct val="90000"/>
              </a:lnSpc>
              <a:spcBef>
                <a:spcPts val="1200"/>
              </a:spcBef>
              <a:spcAft>
                <a:spcPts val="0"/>
              </a:spcAft>
              <a:buClr>
                <a:schemeClr val="dk1"/>
              </a:buClr>
              <a:buSzPts val="800"/>
              <a:buNone/>
              <a:defRPr sz="800"/>
            </a:lvl5pPr>
            <a:lvl6pPr marL="2743200" lvl="5" indent="-228600" algn="l">
              <a:lnSpc>
                <a:spcPct val="90000"/>
              </a:lnSpc>
              <a:spcBef>
                <a:spcPts val="1200"/>
              </a:spcBef>
              <a:spcAft>
                <a:spcPts val="0"/>
              </a:spcAft>
              <a:buClr>
                <a:schemeClr val="dk1"/>
              </a:buClr>
              <a:buSzPts val="800"/>
              <a:buNone/>
              <a:defRPr sz="800"/>
            </a:lvl6pPr>
            <a:lvl7pPr marL="3200400" lvl="6" indent="-228600" algn="l">
              <a:lnSpc>
                <a:spcPct val="90000"/>
              </a:lnSpc>
              <a:spcBef>
                <a:spcPts val="1200"/>
              </a:spcBef>
              <a:spcAft>
                <a:spcPts val="0"/>
              </a:spcAft>
              <a:buClr>
                <a:schemeClr val="dk1"/>
              </a:buClr>
              <a:buSzPts val="800"/>
              <a:buNone/>
              <a:defRPr sz="800"/>
            </a:lvl7pPr>
            <a:lvl8pPr marL="3657600" lvl="7" indent="-228600" algn="l">
              <a:lnSpc>
                <a:spcPct val="90000"/>
              </a:lnSpc>
              <a:spcBef>
                <a:spcPts val="1200"/>
              </a:spcBef>
              <a:spcAft>
                <a:spcPts val="0"/>
              </a:spcAft>
              <a:buClr>
                <a:schemeClr val="dk1"/>
              </a:buClr>
              <a:buSzPts val="800"/>
              <a:buNone/>
              <a:defRPr sz="800"/>
            </a:lvl8pPr>
            <a:lvl9pPr marL="4114800" lvl="8" indent="-228600" algn="l">
              <a:lnSpc>
                <a:spcPct val="90000"/>
              </a:lnSpc>
              <a:spcBef>
                <a:spcPts val="1200"/>
              </a:spcBef>
              <a:spcAft>
                <a:spcPts val="1200"/>
              </a:spcAft>
              <a:buClr>
                <a:schemeClr val="dk1"/>
              </a:buClr>
              <a:buSzPts val="800"/>
              <a:buNone/>
              <a:defRPr sz="800"/>
            </a:lvl9pPr>
          </a:lstStyle>
          <a:p>
            <a:endParaRPr/>
          </a:p>
        </p:txBody>
      </p:sp>
      <p:sp>
        <p:nvSpPr>
          <p:cNvPr id="60" name="Google Shape;60;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 name="Google Shape;61;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2" name="Google Shape;62;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aup-utaustin.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hyperlink" Target="https://www.facebook.com/aauptexas/"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aauputaustin.files.wordpress.com/2023/04/texas-senate-budget-rider-banning-dei-practices.pdf" TargetMode="External"/><Relationship Id="rId2" Type="http://schemas.openxmlformats.org/officeDocument/2006/relationships/hyperlink" Target="https://www.ltgov.texas.gov/2023/02/13/lt-gov-dan-patrick-announces-top-30-priorities-for-the-2023-legislative-session/" TargetMode="External"/><Relationship Id="rId1" Type="http://schemas.openxmlformats.org/officeDocument/2006/relationships/slideLayout" Target="../slideLayouts/slideLayout2.xml"/><Relationship Id="rId4" Type="http://schemas.openxmlformats.org/officeDocument/2006/relationships/hyperlink" Target="https://capitol.texas.gov/BillLookup/Text.aspx?LegSess=88R&amp;Bill=SB17"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capitol.texas.gov/BillLookup/Text.aspx?LegSess=88R&amp;Bill=SB1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texastribune.org/2021/08/12/texas-2020-census/" TargetMode="External"/><Relationship Id="rId2" Type="http://schemas.openxmlformats.org/officeDocument/2006/relationships/hyperlink" Target="https://www.edexcelencia.org/25yrs-HSIs-Texa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aauputaustin.files.wordpress.com/2023/05/texas-aaup-press-release-on-sb-17-and-sb18-1.pdf" TargetMode="External"/><Relationship Id="rId2" Type="http://schemas.openxmlformats.org/officeDocument/2006/relationships/hyperlink" Target="https://aauputaustin.files.wordpress.com/2023/04/how-banning-dei-jeopardizes-university-research-funding-a-stem-perspective-4.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aauputaustin.files.wordpress.com/2023/04/how-banning-dei-jeopardizes-university-research-funding-a-stem-perspective-4.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aauputaustin.files.wordpress.com/2023/05/texas-aaup-press-release-on-sb-17-and-sb18-1.pdf" TargetMode="External"/><Relationship Id="rId2" Type="http://schemas.openxmlformats.org/officeDocument/2006/relationships/hyperlink" Target="https://aauputaustin.files.wordpress.com/2023/04/how-banning-dei-jeopardizes-university-research-funding-a-stem-perspective-4.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auputaustin.files.wordpress.com/2023/05/texas-aaup-press-release-legislature-passes-sb-17.pdf" TargetMode="External"/><Relationship Id="rId7" Type="http://schemas.openxmlformats.org/officeDocument/2006/relationships/hyperlink" Target="https://www.dallasnews.com/opinion/commentary/2023/04/01/dei-what-it-is-and-why-it-matters-in-engineering/" TargetMode="External"/><Relationship Id="rId2" Type="http://schemas.openxmlformats.org/officeDocument/2006/relationships/hyperlink" Target="https://www.youtube.com/watch?v=LnOLhnL_wqQ" TargetMode="External"/><Relationship Id="rId1" Type="http://schemas.openxmlformats.org/officeDocument/2006/relationships/slideLayout" Target="../slideLayouts/slideLayout2.xml"/><Relationship Id="rId6" Type="http://schemas.openxmlformats.org/officeDocument/2006/relationships/hyperlink" Target="https://www.statesman.com/story/opinion/columns/guest/2023/04/16/opinion-equity-inclusion-and-access-dont-divide-us-they-bring-us-together/70100042007/" TargetMode="External"/><Relationship Id="rId5" Type="http://schemas.openxmlformats.org/officeDocument/2006/relationships/hyperlink" Target="https://aauputaustin.files.wordpress.com/2023/04/how-banning-dei-jeopardizes-university-research-funding-a-stem-perspective-4.pdf" TargetMode="External"/><Relationship Id="rId4" Type="http://schemas.openxmlformats.org/officeDocument/2006/relationships/hyperlink" Target="https://aaup-utaustin.org/2023/05/14/texas-senate-bill-1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body" idx="1"/>
          </p:nvPr>
        </p:nvSpPr>
        <p:spPr>
          <a:xfrm>
            <a:off x="0" y="21416"/>
            <a:ext cx="9144000" cy="3636183"/>
          </a:xfrm>
          <a:prstGeom prst="rect">
            <a:avLst/>
          </a:prstGeom>
        </p:spPr>
        <p:txBody>
          <a:bodyPr spcFirstLastPara="1" wrap="square" lIns="91425" tIns="91425" rIns="91425" bIns="91425" anchor="t" anchorCtr="0">
            <a:normAutofit/>
          </a:bodyPr>
          <a:lstStyle/>
          <a:p>
            <a:pPr marL="0" lvl="0" indent="0" algn="ctr" rtl="0">
              <a:lnSpc>
                <a:spcPct val="110000"/>
              </a:lnSpc>
              <a:spcBef>
                <a:spcPts val="0"/>
              </a:spcBef>
              <a:spcAft>
                <a:spcPts val="0"/>
              </a:spcAft>
              <a:buClr>
                <a:schemeClr val="dk1"/>
              </a:buClr>
              <a:buSzPts val="688"/>
              <a:buFont typeface="Arial"/>
              <a:buNone/>
            </a:pPr>
            <a:endParaRPr lang="en-US" sz="3200" b="1" dirty="0">
              <a:solidFill>
                <a:schemeClr val="dk1"/>
              </a:solidFill>
              <a:latin typeface="Cambria"/>
              <a:ea typeface="Cambria"/>
              <a:cs typeface="Cambria"/>
              <a:sym typeface="Cambria"/>
            </a:endParaRPr>
          </a:p>
          <a:p>
            <a:pPr marL="0" indent="0" algn="ctr">
              <a:lnSpc>
                <a:spcPct val="110000"/>
              </a:lnSpc>
              <a:buClr>
                <a:schemeClr val="dk1"/>
              </a:buClr>
              <a:buSzPts val="688"/>
              <a:buNone/>
            </a:pPr>
            <a:r>
              <a:rPr lang="en-US" sz="3200" b="1" dirty="0">
                <a:solidFill>
                  <a:schemeClr val="dk1"/>
                </a:solidFill>
                <a:latin typeface="Cambria"/>
              </a:rPr>
              <a:t>T</a:t>
            </a:r>
            <a:r>
              <a:rPr lang="en-US" sz="3200" b="1" dirty="0">
                <a:solidFill>
                  <a:schemeClr val="dk1"/>
                </a:solidFill>
                <a:latin typeface="Cambria"/>
                <a:sym typeface="Cambria"/>
              </a:rPr>
              <a:t>exas</a:t>
            </a:r>
            <a:r>
              <a:rPr lang="en-US" sz="3200" b="1" dirty="0">
                <a:solidFill>
                  <a:schemeClr val="dk1"/>
                </a:solidFill>
                <a:latin typeface="Cambria"/>
                <a:ea typeface="Cambria"/>
                <a:cs typeface="Cambria"/>
                <a:sym typeface="Cambria"/>
              </a:rPr>
              <a:t> </a:t>
            </a:r>
            <a:r>
              <a:rPr lang="en-US" sz="3200" b="1" dirty="0" err="1">
                <a:solidFill>
                  <a:schemeClr val="dk1"/>
                </a:solidFill>
                <a:latin typeface="Cambria"/>
                <a:sym typeface="Cambria"/>
              </a:rPr>
              <a:t>Sena</a:t>
            </a:r>
            <a:r>
              <a:rPr lang="en" sz="3200" b="1" dirty="0">
                <a:solidFill>
                  <a:schemeClr val="dk1"/>
                </a:solidFill>
                <a:latin typeface="Cambria"/>
                <a:sym typeface="Cambria"/>
              </a:rPr>
              <a:t>t</a:t>
            </a:r>
            <a:r>
              <a:rPr lang="en-US" sz="3200" b="1" dirty="0">
                <a:solidFill>
                  <a:schemeClr val="dk1"/>
                </a:solidFill>
                <a:latin typeface="Cambria"/>
                <a:sym typeface="Cambria"/>
              </a:rPr>
              <a:t>e Bill </a:t>
            </a:r>
            <a:r>
              <a:rPr lang="en-US" sz="3200" b="1" dirty="0">
                <a:solidFill>
                  <a:schemeClr val="dk1"/>
                </a:solidFill>
                <a:latin typeface="Cambria"/>
                <a:ea typeface="Cambria"/>
                <a:cs typeface="Cambria"/>
                <a:sym typeface="Cambria"/>
              </a:rPr>
              <a:t>17 Banning DEI</a:t>
            </a:r>
          </a:p>
          <a:p>
            <a:pPr marL="0" indent="0" algn="ctr">
              <a:lnSpc>
                <a:spcPct val="110000"/>
              </a:lnSpc>
              <a:buClr>
                <a:schemeClr val="dk1"/>
              </a:buClr>
              <a:buSzPts val="688"/>
              <a:buNone/>
            </a:pPr>
            <a:r>
              <a:rPr lang="en-US" sz="3200" b="1" dirty="0">
                <a:solidFill>
                  <a:schemeClr val="dk1"/>
                </a:solidFill>
                <a:latin typeface="Cambria"/>
                <a:ea typeface="Cambria"/>
                <a:cs typeface="Cambria"/>
                <a:sym typeface="Cambria"/>
              </a:rPr>
              <a:t>Programs and </a:t>
            </a:r>
            <a:r>
              <a:rPr lang="en-US" sz="3200" b="1" dirty="0" err="1">
                <a:solidFill>
                  <a:schemeClr val="dk1"/>
                </a:solidFill>
                <a:latin typeface="Cambria"/>
                <a:ea typeface="Cambria"/>
                <a:cs typeface="Cambria"/>
                <a:sym typeface="Cambria"/>
              </a:rPr>
              <a:t>Prac</a:t>
            </a:r>
            <a:r>
              <a:rPr lang="en" sz="3200" b="1" dirty="0">
                <a:solidFill>
                  <a:schemeClr val="dk1"/>
                </a:solidFill>
                <a:latin typeface="Cambria"/>
                <a:sym typeface="Cambria"/>
              </a:rPr>
              <a:t>t</a:t>
            </a:r>
            <a:r>
              <a:rPr lang="en-US" sz="3200" b="1" dirty="0">
                <a:solidFill>
                  <a:schemeClr val="dk1"/>
                </a:solidFill>
                <a:latin typeface="Cambria"/>
                <a:ea typeface="Cambria"/>
                <a:cs typeface="Cambria"/>
                <a:sym typeface="Cambria"/>
              </a:rPr>
              <a:t>ices in Higher Ed </a:t>
            </a:r>
            <a:endParaRPr lang="en" sz="3200" b="1" dirty="0">
              <a:solidFill>
                <a:schemeClr val="dk1"/>
              </a:solidFill>
              <a:latin typeface="Cambria"/>
              <a:ea typeface="Cambria"/>
              <a:cs typeface="Cambria"/>
              <a:sym typeface="Cambria"/>
            </a:endParaRPr>
          </a:p>
          <a:p>
            <a:pPr marL="0" lvl="0" indent="0" algn="ctr" rtl="0">
              <a:lnSpc>
                <a:spcPct val="100000"/>
              </a:lnSpc>
              <a:spcBef>
                <a:spcPts val="0"/>
              </a:spcBef>
              <a:spcAft>
                <a:spcPts val="0"/>
              </a:spcAft>
              <a:buClr>
                <a:schemeClr val="dk1"/>
              </a:buClr>
              <a:buSzPts val="688"/>
              <a:buFont typeface="Arial"/>
              <a:buNone/>
            </a:pPr>
            <a:endParaRPr lang="en" b="1" dirty="0">
              <a:solidFill>
                <a:schemeClr val="dk1"/>
              </a:solidFill>
              <a:latin typeface="Cambria"/>
              <a:ea typeface="Cambria"/>
              <a:cs typeface="Cambria"/>
              <a:sym typeface="Cambria"/>
            </a:endParaRPr>
          </a:p>
          <a:p>
            <a:pPr marL="0" lvl="0" indent="0" algn="ctr" rtl="0">
              <a:lnSpc>
                <a:spcPct val="100000"/>
              </a:lnSpc>
              <a:spcBef>
                <a:spcPts val="600"/>
              </a:spcBef>
              <a:spcAft>
                <a:spcPts val="0"/>
              </a:spcAft>
              <a:buClr>
                <a:schemeClr val="dk1"/>
              </a:buClr>
              <a:buSzPts val="688"/>
              <a:buFont typeface="Arial"/>
              <a:buNone/>
            </a:pPr>
            <a:r>
              <a:rPr lang="en-US" sz="2400" dirty="0">
                <a:solidFill>
                  <a:schemeClr val="dk1"/>
                </a:solidFill>
                <a:latin typeface="Cambria"/>
                <a:ea typeface="Cambria"/>
                <a:cs typeface="Cambria"/>
                <a:sym typeface="Cambria"/>
              </a:rPr>
              <a:t>Brian L. Evans</a:t>
            </a:r>
          </a:p>
          <a:p>
            <a:pPr marL="0" indent="0" algn="ctr">
              <a:lnSpc>
                <a:spcPct val="100000"/>
              </a:lnSpc>
              <a:spcBef>
                <a:spcPts val="1000"/>
              </a:spcBef>
              <a:buClr>
                <a:schemeClr val="dk1"/>
              </a:buClr>
              <a:buSzPct val="34375"/>
              <a:buNone/>
            </a:pPr>
            <a:r>
              <a:rPr lang="en-US" dirty="0">
                <a:solidFill>
                  <a:srgbClr val="212529"/>
                </a:solidFill>
                <a:latin typeface="LibreFrank"/>
              </a:rPr>
              <a:t>President, </a:t>
            </a:r>
            <a:r>
              <a:rPr lang="en-US" dirty="0">
                <a:solidFill>
                  <a:srgbClr val="212529"/>
                </a:solidFill>
                <a:latin typeface="LibreFrank"/>
                <a:hlinkClick r:id="rId3"/>
              </a:rPr>
              <a:t>UT Austin AAUP Chapter</a:t>
            </a:r>
            <a:br>
              <a:rPr lang="en-US" dirty="0">
                <a:solidFill>
                  <a:srgbClr val="212529"/>
                </a:solidFill>
                <a:latin typeface="LibreFrank"/>
              </a:rPr>
            </a:br>
            <a:r>
              <a:rPr lang="en-US" dirty="0">
                <a:solidFill>
                  <a:srgbClr val="212529"/>
                </a:solidFill>
                <a:latin typeface="LibreFrank"/>
              </a:rPr>
              <a:t>Interim President, </a:t>
            </a:r>
            <a:r>
              <a:rPr lang="en-US" b="0" i="0" dirty="0">
                <a:solidFill>
                  <a:srgbClr val="212529"/>
                </a:solidFill>
                <a:effectLst/>
                <a:latin typeface="LibreFrank"/>
                <a:hlinkClick r:id="rId4"/>
              </a:rPr>
              <a:t>Texas AAUP Conference</a:t>
            </a:r>
            <a:br>
              <a:rPr lang="en-US" dirty="0">
                <a:solidFill>
                  <a:srgbClr val="212529"/>
                </a:solidFill>
                <a:latin typeface="LibreFrank"/>
              </a:rPr>
            </a:br>
            <a:r>
              <a:rPr lang="en-US" dirty="0" err="1">
                <a:solidFill>
                  <a:srgbClr val="212529"/>
                </a:solidFill>
                <a:latin typeface="LibreFrank"/>
              </a:rPr>
              <a:t>aaup.texas</a:t>
            </a:r>
            <a:r>
              <a:rPr lang="en-US" b="0" i="0" dirty="0" err="1">
                <a:solidFill>
                  <a:srgbClr val="212529"/>
                </a:solidFill>
                <a:effectLst/>
                <a:latin typeface="LibreFrank"/>
              </a:rPr>
              <a:t>@gmail.com</a:t>
            </a:r>
            <a:endParaRPr lang="en-US" b="0" i="0" dirty="0">
              <a:solidFill>
                <a:srgbClr val="212529"/>
              </a:solidFill>
              <a:effectLst/>
              <a:latin typeface="LibreFrank"/>
            </a:endParaRPr>
          </a:p>
        </p:txBody>
      </p:sp>
      <p:sp>
        <p:nvSpPr>
          <p:cNvPr id="148" name="Google Shape;148;p28"/>
          <p:cNvSpPr txBox="1"/>
          <p:nvPr/>
        </p:nvSpPr>
        <p:spPr>
          <a:xfrm>
            <a:off x="8961" y="6499"/>
            <a:ext cx="9143999" cy="43085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dirty="0">
                <a:latin typeface="Cambria"/>
                <a:sym typeface="Cambria"/>
              </a:rPr>
              <a:t>Sep</a:t>
            </a:r>
            <a:r>
              <a:rPr lang="en-US" sz="1600" dirty="0">
                <a:latin typeface="Cambria"/>
              </a:rPr>
              <a:t>t</a:t>
            </a:r>
            <a:r>
              <a:rPr lang="en" sz="1600" dirty="0">
                <a:latin typeface="Cambria"/>
                <a:sym typeface="Cambria"/>
              </a:rPr>
              <a:t>ember 9, </a:t>
            </a:r>
            <a:r>
              <a:rPr lang="en" sz="1600" dirty="0">
                <a:latin typeface="Cambria"/>
                <a:ea typeface="Cambria"/>
                <a:cs typeface="Cambria"/>
                <a:sym typeface="Cambria"/>
              </a:rPr>
              <a:t>2023</a:t>
            </a:r>
            <a:endParaRPr sz="1600" dirty="0">
              <a:latin typeface="Cambria"/>
              <a:ea typeface="Cambria"/>
              <a:cs typeface="Cambria"/>
              <a:sym typeface="Cambria"/>
            </a:endParaRPr>
          </a:p>
        </p:txBody>
      </p:sp>
      <p:pic>
        <p:nvPicPr>
          <p:cNvPr id="3" name="Picture 2">
            <a:extLst>
              <a:ext uri="{FF2B5EF4-FFF2-40B4-BE49-F238E27FC236}">
                <a16:creationId xmlns:a16="http://schemas.microsoft.com/office/drawing/2014/main" id="{EFED0666-9EB7-2F14-79EB-615875EFF5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8853" y="2856252"/>
            <a:ext cx="2092067" cy="20920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white rectangular sign with red text&#10;&#10;Description automatically generated">
            <a:extLst>
              <a:ext uri="{FF2B5EF4-FFF2-40B4-BE49-F238E27FC236}">
                <a16:creationId xmlns:a16="http://schemas.microsoft.com/office/drawing/2014/main" id="{68333111-A3CF-8CA1-6FCF-A418EB432CC7}"/>
              </a:ext>
            </a:extLst>
          </p:cNvPr>
          <p:cNvPicPr>
            <a:picLocks noChangeAspect="1"/>
          </p:cNvPicPr>
          <p:nvPr/>
        </p:nvPicPr>
        <p:blipFill rotWithShape="1">
          <a:blip r:embed="rId6"/>
          <a:srcRect l="-1" r="29285"/>
          <a:stretch/>
        </p:blipFill>
        <p:spPr>
          <a:xfrm>
            <a:off x="836622" y="3672516"/>
            <a:ext cx="5145609" cy="12758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4E6077-2C04-5D83-D9F1-7F37A01A82FD}"/>
              </a:ext>
            </a:extLst>
          </p:cNvPr>
          <p:cNvSpPr>
            <a:spLocks noGrp="1"/>
          </p:cNvSpPr>
          <p:nvPr>
            <p:ph type="body" idx="1"/>
          </p:nvPr>
        </p:nvSpPr>
        <p:spPr>
          <a:xfrm>
            <a:off x="311700" y="820776"/>
            <a:ext cx="8626112" cy="4127741"/>
          </a:xfrm>
        </p:spPr>
        <p:txBody>
          <a:bodyPr>
            <a:normAutofit/>
          </a:bodyPr>
          <a:lstStyle/>
          <a:p>
            <a:pPr marL="114300" indent="0">
              <a:spcBef>
                <a:spcPts val="900"/>
              </a:spcBef>
              <a:buNone/>
            </a:pPr>
            <a:r>
              <a:rPr lang="en-US" sz="2400" b="1" dirty="0">
                <a:solidFill>
                  <a:srgbClr val="2B2924"/>
                </a:solidFill>
                <a:latin typeface="Cambria" panose="02040503050406030204" pitchFamily="18" charset="0"/>
              </a:rPr>
              <a:t>SB 17 </a:t>
            </a:r>
            <a:r>
              <a:rPr lang="en-US" sz="2400" dirty="0">
                <a:solidFill>
                  <a:srgbClr val="2B2924"/>
                </a:solidFill>
                <a:latin typeface="Cambria" panose="02040503050406030204" pitchFamily="18" charset="0"/>
              </a:rPr>
              <a:t>takes effect Jan. 1, 2024</a:t>
            </a:r>
          </a:p>
          <a:p>
            <a:pPr>
              <a:spcBef>
                <a:spcPts val="900"/>
              </a:spcBef>
            </a:pPr>
            <a:r>
              <a:rPr lang="en-US" sz="2000" dirty="0">
                <a:solidFill>
                  <a:srgbClr val="2B2924"/>
                </a:solidFill>
                <a:latin typeface="Cambria" panose="02040503050406030204" pitchFamily="18" charset="0"/>
              </a:rPr>
              <a:t>Signed into law on June 14, 2023 </a:t>
            </a:r>
          </a:p>
          <a:p>
            <a:pPr>
              <a:spcBef>
                <a:spcPts val="900"/>
              </a:spcBef>
            </a:pPr>
            <a:r>
              <a:rPr lang="en-US" sz="2000" dirty="0">
                <a:latin typeface="Cambria" panose="02040503050406030204" pitchFamily="18" charset="0"/>
                <a:hlinkClick r:id="rId2"/>
              </a:rPr>
              <a:t>Senate bills 1-30 have high priority by Lt. Gov. Dan Patrick</a:t>
            </a:r>
            <a:r>
              <a:rPr lang="en-US" sz="2000" dirty="0">
                <a:latin typeface="Cambria" panose="02040503050406030204" pitchFamily="18" charset="0"/>
              </a:rPr>
              <a:t> and are </a:t>
            </a:r>
            <a:r>
              <a:rPr lang="en-US" sz="2000" dirty="0">
                <a:solidFill>
                  <a:srgbClr val="2B2924"/>
                </a:solidFill>
                <a:latin typeface="Cambria" panose="02040503050406030204" pitchFamily="18" charset="0"/>
              </a:rPr>
              <a:t>fast tracked through the Legislative process</a:t>
            </a:r>
          </a:p>
          <a:p>
            <a:pPr marL="114300" indent="0">
              <a:spcBef>
                <a:spcPts val="900"/>
              </a:spcBef>
              <a:buNone/>
            </a:pPr>
            <a:r>
              <a:rPr lang="en-US" sz="2400" b="1" dirty="0">
                <a:solidFill>
                  <a:srgbClr val="2B2924"/>
                </a:solidFill>
                <a:latin typeface="Cambria" panose="02040503050406030204" pitchFamily="18" charset="0"/>
              </a:rPr>
              <a:t>Budget</a:t>
            </a:r>
            <a:r>
              <a:rPr lang="en-US" sz="2400" dirty="0">
                <a:solidFill>
                  <a:srgbClr val="2B2924"/>
                </a:solidFill>
                <a:latin typeface="Cambria" panose="02040503050406030204" pitchFamily="18" charset="0"/>
              </a:rPr>
              <a:t> bans all State funds for DEI programs as of Sep. 1, 2023</a:t>
            </a:r>
          </a:p>
          <a:p>
            <a:pPr>
              <a:spcBef>
                <a:spcPts val="900"/>
              </a:spcBef>
            </a:pPr>
            <a:r>
              <a:rPr lang="en-US" sz="2000" dirty="0">
                <a:solidFill>
                  <a:srgbClr val="2B2924"/>
                </a:solidFill>
                <a:latin typeface="Cambria" panose="02040503050406030204" pitchFamily="18" charset="0"/>
                <a:hlinkClick r:id="rId3"/>
              </a:rPr>
              <a:t>Senate budget anti-DEI amendment</a:t>
            </a:r>
            <a:r>
              <a:rPr lang="en-US" sz="2000" dirty="0">
                <a:solidFill>
                  <a:srgbClr val="2B2924"/>
                </a:solidFill>
                <a:latin typeface="Cambria" panose="02040503050406030204" pitchFamily="18" charset="0"/>
              </a:rPr>
              <a:t> </a:t>
            </a:r>
          </a:p>
          <a:p>
            <a:pPr>
              <a:spcBef>
                <a:spcPts val="900"/>
              </a:spcBef>
            </a:pPr>
            <a:r>
              <a:rPr lang="en-US" sz="2000" dirty="0">
                <a:solidFill>
                  <a:srgbClr val="2B2924"/>
                </a:solidFill>
                <a:latin typeface="Cambria" panose="02040503050406030204" pitchFamily="18" charset="0"/>
              </a:rPr>
              <a:t>Senate budget has $700M in additional funding for public higher ed </a:t>
            </a:r>
            <a:r>
              <a:rPr lang="en-US" sz="2000" b="1" dirty="0">
                <a:solidFill>
                  <a:srgbClr val="2B2924"/>
                </a:solidFill>
                <a:latin typeface="Cambria" panose="02040503050406030204" pitchFamily="18" charset="0"/>
              </a:rPr>
              <a:t>if</a:t>
            </a:r>
            <a:r>
              <a:rPr lang="en-US" sz="2000" dirty="0">
                <a:solidFill>
                  <a:srgbClr val="2B2924"/>
                </a:solidFill>
                <a:latin typeface="Cambria" panose="02040503050406030204" pitchFamily="18" charset="0"/>
              </a:rPr>
              <a:t> </a:t>
            </a:r>
            <a:r>
              <a:rPr lang="en-US" sz="2000" b="0" i="0" dirty="0">
                <a:solidFill>
                  <a:srgbClr val="2B2924"/>
                </a:solidFill>
                <a:effectLst/>
                <a:latin typeface="Cambria" panose="02040503050406030204" pitchFamily="18" charset="0"/>
                <a:hlinkClick r:id="rId4"/>
              </a:rPr>
              <a:t>SB 17</a:t>
            </a:r>
            <a:r>
              <a:rPr lang="en-US" sz="2000" b="0" i="0" dirty="0">
                <a:solidFill>
                  <a:srgbClr val="2B2924"/>
                </a:solidFill>
                <a:effectLst/>
                <a:latin typeface="Cambria" panose="02040503050406030204" pitchFamily="18" charset="0"/>
              </a:rPr>
              <a:t> </a:t>
            </a:r>
            <a:r>
              <a:rPr lang="en-US" sz="2000" dirty="0">
                <a:solidFill>
                  <a:srgbClr val="2B2924"/>
                </a:solidFill>
                <a:latin typeface="Cambria" panose="02040503050406030204" pitchFamily="18" charset="0"/>
              </a:rPr>
              <a:t>and SB 18 on tenure were to become law (budgets are for two years)</a:t>
            </a:r>
            <a:endParaRPr lang="en-US" sz="2000" dirty="0">
              <a:latin typeface="Cambria" panose="02040503050406030204" pitchFamily="18" charset="0"/>
            </a:endParaRPr>
          </a:p>
          <a:p>
            <a:endParaRPr lang="en-US" sz="1400"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674951D6-6017-1740-A88C-88C1600FD8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
        <p:nvSpPr>
          <p:cNvPr id="7" name="Title 1">
            <a:extLst>
              <a:ext uri="{FF2B5EF4-FFF2-40B4-BE49-F238E27FC236}">
                <a16:creationId xmlns:a16="http://schemas.microsoft.com/office/drawing/2014/main" id="{B70B86CA-F32E-B807-88F8-D7BF586BF0A4}"/>
              </a:ext>
            </a:extLst>
          </p:cNvPr>
          <p:cNvSpPr>
            <a:spLocks noGrp="1"/>
          </p:cNvSpPr>
          <p:nvPr>
            <p:ph type="title"/>
          </p:nvPr>
        </p:nvSpPr>
        <p:spPr>
          <a:xfrm>
            <a:off x="322729" y="86182"/>
            <a:ext cx="8426824" cy="994172"/>
          </a:xfrm>
        </p:spPr>
        <p:txBody>
          <a:bodyPr>
            <a:normAutofit/>
          </a:bodyPr>
          <a:lstStyle/>
          <a:p>
            <a:pPr algn="ctr"/>
            <a:r>
              <a:rPr lang="en-US" sz="3200" dirty="0">
                <a:latin typeface="Cambria" panose="02040503050406030204" pitchFamily="18" charset="0"/>
              </a:rPr>
              <a:t>Texas Legislature</a:t>
            </a:r>
          </a:p>
        </p:txBody>
      </p:sp>
    </p:spTree>
    <p:extLst>
      <p:ext uri="{BB962C8B-B14F-4D97-AF65-F5344CB8AC3E}">
        <p14:creationId xmlns:p14="http://schemas.microsoft.com/office/powerpoint/2010/main" val="3660364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Banning DEI Programs and Practices (1/3)</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70"/>
            <a:ext cx="8726958" cy="4268930"/>
          </a:xfrm>
        </p:spPr>
        <p:txBody>
          <a:bodyPr>
            <a:normAutofit fontScale="55000" lnSpcReduction="20000"/>
          </a:bodyPr>
          <a:lstStyle/>
          <a:p>
            <a:pPr marL="114300" indent="0">
              <a:buNone/>
            </a:pPr>
            <a:r>
              <a:rPr lang="en-US" sz="3600" b="0" i="0" dirty="0">
                <a:solidFill>
                  <a:srgbClr val="2B2924"/>
                </a:solidFill>
                <a:effectLst/>
                <a:latin typeface="Cambria" panose="02040503050406030204" pitchFamily="18" charset="0"/>
                <a:hlinkClick r:id="rId2"/>
              </a:rPr>
              <a:t>SB17</a:t>
            </a:r>
            <a:r>
              <a:rPr lang="en-US" sz="3600" b="0" i="0" dirty="0">
                <a:solidFill>
                  <a:srgbClr val="2B2924"/>
                </a:solidFill>
                <a:effectLst/>
                <a:latin typeface="Cambria" panose="02040503050406030204" pitchFamily="18" charset="0"/>
              </a:rPr>
              <a:t> modifies </a:t>
            </a:r>
            <a:r>
              <a:rPr lang="en-US" sz="3600" dirty="0">
                <a:solidFill>
                  <a:srgbClr val="2B2924"/>
                </a:solidFill>
                <a:latin typeface="Cambria" panose="02040503050406030204" pitchFamily="18" charset="0"/>
              </a:rPr>
              <a:t>Texas Education Code Chapter 51 Subchapter G on </a:t>
            </a:r>
            <a:r>
              <a:rPr lang="en-US" sz="3600" kern="100" dirty="0">
                <a:effectLst/>
                <a:latin typeface="Cambria" panose="02040503050406030204" pitchFamily="18" charset="0"/>
                <a:ea typeface="Calibri" panose="020F0502020204030204" pitchFamily="34" charset="0"/>
                <a:cs typeface="Times New Roman" panose="02020603050405020304" pitchFamily="18" charset="0"/>
              </a:rPr>
              <a:t>Responsibilities of governing boards, system administrations, and institutions</a:t>
            </a:r>
          </a:p>
          <a:p>
            <a:pPr marL="114300" indent="0">
              <a:spcBef>
                <a:spcPts val="900"/>
              </a:spcBef>
              <a:buNone/>
            </a:pPr>
            <a:r>
              <a:rPr lang="en-US" sz="3600" b="1" dirty="0">
                <a:solidFill>
                  <a:srgbClr val="2B2924"/>
                </a:solidFill>
                <a:latin typeface="Cambria" panose="02040503050406030204" pitchFamily="18" charset="0"/>
              </a:rPr>
              <a:t>Defines a diversity, equity, and inclusion (DEI) office</a:t>
            </a:r>
            <a:r>
              <a:rPr lang="en-US" sz="3600" dirty="0">
                <a:solidFill>
                  <a:srgbClr val="2B2924"/>
                </a:solidFill>
                <a:latin typeface="Cambria" panose="02040503050406030204" pitchFamily="18" charset="0"/>
              </a:rPr>
              <a:t> per Sec. 1(a)</a:t>
            </a:r>
          </a:p>
          <a:p>
            <a:r>
              <a:rPr lang="en-US" sz="3300" i="0" dirty="0">
                <a:solidFill>
                  <a:srgbClr val="2B2924"/>
                </a:solidFill>
                <a:effectLst/>
                <a:latin typeface="Cambria" panose="02040503050406030204" pitchFamily="18" charset="0"/>
              </a:rPr>
              <a:t>Influencing hiring or employment practices </a:t>
            </a:r>
            <a:r>
              <a:rPr lang="en-US" sz="3300" dirty="0">
                <a:solidFill>
                  <a:srgbClr val="2B2924"/>
                </a:solidFill>
                <a:latin typeface="Cambria" panose="02040503050406030204" pitchFamily="18" charset="0"/>
              </a:rPr>
              <a:t>w/r to race, color, ethnicity or sex</a:t>
            </a:r>
          </a:p>
          <a:p>
            <a:r>
              <a:rPr lang="en-US" sz="3300" dirty="0">
                <a:solidFill>
                  <a:srgbClr val="2B2924"/>
                </a:solidFill>
                <a:latin typeface="Cambria" panose="02040503050406030204" pitchFamily="18" charset="0"/>
              </a:rPr>
              <a:t>Promoting differential treatment to individuals on basis of race, color, or ethnicity</a:t>
            </a:r>
          </a:p>
          <a:p>
            <a:r>
              <a:rPr lang="en-US" sz="3300" i="0" dirty="0">
                <a:solidFill>
                  <a:srgbClr val="2B2924"/>
                </a:solidFill>
                <a:effectLst/>
                <a:latin typeface="Cambria" panose="02040503050406030204" pitchFamily="18" charset="0"/>
              </a:rPr>
              <a:t>Promoting policies or procedures </a:t>
            </a:r>
            <a:r>
              <a:rPr lang="en-US" sz="3300" dirty="0">
                <a:solidFill>
                  <a:srgbClr val="2B2924"/>
                </a:solidFill>
                <a:latin typeface="Cambria" panose="02040503050406030204" pitchFamily="18" charset="0"/>
              </a:rPr>
              <a:t>w/r to race, color, or ethnicity</a:t>
            </a:r>
          </a:p>
          <a:p>
            <a:r>
              <a:rPr lang="en-US" sz="3300" dirty="0">
                <a:solidFill>
                  <a:srgbClr val="2B2924"/>
                </a:solidFill>
                <a:latin typeface="Cambria" panose="02040503050406030204" pitchFamily="18" charset="0"/>
              </a:rPr>
              <a:t>Conducting trainings, programs, or other activities designed or implemented in reference to race, color, ethnicity, gender identity, or sexual orientation</a:t>
            </a:r>
            <a:endParaRPr lang="en-US" sz="3300" i="0" dirty="0">
              <a:solidFill>
                <a:srgbClr val="2B2924"/>
              </a:solidFill>
              <a:effectLst/>
              <a:latin typeface="Cambria" panose="02040503050406030204" pitchFamily="18" charset="0"/>
            </a:endParaRPr>
          </a:p>
          <a:p>
            <a:pPr marL="114300" indent="0">
              <a:spcBef>
                <a:spcPts val="900"/>
              </a:spcBef>
              <a:buNone/>
            </a:pPr>
            <a:r>
              <a:rPr lang="en-US" sz="3600" b="1" i="0" dirty="0">
                <a:solidFill>
                  <a:srgbClr val="2B2924"/>
                </a:solidFill>
                <a:effectLst/>
                <a:latin typeface="Cambria" panose="02040503050406030204" pitchFamily="18" charset="0"/>
              </a:rPr>
              <a:t>Bans </a:t>
            </a:r>
            <a:r>
              <a:rPr lang="en-US" sz="3600" i="0" dirty="0">
                <a:solidFill>
                  <a:srgbClr val="2B2924"/>
                </a:solidFill>
                <a:effectLst/>
                <a:latin typeface="Cambria" panose="02040503050406030204" pitchFamily="18" charset="0"/>
              </a:rPr>
              <a:t>per Sec. 1(b)</a:t>
            </a:r>
          </a:p>
          <a:p>
            <a:r>
              <a:rPr lang="en-US" sz="3300" dirty="0">
                <a:solidFill>
                  <a:srgbClr val="2B2924"/>
                </a:solidFill>
                <a:latin typeface="Cambria" panose="02040503050406030204" pitchFamily="18" charset="0"/>
              </a:rPr>
              <a:t>DEI offices, officers, programs, practices, and trainings</a:t>
            </a:r>
          </a:p>
          <a:p>
            <a:r>
              <a:rPr lang="en-US" sz="3300" dirty="0">
                <a:solidFill>
                  <a:srgbClr val="2B2924"/>
                </a:solidFill>
                <a:latin typeface="Cambria" panose="02040503050406030204" pitchFamily="18" charset="0"/>
              </a:rPr>
              <a:t>Requirement of, or providing preferential treatment for, a DEI statement</a:t>
            </a:r>
          </a:p>
          <a:p>
            <a:r>
              <a:rPr lang="en-US" sz="3300" dirty="0">
                <a:solidFill>
                  <a:srgbClr val="2B2924"/>
                </a:solidFill>
                <a:latin typeface="Cambria" panose="02040503050406030204" pitchFamily="18" charset="0"/>
              </a:rPr>
              <a:t>Preference on basis of race, sex, color, ethnicity, or national origin to an applicant for employment, an employee, or a participant in any function of institution</a:t>
            </a:r>
          </a:p>
          <a:p>
            <a:r>
              <a:rPr lang="en-US" sz="3300" dirty="0">
                <a:solidFill>
                  <a:srgbClr val="2B2924"/>
                </a:solidFill>
                <a:latin typeface="Cambria" panose="02040503050406030204" pitchFamily="18" charset="0"/>
              </a:rPr>
              <a:t>An employee or third party from performing the duties of a DEI office</a:t>
            </a:r>
          </a:p>
          <a:p>
            <a:pPr marL="114300" indent="0">
              <a:buNone/>
            </a:pPr>
            <a:endParaRPr lang="en-US" sz="2600" dirty="0">
              <a:solidFill>
                <a:srgbClr val="2B2924"/>
              </a:solidFill>
              <a:latin typeface="Cambria" panose="020405030504060302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3</a:t>
            </a:fld>
            <a:endParaRPr lang="en" dirty="0"/>
          </a:p>
        </p:txBody>
      </p:sp>
    </p:spTree>
    <p:extLst>
      <p:ext uri="{BB962C8B-B14F-4D97-AF65-F5344CB8AC3E}">
        <p14:creationId xmlns:p14="http://schemas.microsoft.com/office/powerpoint/2010/main" val="1134726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Banning DEI Programs and Practices (2/3)</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70"/>
            <a:ext cx="8726958" cy="4182247"/>
          </a:xfrm>
        </p:spPr>
        <p:txBody>
          <a:bodyPr>
            <a:normAutofit/>
          </a:bodyPr>
          <a:lstStyle/>
          <a:p>
            <a:pPr marL="114300" indent="0">
              <a:lnSpc>
                <a:spcPct val="105000"/>
              </a:lnSpc>
              <a:buNone/>
            </a:pPr>
            <a:r>
              <a:rPr lang="en-US" sz="2000" b="1" dirty="0">
                <a:solidFill>
                  <a:srgbClr val="2B2924"/>
                </a:solidFill>
                <a:latin typeface="Cambria" panose="02040503050406030204" pitchFamily="18" charset="0"/>
              </a:rPr>
              <a:t>Exceptions to ban </a:t>
            </a:r>
            <a:r>
              <a:rPr lang="en-US" sz="2000" dirty="0">
                <a:solidFill>
                  <a:srgbClr val="2B2924"/>
                </a:solidFill>
                <a:latin typeface="Cambria" panose="02040503050406030204" pitchFamily="18" charset="0"/>
              </a:rPr>
              <a:t>Sec 1(d)</a:t>
            </a:r>
          </a:p>
          <a:p>
            <a:pPr>
              <a:lnSpc>
                <a:spcPct val="105000"/>
              </a:lnSpc>
            </a:pPr>
            <a:r>
              <a:rPr lang="en-US" dirty="0">
                <a:solidFill>
                  <a:srgbClr val="2B2924"/>
                </a:solidFill>
                <a:latin typeface="Cambria" panose="02040503050406030204" pitchFamily="18" charset="0"/>
              </a:rPr>
              <a:t>Academic course instruction</a:t>
            </a:r>
          </a:p>
          <a:p>
            <a:pPr>
              <a:lnSpc>
                <a:spcPct val="105000"/>
              </a:lnSpc>
            </a:pPr>
            <a:r>
              <a:rPr lang="en-US" dirty="0">
                <a:solidFill>
                  <a:srgbClr val="2B2924"/>
                </a:solidFill>
                <a:latin typeface="Cambria" panose="02040503050406030204" pitchFamily="18" charset="0"/>
              </a:rPr>
              <a:t>Scholarly research or a creative work </a:t>
            </a:r>
          </a:p>
          <a:p>
            <a:pPr>
              <a:lnSpc>
                <a:spcPct val="105000"/>
              </a:lnSpc>
            </a:pPr>
            <a:r>
              <a:rPr lang="en-US" dirty="0">
                <a:solidFill>
                  <a:srgbClr val="2B2924"/>
                </a:solidFill>
                <a:latin typeface="Cambria" panose="02040503050406030204" pitchFamily="18" charset="0"/>
              </a:rPr>
              <a:t>Student organizations</a:t>
            </a:r>
          </a:p>
          <a:p>
            <a:pPr>
              <a:lnSpc>
                <a:spcPct val="105000"/>
              </a:lnSpc>
            </a:pPr>
            <a:r>
              <a:rPr lang="en-US" dirty="0">
                <a:solidFill>
                  <a:srgbClr val="2B2924"/>
                </a:solidFill>
                <a:latin typeface="Cambria" panose="02040503050406030204" pitchFamily="18" charset="0"/>
              </a:rPr>
              <a:t>Guest speakers</a:t>
            </a:r>
          </a:p>
          <a:p>
            <a:pPr>
              <a:lnSpc>
                <a:spcPct val="105000"/>
              </a:lnSpc>
            </a:pPr>
            <a:r>
              <a:rPr lang="en-US" dirty="0">
                <a:solidFill>
                  <a:srgbClr val="2B2924"/>
                </a:solidFill>
                <a:latin typeface="Cambria" panose="02040503050406030204" pitchFamily="18" charset="0"/>
              </a:rPr>
              <a:t>Enhance student academic achievement or postgraduate outcomes that is designed and implemented without regard to race, sex, color, or ethnicity </a:t>
            </a:r>
          </a:p>
          <a:p>
            <a:pPr>
              <a:lnSpc>
                <a:spcPct val="105000"/>
              </a:lnSpc>
            </a:pPr>
            <a:r>
              <a:rPr lang="en-US" dirty="0">
                <a:solidFill>
                  <a:srgbClr val="2B2924"/>
                </a:solidFill>
                <a:latin typeface="Cambria" panose="02040503050406030204" pitchFamily="18" charset="0"/>
              </a:rPr>
              <a:t>Data Collection</a:t>
            </a:r>
          </a:p>
          <a:p>
            <a:pPr>
              <a:lnSpc>
                <a:spcPct val="105000"/>
              </a:lnSpc>
            </a:pPr>
            <a:r>
              <a:rPr lang="en-US" dirty="0">
                <a:solidFill>
                  <a:srgbClr val="2B2924"/>
                </a:solidFill>
                <a:latin typeface="Cambria" panose="02040503050406030204" pitchFamily="18" charset="0"/>
              </a:rPr>
              <a:t>Student recruitment or admissions</a:t>
            </a:r>
          </a:p>
          <a:p>
            <a:pPr marL="114300" indent="0">
              <a:lnSpc>
                <a:spcPct val="105000"/>
              </a:lnSpc>
              <a:spcBef>
                <a:spcPts val="900"/>
              </a:spcBef>
              <a:buNone/>
            </a:pPr>
            <a:r>
              <a:rPr lang="en-US" sz="2000" b="1" dirty="0">
                <a:solidFill>
                  <a:srgbClr val="2B2924"/>
                </a:solidFill>
                <a:latin typeface="Cambria" panose="02040503050406030204" pitchFamily="18" charset="0"/>
              </a:rPr>
              <a:t>When applying for grants or complying with terms for accreditation</a:t>
            </a:r>
          </a:p>
          <a:p>
            <a:r>
              <a:rPr lang="en-US" dirty="0">
                <a:solidFill>
                  <a:srgbClr val="2B2924"/>
                </a:solidFill>
                <a:latin typeface="Cambria" panose="02040503050406030204" pitchFamily="18" charset="0"/>
              </a:rPr>
              <a:t>Can submit a statement highlighting the institution’s work in supporting first-generation, low-income, and underserved student populations in </a:t>
            </a:r>
            <a:r>
              <a:rPr lang="en-US" sz="1800" dirty="0">
                <a:solidFill>
                  <a:srgbClr val="2B2924"/>
                </a:solidFill>
                <a:latin typeface="Cambria" panose="02040503050406030204" pitchFamily="18" charset="0"/>
              </a:rPr>
              <a:t>Sec 1(c)</a:t>
            </a:r>
            <a:endParaRPr lang="en-US" dirty="0">
              <a:solidFill>
                <a:srgbClr val="2B2924"/>
              </a:solidFill>
              <a:latin typeface="Cambria" panose="02040503050406030204" pitchFamily="18" charset="0"/>
            </a:endParaRPr>
          </a:p>
          <a:p>
            <a:pPr marL="114300" indent="0">
              <a:buNone/>
            </a:pPr>
            <a:endParaRPr lang="en-US" dirty="0">
              <a:solidFill>
                <a:srgbClr val="2B2924"/>
              </a:solidFill>
              <a:latin typeface="Cambria" panose="020405030504060302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4</a:t>
            </a:fld>
            <a:endParaRPr lang="en" dirty="0"/>
          </a:p>
        </p:txBody>
      </p:sp>
    </p:spTree>
    <p:extLst>
      <p:ext uri="{BB962C8B-B14F-4D97-AF65-F5344CB8AC3E}">
        <p14:creationId xmlns:p14="http://schemas.microsoft.com/office/powerpoint/2010/main" val="1838262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Banning DEI Programs and Practices (3/3)</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70"/>
            <a:ext cx="8726958" cy="4182247"/>
          </a:xfrm>
        </p:spPr>
        <p:txBody>
          <a:bodyPr>
            <a:normAutofit fontScale="70000" lnSpcReduction="20000"/>
          </a:bodyPr>
          <a:lstStyle/>
          <a:p>
            <a:pPr marL="114300" indent="0">
              <a:lnSpc>
                <a:spcPct val="125000"/>
              </a:lnSpc>
              <a:spcBef>
                <a:spcPts val="900"/>
              </a:spcBef>
              <a:buNone/>
            </a:pPr>
            <a:r>
              <a:rPr lang="en-US" sz="2900" b="1" dirty="0">
                <a:solidFill>
                  <a:srgbClr val="2B2924"/>
                </a:solidFill>
                <a:latin typeface="Cambria" panose="02040503050406030204" pitchFamily="18" charset="0"/>
              </a:rPr>
              <a:t>Penalties for faculty, staff, and contractors </a:t>
            </a:r>
            <a:r>
              <a:rPr lang="en-US" sz="2900" dirty="0">
                <a:solidFill>
                  <a:srgbClr val="2B2924"/>
                </a:solidFill>
                <a:latin typeface="Cambria" panose="02040503050406030204" pitchFamily="18" charset="0"/>
              </a:rPr>
              <a:t>per Sec 1(b)(2)</a:t>
            </a:r>
          </a:p>
          <a:p>
            <a:pPr>
              <a:lnSpc>
                <a:spcPct val="125000"/>
              </a:lnSpc>
            </a:pPr>
            <a:r>
              <a:rPr lang="en-US" sz="2600" dirty="0">
                <a:solidFill>
                  <a:srgbClr val="2B2924"/>
                </a:solidFill>
                <a:latin typeface="Cambria" panose="02040503050406030204" pitchFamily="18" charset="0"/>
              </a:rPr>
              <a:t>Policies and procedures developed by each Governing Board</a:t>
            </a:r>
          </a:p>
          <a:p>
            <a:pPr>
              <a:lnSpc>
                <a:spcPct val="125000"/>
              </a:lnSpc>
            </a:pPr>
            <a:r>
              <a:rPr lang="en-US" sz="2600" dirty="0">
                <a:solidFill>
                  <a:srgbClr val="2B2924"/>
                </a:solidFill>
                <a:latin typeface="Cambria" panose="02040503050406030204" pitchFamily="18" charset="0"/>
              </a:rPr>
              <a:t>Discipline is up to and including termination for any employee or contractor who engages in conduct banned on the previous slide</a:t>
            </a:r>
          </a:p>
          <a:p>
            <a:pPr marL="114300" indent="0">
              <a:lnSpc>
                <a:spcPct val="125000"/>
              </a:lnSpc>
              <a:spcBef>
                <a:spcPts val="900"/>
              </a:spcBef>
              <a:buNone/>
            </a:pPr>
            <a:r>
              <a:rPr lang="en-US" sz="2900" b="1" i="0" dirty="0">
                <a:solidFill>
                  <a:srgbClr val="2B2924"/>
                </a:solidFill>
                <a:effectLst/>
                <a:latin typeface="Cambria" panose="02040503050406030204" pitchFamily="18" charset="0"/>
              </a:rPr>
              <a:t>Institutional compliance and penalties</a:t>
            </a:r>
          </a:p>
          <a:p>
            <a:pPr>
              <a:lnSpc>
                <a:spcPct val="125000"/>
              </a:lnSpc>
            </a:pPr>
            <a:r>
              <a:rPr lang="en-US" sz="2600" dirty="0">
                <a:solidFill>
                  <a:srgbClr val="2B2924"/>
                </a:solidFill>
                <a:latin typeface="Cambria" panose="02040503050406030204" pitchFamily="18" charset="0"/>
              </a:rPr>
              <a:t>Institution may not spend State funds each year until Governing Board certifies compliance per Sec. 1(e)</a:t>
            </a:r>
          </a:p>
          <a:p>
            <a:pPr>
              <a:lnSpc>
                <a:spcPct val="125000"/>
              </a:lnSpc>
            </a:pPr>
            <a:r>
              <a:rPr lang="en-US" sz="2600" dirty="0">
                <a:solidFill>
                  <a:srgbClr val="2B2924"/>
                </a:solidFill>
                <a:latin typeface="Cambria" panose="02040503050406030204" pitchFamily="18" charset="0"/>
              </a:rPr>
              <a:t>If a state auditor finds an institution out of compliance, and the institution does not get into compliance, the institution loses formula funding increases, institutional enhancements, or exceptional items in the next biennium per Sec. 1(h)</a:t>
            </a:r>
          </a:p>
          <a:p>
            <a:pPr marL="114300" indent="0">
              <a:lnSpc>
                <a:spcPct val="125000"/>
              </a:lnSpc>
              <a:spcBef>
                <a:spcPts val="900"/>
              </a:spcBef>
              <a:buNone/>
            </a:pPr>
            <a:r>
              <a:rPr lang="en-US" sz="2900" b="1" dirty="0">
                <a:solidFill>
                  <a:srgbClr val="2B2924"/>
                </a:solidFill>
                <a:latin typeface="Cambria" panose="02040503050406030204" pitchFamily="18" charset="0"/>
              </a:rPr>
              <a:t>Student or employee may sue if required to participate in DEI training </a:t>
            </a:r>
            <a:r>
              <a:rPr lang="en-US" sz="2900" dirty="0">
                <a:solidFill>
                  <a:srgbClr val="2B2924"/>
                </a:solidFill>
                <a:latin typeface="Cambria" panose="02040503050406030204" pitchFamily="18" charset="0"/>
              </a:rPr>
              <a:t>per Sec. 1(</a:t>
            </a:r>
            <a:r>
              <a:rPr lang="en-US" sz="2900" dirty="0" err="1">
                <a:solidFill>
                  <a:srgbClr val="2B2924"/>
                </a:solidFill>
                <a:latin typeface="Cambria" panose="02040503050406030204" pitchFamily="18" charset="0"/>
              </a:rPr>
              <a:t>i</a:t>
            </a:r>
            <a:r>
              <a:rPr lang="en-US" sz="2900" dirty="0">
                <a:solidFill>
                  <a:srgbClr val="2B2924"/>
                </a:solidFill>
                <a:latin typeface="Cambria" panose="02040503050406030204" pitchFamily="18" charset="0"/>
              </a:rPr>
              <a:t>)</a:t>
            </a:r>
          </a:p>
          <a:p>
            <a:pPr marL="114300" indent="0">
              <a:buNone/>
            </a:pPr>
            <a:endParaRPr lang="en-US" sz="2900" b="1" dirty="0">
              <a:solidFill>
                <a:srgbClr val="2B2924"/>
              </a:solidFill>
              <a:latin typeface="Cambria" panose="020405030504060302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5</a:t>
            </a:fld>
            <a:endParaRPr lang="en" dirty="0"/>
          </a:p>
        </p:txBody>
      </p:sp>
    </p:spTree>
    <p:extLst>
      <p:ext uri="{BB962C8B-B14F-4D97-AF65-F5344CB8AC3E}">
        <p14:creationId xmlns:p14="http://schemas.microsoft.com/office/powerpoint/2010/main" val="1436268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Lots of Questions (1/4)</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12222"/>
            <a:ext cx="8726958" cy="4653395"/>
          </a:xfrm>
        </p:spPr>
        <p:txBody>
          <a:bodyPr>
            <a:normAutofit fontScale="32500" lnSpcReduction="20000"/>
          </a:bodyPr>
          <a:lstStyle/>
          <a:p>
            <a:pPr marL="114300" indent="0">
              <a:lnSpc>
                <a:spcPct val="125000"/>
              </a:lnSpc>
              <a:spcBef>
                <a:spcPts val="900"/>
              </a:spcBef>
              <a:buNone/>
            </a:pPr>
            <a:r>
              <a:rPr lang="en-US" sz="5500" dirty="0">
                <a:solidFill>
                  <a:srgbClr val="2B2924"/>
                </a:solidFill>
                <a:latin typeface="Cambria" panose="02040503050406030204" pitchFamily="18" charset="0"/>
              </a:rPr>
              <a:t>The bill regulates all interactions at a public university or community college and employees face termination if they violate the ban on DEI programs and policies, the latter which are vaguely defined. Given the penalties, faculty and staff will self-censor in their interactions with students to avoid any perception that they might be violating some aspect of the bill.  Where’s the line not to cross?</a:t>
            </a:r>
          </a:p>
          <a:p>
            <a:pPr marL="114300" indent="0">
              <a:lnSpc>
                <a:spcPct val="125000"/>
              </a:lnSpc>
              <a:spcBef>
                <a:spcPts val="900"/>
              </a:spcBef>
              <a:buNone/>
            </a:pPr>
            <a:r>
              <a:rPr lang="en-US" sz="5500" dirty="0">
                <a:solidFill>
                  <a:srgbClr val="2B2924"/>
                </a:solidFill>
                <a:latin typeface="Cambria" panose="02040503050406030204" pitchFamily="18" charset="0"/>
              </a:rPr>
              <a:t>How do the 76 public Hispanic Serving Institutions (HSIs) and 2 public Historically Black Colleges and Universities serve their diverse populations?  Impact on Title V federal grants for HSIs?</a:t>
            </a:r>
          </a:p>
          <a:p>
            <a:pPr marL="114300" indent="0">
              <a:lnSpc>
                <a:spcPct val="125000"/>
              </a:lnSpc>
              <a:spcBef>
                <a:spcPts val="900"/>
              </a:spcBef>
              <a:buNone/>
            </a:pPr>
            <a:r>
              <a:rPr lang="en-US" sz="5500" dirty="0">
                <a:solidFill>
                  <a:srgbClr val="2B2924"/>
                </a:solidFill>
                <a:latin typeface="Cambria" panose="02040503050406030204" pitchFamily="18" charset="0"/>
              </a:rPr>
              <a:t>How will the State reach its workforce development goals?  All demographics must be reached.  Of 4M people added to Texas population 2010-2020, 95% are people of color</a:t>
            </a:r>
          </a:p>
          <a:p>
            <a:pPr marL="114300" indent="0">
              <a:lnSpc>
                <a:spcPct val="125000"/>
              </a:lnSpc>
              <a:spcBef>
                <a:spcPts val="300"/>
              </a:spcBef>
              <a:buNone/>
            </a:pPr>
            <a:endParaRPr lang="en-US" sz="2000" dirty="0">
              <a:solidFill>
                <a:srgbClr val="2B2924"/>
              </a:solidFill>
              <a:latin typeface="Cambria" panose="02040503050406030204" pitchFamily="18" charset="0"/>
            </a:endParaRPr>
          </a:p>
          <a:p>
            <a:pPr marL="0" marR="0" indent="0">
              <a:spcBef>
                <a:spcPts val="300"/>
              </a:spcBef>
              <a:spcAft>
                <a:spcPts val="0"/>
              </a:spcAft>
              <a:buNone/>
            </a:pPr>
            <a:r>
              <a:rPr lang="en-US" sz="4300" kern="100" dirty="0" err="1">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Excelencia</a:t>
            </a:r>
            <a:r>
              <a:rPr lang="en-US" sz="4300" kern="1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in Education, “</a:t>
            </a:r>
            <a:r>
              <a:rPr lang="en-US" sz="4300" u="sng" kern="100" dirty="0">
                <a:solidFill>
                  <a:srgbClr val="0066CC"/>
                </a:solidFill>
                <a:effectLst/>
                <a:latin typeface="Cambria" panose="02040503050406030204" pitchFamily="18" charset="0"/>
                <a:ea typeface="Calibri" panose="020F0502020204030204" pitchFamily="34" charset="0"/>
                <a:cs typeface="Times New Roman" panose="02020603050405020304" pitchFamily="18" charset="0"/>
                <a:hlinkClick r:id="rId2"/>
              </a:rPr>
              <a:t>A Texas Briefing of 25 Years of HSIs</a:t>
            </a:r>
            <a:r>
              <a:rPr lang="en-US" sz="4300" kern="1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2021.  74 public Hispanic Serving Institutions (HSIs) are in Texas. UT Austin and Texas A&amp;M became HSIs after the report issued.</a:t>
            </a:r>
            <a:endParaRPr lang="en-US" sz="4300" kern="100" dirty="0">
              <a:latin typeface="Cambria" panose="02040503050406030204" pitchFamily="18" charset="0"/>
              <a:ea typeface="Calibri" panose="020F0502020204030204" pitchFamily="34" charset="0"/>
              <a:cs typeface="Times New Roman" panose="02020603050405020304" pitchFamily="18" charset="0"/>
            </a:endParaRPr>
          </a:p>
          <a:p>
            <a:pPr marL="0" marR="0" indent="0">
              <a:spcBef>
                <a:spcPts val="300"/>
              </a:spcBef>
              <a:spcAft>
                <a:spcPts val="0"/>
              </a:spcAft>
              <a:buNone/>
            </a:pPr>
            <a:r>
              <a:rPr lang="en-US" sz="4300" kern="100" dirty="0">
                <a:solidFill>
                  <a:srgbClr val="000000"/>
                </a:solidFill>
                <a:latin typeface="Cambria" panose="02040503050406030204" pitchFamily="18" charset="0"/>
                <a:cs typeface="Times New Roman" panose="02020603050405020304" pitchFamily="18" charset="0"/>
              </a:rPr>
              <a:t>Alexa </a:t>
            </a:r>
            <a:r>
              <a:rPr lang="en-US" sz="4300" kern="100" dirty="0" err="1">
                <a:solidFill>
                  <a:srgbClr val="000000"/>
                </a:solidFill>
                <a:latin typeface="Cambria" panose="02040503050406030204" pitchFamily="18" charset="0"/>
                <a:cs typeface="Times New Roman" panose="02020603050405020304" pitchFamily="18" charset="0"/>
              </a:rPr>
              <a:t>Ura</a:t>
            </a:r>
            <a:r>
              <a:rPr lang="en-US" sz="4300" kern="100" dirty="0">
                <a:solidFill>
                  <a:srgbClr val="000000"/>
                </a:solidFill>
                <a:latin typeface="Cambria" panose="02040503050406030204" pitchFamily="18" charset="0"/>
                <a:cs typeface="Times New Roman" panose="02020603050405020304" pitchFamily="18" charset="0"/>
              </a:rPr>
              <a:t>, Jason Kao, Carla </a:t>
            </a:r>
            <a:r>
              <a:rPr lang="en-US" sz="4300" kern="100" dirty="0" err="1">
                <a:solidFill>
                  <a:srgbClr val="000000"/>
                </a:solidFill>
                <a:latin typeface="Cambria" panose="02040503050406030204" pitchFamily="18" charset="0"/>
                <a:cs typeface="Times New Roman" panose="02020603050405020304" pitchFamily="18" charset="0"/>
              </a:rPr>
              <a:t>Astudillo</a:t>
            </a:r>
            <a:r>
              <a:rPr lang="en-US" sz="4300" kern="100" dirty="0">
                <a:solidFill>
                  <a:srgbClr val="000000"/>
                </a:solidFill>
                <a:latin typeface="Cambria" panose="02040503050406030204" pitchFamily="18" charset="0"/>
                <a:cs typeface="Times New Roman" panose="02020603050405020304" pitchFamily="18" charset="0"/>
              </a:rPr>
              <a:t> and Chris Essig, </a:t>
            </a:r>
            <a:r>
              <a:rPr lang="en-US" sz="4300" i="0" dirty="0">
                <a:solidFill>
                  <a:srgbClr val="222222"/>
                </a:solidFill>
                <a:effectLst/>
                <a:latin typeface="Cambria" panose="02040503050406030204" pitchFamily="18" charset="0"/>
              </a:rPr>
              <a:t>“</a:t>
            </a:r>
            <a:r>
              <a:rPr lang="en-US" sz="4300" i="0" dirty="0">
                <a:solidFill>
                  <a:srgbClr val="222222"/>
                </a:solidFill>
                <a:effectLst/>
                <a:latin typeface="Cambria" panose="02040503050406030204" pitchFamily="18" charset="0"/>
                <a:hlinkClick r:id="rId3"/>
              </a:rPr>
              <a:t>People of color make up 95% of Texas’ population growth, and cities and suburbs are booming, 2020 census shows</a:t>
            </a:r>
            <a:r>
              <a:rPr lang="en-US" sz="4300" i="0" dirty="0">
                <a:solidFill>
                  <a:srgbClr val="222222"/>
                </a:solidFill>
                <a:effectLst/>
                <a:latin typeface="Cambria" panose="02040503050406030204" pitchFamily="18" charset="0"/>
              </a:rPr>
              <a:t>”, </a:t>
            </a:r>
            <a:r>
              <a:rPr lang="en-US" sz="4300" i="1" dirty="0">
                <a:solidFill>
                  <a:srgbClr val="222222"/>
                </a:solidFill>
                <a:effectLst/>
                <a:latin typeface="Cambria" panose="02040503050406030204" pitchFamily="18" charset="0"/>
              </a:rPr>
              <a:t>Texas Tribune</a:t>
            </a:r>
            <a:r>
              <a:rPr lang="en-US" sz="4300" dirty="0">
                <a:solidFill>
                  <a:srgbClr val="222222"/>
                </a:solidFill>
                <a:latin typeface="Cambria" panose="02040503050406030204" pitchFamily="18" charset="0"/>
              </a:rPr>
              <a:t>, Aug. 12, 2021.</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6</a:t>
            </a:fld>
            <a:endParaRPr lang="en" dirty="0"/>
          </a:p>
        </p:txBody>
      </p:sp>
    </p:spTree>
    <p:extLst>
      <p:ext uri="{BB962C8B-B14F-4D97-AF65-F5344CB8AC3E}">
        <p14:creationId xmlns:p14="http://schemas.microsoft.com/office/powerpoint/2010/main" val="2751775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Lots of Questions (2/4)</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12223"/>
            <a:ext cx="8726958" cy="4331277"/>
          </a:xfrm>
        </p:spPr>
        <p:txBody>
          <a:bodyPr>
            <a:normAutofit fontScale="77500" lnSpcReduction="20000"/>
          </a:bodyPr>
          <a:lstStyle/>
          <a:p>
            <a:pPr marL="114300" indent="0">
              <a:lnSpc>
                <a:spcPct val="125000"/>
              </a:lnSpc>
              <a:spcBef>
                <a:spcPts val="300"/>
              </a:spcBef>
              <a:buNone/>
            </a:pPr>
            <a:r>
              <a:rPr lang="en-US" sz="2300" dirty="0">
                <a:solidFill>
                  <a:srgbClr val="2B2924"/>
                </a:solidFill>
                <a:latin typeface="Cambria" panose="02040503050406030204" pitchFamily="18" charset="0"/>
              </a:rPr>
              <a:t>Research expenditures at Texas public universities and health-related institutions reached $5.44 billion in FY 2020.  Of the $5.44B/year, $3B/year is from federal sources and $1B/year from private sources.</a:t>
            </a:r>
          </a:p>
          <a:p>
            <a:pPr marL="114300" indent="0">
              <a:lnSpc>
                <a:spcPct val="125000"/>
              </a:lnSpc>
              <a:spcBef>
                <a:spcPts val="300"/>
              </a:spcBef>
              <a:buNone/>
            </a:pPr>
            <a:r>
              <a:rPr lang="en-US" sz="2300" dirty="0">
                <a:solidFill>
                  <a:srgbClr val="2B2924"/>
                </a:solidFill>
                <a:latin typeface="Cambria" panose="02040503050406030204" pitchFamily="18" charset="0"/>
              </a:rPr>
              <a:t>Increasingly, grant opportunities from the major federal granting agencies in the US require DEI programs and infrastructure. The goal is to keep America’s technological and engineering advantage by including every talented person in the STEM workforce. </a:t>
            </a:r>
          </a:p>
          <a:p>
            <a:pPr marL="114300" indent="0">
              <a:lnSpc>
                <a:spcPct val="125000"/>
              </a:lnSpc>
              <a:spcBef>
                <a:spcPts val="300"/>
              </a:spcBef>
              <a:buNone/>
            </a:pPr>
            <a:r>
              <a:rPr lang="en-US" sz="2300" dirty="0">
                <a:effectLst/>
                <a:latin typeface="Cambria" panose="02040503050406030204" pitchFamily="18" charset="0"/>
              </a:rPr>
              <a:t>These efforts include all major agencies supporting research in STEM (including the National Science Foundation, National Institutes of Health, Department of Energy, and Department of Defense) and other fields, requiring evidence that grant monies will be used in both innovative research and workforce development and diversification, including DEI. </a:t>
            </a:r>
            <a:endParaRPr lang="en-US" sz="2000" dirty="0">
              <a:latin typeface="Cambria" panose="02040503050406030204" pitchFamily="18" charset="0"/>
            </a:endParaRPr>
          </a:p>
          <a:p>
            <a:pPr marL="114300" indent="0">
              <a:lnSpc>
                <a:spcPct val="125000"/>
              </a:lnSpc>
              <a:spcBef>
                <a:spcPts val="300"/>
              </a:spcBef>
              <a:buNone/>
            </a:pP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Brian Evans, Andrea Gore, Brian </a:t>
            </a:r>
            <a:r>
              <a:rPr lang="en-US" sz="1400" kern="100" dirty="0" err="1">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Korgel</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Diana </a:t>
            </a:r>
            <a:r>
              <a:rPr lang="en-US" sz="1400" kern="100" dirty="0" err="1">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Marculescu</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and Angela Valenzuela, “</a:t>
            </a:r>
            <a:r>
              <a:rPr lang="en-US" sz="1400" u="sng" kern="100"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hlinkClick r:id="rId2"/>
              </a:rPr>
              <a:t>How Senate Bill 17 and Banning DEI Jeopardizes University Research Funding: A STEM Perspective</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April 15, 2023.</a:t>
            </a:r>
          </a:p>
          <a:p>
            <a:pPr marL="114300" indent="0">
              <a:lnSpc>
                <a:spcPct val="125000"/>
              </a:lnSpc>
              <a:spcBef>
                <a:spcPts val="300"/>
              </a:spcBef>
              <a:buNone/>
            </a:pPr>
            <a:r>
              <a:rPr lang="en-US" sz="1400" kern="100" dirty="0">
                <a:solidFill>
                  <a:srgbClr val="2B2924"/>
                </a:solidFill>
                <a:latin typeface="Cambria" panose="02040503050406030204" pitchFamily="18" charset="0"/>
                <a:ea typeface="Calibri" panose="020F0502020204030204" pitchFamily="34" charset="0"/>
                <a:cs typeface="Times New Roman" panose="02020603050405020304" pitchFamily="18" charset="0"/>
              </a:rPr>
              <a:t>Texas AAUP, “</a:t>
            </a:r>
            <a:r>
              <a:rPr lang="en-US" sz="1400" kern="100" dirty="0">
                <a:solidFill>
                  <a:srgbClr val="2B2924"/>
                </a:solidFill>
                <a:latin typeface="Cambria" panose="02040503050406030204" pitchFamily="18" charset="0"/>
                <a:ea typeface="Calibri" panose="020F0502020204030204" pitchFamily="34" charset="0"/>
                <a:cs typeface="Times New Roman" panose="02020603050405020304" pitchFamily="18" charset="0"/>
                <a:hlinkClick r:id="rId3"/>
              </a:rPr>
              <a:t>Professor Association Responds to the Passage of Anti-DEI and Anti-Tenure Bills by the Texas House Higher Education Committee</a:t>
            </a:r>
            <a:r>
              <a:rPr lang="en-US" sz="1400" kern="100" dirty="0">
                <a:solidFill>
                  <a:srgbClr val="2B2924"/>
                </a:solidFill>
                <a:latin typeface="Cambria" panose="02040503050406030204" pitchFamily="18" charset="0"/>
                <a:ea typeface="Calibri" panose="020F0502020204030204" pitchFamily="34" charset="0"/>
                <a:cs typeface="Times New Roman" panose="02020603050405020304" pitchFamily="18" charset="0"/>
              </a:rPr>
              <a:t>”, May 13, 2023</a:t>
            </a:r>
            <a:endPar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7</a:t>
            </a:fld>
            <a:endParaRPr lang="en" dirty="0"/>
          </a:p>
        </p:txBody>
      </p:sp>
    </p:spTree>
    <p:extLst>
      <p:ext uri="{BB962C8B-B14F-4D97-AF65-F5344CB8AC3E}">
        <p14:creationId xmlns:p14="http://schemas.microsoft.com/office/powerpoint/2010/main" val="95842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Lots of Questions (3/4)</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12223"/>
            <a:ext cx="8726958" cy="4331277"/>
          </a:xfrm>
        </p:spPr>
        <p:txBody>
          <a:bodyPr>
            <a:normAutofit/>
          </a:bodyPr>
          <a:lstStyle/>
          <a:p>
            <a:pPr marL="114300" indent="0">
              <a:lnSpc>
                <a:spcPct val="125000"/>
              </a:lnSpc>
              <a:spcBef>
                <a:spcPts val="300"/>
              </a:spcBef>
              <a:buNone/>
            </a:pPr>
            <a:r>
              <a:rPr lang="en-US" dirty="0">
                <a:solidFill>
                  <a:srgbClr val="2B2924"/>
                </a:solidFill>
                <a:latin typeface="Cambria" panose="02040503050406030204" pitchFamily="18" charset="0"/>
              </a:rPr>
              <a:t>Example:  </a:t>
            </a:r>
            <a:r>
              <a:rPr lang="en-US" dirty="0">
                <a:effectLst/>
                <a:latin typeface="Cambria" panose="02040503050406030204" pitchFamily="18" charset="0"/>
                <a:ea typeface="Arial" panose="020B0604020202020204" pitchFamily="34" charset="0"/>
              </a:rPr>
              <a:t>For all grants starting FY 2023, the Dept. of Energy Office of Science ($8B in annual budget) “</a:t>
            </a:r>
            <a:r>
              <a:rPr lang="en-US" dirty="0">
                <a:effectLst/>
                <a:highlight>
                  <a:srgbClr val="FFFFFF"/>
                </a:highlight>
                <a:latin typeface="Cambria" panose="02040503050406030204" pitchFamily="18" charset="0"/>
                <a:ea typeface="Arial" panose="020B0604020202020204" pitchFamily="34" charset="0"/>
              </a:rPr>
              <a:t>will require applicants to submit a Promoting Inclusive and Equitable Research (PIER) Plan as an appendix to their proposal narrative. PIER Plans should describe the activities and strategies applicants will incorporate to promote diversity, equity, inclusion, and accessibility in their research projects. PIER Plans will be evaluated as part of the merit review process and will be used to inform funding decisions.” </a:t>
            </a:r>
            <a:endParaRPr lang="en-US" dirty="0">
              <a:solidFill>
                <a:srgbClr val="2B2924"/>
              </a:solidFill>
              <a:latin typeface="Cambria" panose="02040503050406030204" pitchFamily="18" charset="0"/>
            </a:endParaRPr>
          </a:p>
          <a:p>
            <a:pPr marL="114300" indent="0">
              <a:lnSpc>
                <a:spcPct val="125000"/>
              </a:lnSpc>
              <a:spcBef>
                <a:spcPts val="300"/>
              </a:spcBef>
              <a:buNone/>
            </a:pPr>
            <a:endParaRPr lang="en-US" sz="2000" dirty="0">
              <a:latin typeface="Cambria" panose="02040503050406030204" pitchFamily="18" charset="0"/>
            </a:endParaRPr>
          </a:p>
          <a:p>
            <a:pPr marL="114300" indent="0">
              <a:lnSpc>
                <a:spcPct val="125000"/>
              </a:lnSpc>
              <a:spcBef>
                <a:spcPts val="300"/>
              </a:spcBef>
              <a:buNone/>
            </a:pP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Brian Evans, Andrea Gore, Brian </a:t>
            </a:r>
            <a:r>
              <a:rPr lang="en-US" sz="1400" kern="100" dirty="0" err="1">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Korgel</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Diana </a:t>
            </a:r>
            <a:r>
              <a:rPr lang="en-US" sz="1400" kern="100" dirty="0" err="1">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Marculescu</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and Angela Valenzuela, “</a:t>
            </a:r>
            <a:r>
              <a:rPr lang="en-US" sz="1400" u="sng" kern="100"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hlinkClick r:id="rId2"/>
              </a:rPr>
              <a:t>How Senate Bill 17 and Banning DEI Jeopardizes University Research Funding: A STEM Perspective</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April 15, 2023.</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8</a:t>
            </a:fld>
            <a:endParaRPr lang="en" dirty="0"/>
          </a:p>
        </p:txBody>
      </p:sp>
    </p:spTree>
    <p:extLst>
      <p:ext uri="{BB962C8B-B14F-4D97-AF65-F5344CB8AC3E}">
        <p14:creationId xmlns:p14="http://schemas.microsoft.com/office/powerpoint/2010/main" val="3294415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Lots of Questions (4/4)</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12223"/>
            <a:ext cx="8726958" cy="4331277"/>
          </a:xfrm>
        </p:spPr>
        <p:txBody>
          <a:bodyPr>
            <a:normAutofit fontScale="92500" lnSpcReduction="20000"/>
          </a:bodyPr>
          <a:lstStyle/>
          <a:p>
            <a:pPr marL="114300" indent="0">
              <a:lnSpc>
                <a:spcPct val="125000"/>
              </a:lnSpc>
              <a:spcBef>
                <a:spcPts val="300"/>
              </a:spcBef>
              <a:buNone/>
            </a:pPr>
            <a:r>
              <a:rPr lang="en-US" sz="2300" dirty="0">
                <a:solidFill>
                  <a:srgbClr val="2B2924"/>
                </a:solidFill>
                <a:latin typeface="Cambria" panose="02040503050406030204" pitchFamily="18" charset="0"/>
              </a:rPr>
              <a:t>What provisions under SB 17 will support infrastructure that will satisfy the workforce development requirements of federal and private grant funding agencies. </a:t>
            </a:r>
          </a:p>
          <a:p>
            <a:pPr marL="114300" indent="0">
              <a:lnSpc>
                <a:spcPct val="125000"/>
              </a:lnSpc>
              <a:spcBef>
                <a:spcPts val="300"/>
              </a:spcBef>
              <a:buNone/>
            </a:pPr>
            <a:r>
              <a:rPr lang="en-US" sz="2300" dirty="0">
                <a:solidFill>
                  <a:srgbClr val="2B2924"/>
                </a:solidFill>
                <a:latin typeface="Cambria" panose="02040503050406030204" pitchFamily="18" charset="0"/>
              </a:rPr>
              <a:t>What’s the impact on applying and being competitive for grants that require DEI with respect to race, color, ethnicity or sex?  </a:t>
            </a:r>
          </a:p>
          <a:p>
            <a:pPr marL="114300" indent="0">
              <a:lnSpc>
                <a:spcPct val="125000"/>
              </a:lnSpc>
              <a:spcBef>
                <a:spcPts val="300"/>
              </a:spcBef>
              <a:buNone/>
            </a:pPr>
            <a:r>
              <a:rPr lang="en-US" sz="2300" dirty="0">
                <a:solidFill>
                  <a:srgbClr val="2B2924"/>
                </a:solidFill>
                <a:latin typeface="Cambria" panose="02040503050406030204" pitchFamily="18" charset="0"/>
              </a:rPr>
              <a:t>$1.5B/year in grants at risk.  STEM grants from NSF, NIH, and DoE.  </a:t>
            </a:r>
          </a:p>
          <a:p>
            <a:pPr marL="114300" indent="0">
              <a:lnSpc>
                <a:spcPct val="125000"/>
              </a:lnSpc>
              <a:spcBef>
                <a:spcPts val="300"/>
              </a:spcBef>
              <a:buNone/>
            </a:pPr>
            <a:r>
              <a:rPr lang="en-US" sz="2300" dirty="0">
                <a:solidFill>
                  <a:srgbClr val="2B2924"/>
                </a:solidFill>
                <a:latin typeface="Cambria" panose="02040503050406030204" pitchFamily="18" charset="0"/>
              </a:rPr>
              <a:t>Title VI federal grants for </a:t>
            </a:r>
            <a:r>
              <a:rPr lang="en-US" sz="2300" dirty="0">
                <a:latin typeface="Cambria" panose="02040503050406030204" pitchFamily="18" charset="0"/>
              </a:rPr>
              <a:t>international area studies and world languages programs also at risk. </a:t>
            </a:r>
          </a:p>
          <a:p>
            <a:pPr marL="114300" indent="0">
              <a:lnSpc>
                <a:spcPct val="125000"/>
              </a:lnSpc>
              <a:spcBef>
                <a:spcPts val="300"/>
              </a:spcBef>
              <a:buNone/>
            </a:pPr>
            <a:endParaRPr lang="en-US" sz="2000" dirty="0">
              <a:latin typeface="Cambria" panose="02040503050406030204" pitchFamily="18" charset="0"/>
            </a:endParaRPr>
          </a:p>
          <a:p>
            <a:pPr marL="114300" indent="0">
              <a:lnSpc>
                <a:spcPct val="125000"/>
              </a:lnSpc>
              <a:spcBef>
                <a:spcPts val="300"/>
              </a:spcBef>
              <a:buNone/>
            </a:pP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Brian Evans, Andrea Gore, Brian </a:t>
            </a:r>
            <a:r>
              <a:rPr lang="en-US" sz="1400" kern="100" dirty="0" err="1">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Korgel</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Diana </a:t>
            </a:r>
            <a:r>
              <a:rPr lang="en-US" sz="1400" kern="100" dirty="0" err="1">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Marculescu</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and Angela Valenzuela, “</a:t>
            </a:r>
            <a:r>
              <a:rPr lang="en-US" sz="1400" u="sng" kern="100"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hlinkClick r:id="rId2"/>
              </a:rPr>
              <a:t>How Senate Bill 17 and Banning DEI Jeopardizes University Research Funding: A STEM Perspective</a:t>
            </a:r>
            <a:r>
              <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 April 15, 2023.</a:t>
            </a:r>
          </a:p>
          <a:p>
            <a:pPr marL="114300" indent="0">
              <a:lnSpc>
                <a:spcPct val="125000"/>
              </a:lnSpc>
              <a:spcBef>
                <a:spcPts val="300"/>
              </a:spcBef>
              <a:buNone/>
            </a:pPr>
            <a:r>
              <a:rPr lang="en-US" sz="1400" kern="100" dirty="0">
                <a:solidFill>
                  <a:srgbClr val="2B2924"/>
                </a:solidFill>
                <a:latin typeface="Cambria" panose="02040503050406030204" pitchFamily="18" charset="0"/>
                <a:ea typeface="Calibri" panose="020F0502020204030204" pitchFamily="34" charset="0"/>
                <a:cs typeface="Times New Roman" panose="02020603050405020304" pitchFamily="18" charset="0"/>
              </a:rPr>
              <a:t>Texas AAUP, “</a:t>
            </a:r>
            <a:r>
              <a:rPr lang="en-US" sz="1400" kern="100" dirty="0">
                <a:solidFill>
                  <a:srgbClr val="2B2924"/>
                </a:solidFill>
                <a:latin typeface="Cambria" panose="02040503050406030204" pitchFamily="18" charset="0"/>
                <a:ea typeface="Calibri" panose="020F0502020204030204" pitchFamily="34" charset="0"/>
                <a:cs typeface="Times New Roman" panose="02020603050405020304" pitchFamily="18" charset="0"/>
                <a:hlinkClick r:id="rId3"/>
              </a:rPr>
              <a:t>Professor Association Responds to the Passage of Anti-DEI and Anti-Tenure Bills by the Texas House Higher Education Committee</a:t>
            </a:r>
            <a:r>
              <a:rPr lang="en-US" sz="1400" kern="100" dirty="0">
                <a:solidFill>
                  <a:srgbClr val="2B2924"/>
                </a:solidFill>
                <a:latin typeface="Cambria" panose="02040503050406030204" pitchFamily="18" charset="0"/>
                <a:ea typeface="Calibri" panose="020F0502020204030204" pitchFamily="34" charset="0"/>
                <a:cs typeface="Times New Roman" panose="02020603050405020304" pitchFamily="18" charset="0"/>
              </a:rPr>
              <a:t>”, May 13, 2023</a:t>
            </a:r>
            <a:endParaRPr lang="en-US" sz="14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9</a:t>
            </a:fld>
            <a:endParaRPr lang="en" dirty="0"/>
          </a:p>
        </p:txBody>
      </p:sp>
    </p:spTree>
    <p:extLst>
      <p:ext uri="{BB962C8B-B14F-4D97-AF65-F5344CB8AC3E}">
        <p14:creationId xmlns:p14="http://schemas.microsoft.com/office/powerpoint/2010/main" val="2692985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Resources on SB 17</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70"/>
            <a:ext cx="8726958" cy="4182247"/>
          </a:xfrm>
        </p:spPr>
        <p:txBody>
          <a:bodyPr>
            <a:normAutofit/>
          </a:bodyPr>
          <a:lstStyle/>
          <a:p>
            <a:pPr>
              <a:lnSpc>
                <a:spcPct val="125000"/>
              </a:lnSpc>
            </a:pPr>
            <a:r>
              <a:rPr lang="en-US" b="0" i="0" dirty="0">
                <a:solidFill>
                  <a:srgbClr val="2B2924"/>
                </a:solidFill>
                <a:effectLst/>
                <a:latin typeface="Cambria" panose="02040503050406030204" pitchFamily="18" charset="0"/>
              </a:rPr>
              <a:t>Beaman Floyd, Legislative Director, Texas Assoc. of College Teachers, “</a:t>
            </a:r>
            <a:r>
              <a:rPr lang="en-US" b="0" i="0" dirty="0">
                <a:effectLst/>
                <a:latin typeface="Cambria" panose="02040503050406030204" pitchFamily="18" charset="0"/>
                <a:hlinkClick r:id="rId2"/>
              </a:rPr>
              <a:t>New Laws That Affect You This Fall</a:t>
            </a:r>
            <a:r>
              <a:rPr lang="en-US" b="0" i="0" dirty="0">
                <a:solidFill>
                  <a:srgbClr val="2B2924"/>
                </a:solidFill>
                <a:effectLst/>
                <a:latin typeface="Cambria" panose="02040503050406030204" pitchFamily="18" charset="0"/>
              </a:rPr>
              <a:t>“, Aug. 2, 2023.  </a:t>
            </a:r>
            <a:r>
              <a:rPr lang="en-US" dirty="0">
                <a:solidFill>
                  <a:srgbClr val="2B2924"/>
                </a:solidFill>
                <a:latin typeface="Cambria" panose="02040503050406030204" pitchFamily="18" charset="0"/>
              </a:rPr>
              <a:t>Recorded Webinar on SB 17 and 18.</a:t>
            </a:r>
          </a:p>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3"/>
              </a:rPr>
              <a:t>Press Release on Passage of SB 17</a:t>
            </a:r>
            <a:r>
              <a:rPr lang="en-US" dirty="0">
                <a:solidFill>
                  <a:srgbClr val="2B2924"/>
                </a:solidFill>
                <a:latin typeface="Cambria" panose="02040503050406030204" pitchFamily="18" charset="0"/>
              </a:rPr>
              <a:t>, May 28, 2023</a:t>
            </a:r>
          </a:p>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4"/>
              </a:rPr>
              <a:t>SB 17 Summary and Analysis</a:t>
            </a:r>
            <a:endParaRPr lang="en-US" dirty="0">
              <a:solidFill>
                <a:srgbClr val="2B2924"/>
              </a:solidFill>
              <a:latin typeface="Cambria" panose="02040503050406030204" pitchFamily="18" charset="0"/>
            </a:endParaRPr>
          </a:p>
          <a:p>
            <a:pPr>
              <a:lnSpc>
                <a:spcPct val="125000"/>
              </a:lnSpc>
            </a:pPr>
            <a:r>
              <a:rPr lang="en-US" b="0" i="0" dirty="0">
                <a:solidFill>
                  <a:srgbClr val="2B2924"/>
                </a:solidFill>
                <a:effectLst/>
                <a:latin typeface="Cambria" panose="02040503050406030204" pitchFamily="18" charset="0"/>
              </a:rPr>
              <a:t>Brian Evans, Andrea Gore, Brian </a:t>
            </a:r>
            <a:r>
              <a:rPr lang="en-US" b="0" i="0" dirty="0" err="1">
                <a:solidFill>
                  <a:srgbClr val="2B2924"/>
                </a:solidFill>
                <a:effectLst/>
                <a:latin typeface="Cambria" panose="02040503050406030204" pitchFamily="18" charset="0"/>
              </a:rPr>
              <a:t>Korgel</a:t>
            </a:r>
            <a:r>
              <a:rPr lang="en-US" b="0" i="0" dirty="0">
                <a:solidFill>
                  <a:srgbClr val="2B2924"/>
                </a:solidFill>
                <a:effectLst/>
                <a:latin typeface="Cambria" panose="02040503050406030204" pitchFamily="18" charset="0"/>
              </a:rPr>
              <a:t>, Diana </a:t>
            </a:r>
            <a:r>
              <a:rPr lang="en-US" b="0" i="0" dirty="0" err="1">
                <a:solidFill>
                  <a:srgbClr val="2B2924"/>
                </a:solidFill>
                <a:effectLst/>
                <a:latin typeface="Cambria" panose="02040503050406030204" pitchFamily="18" charset="0"/>
              </a:rPr>
              <a:t>Marculescu</a:t>
            </a:r>
            <a:r>
              <a:rPr lang="en-US" b="0" i="0" dirty="0">
                <a:solidFill>
                  <a:srgbClr val="2B2924"/>
                </a:solidFill>
                <a:effectLst/>
                <a:latin typeface="Cambria" panose="02040503050406030204" pitchFamily="18" charset="0"/>
              </a:rPr>
              <a:t>, and Angela Valenzuela, “</a:t>
            </a:r>
            <a:r>
              <a:rPr lang="en-US" b="0" i="0" dirty="0">
                <a:effectLst/>
                <a:latin typeface="Cambria" panose="02040503050406030204" pitchFamily="18" charset="0"/>
                <a:hlinkClick r:id="rId5"/>
              </a:rPr>
              <a:t>How Senate Bill 17 and Banning Diversity, Equity and Inclusion (DEI) Jeopardizes University Research Funding: A STEM Perspective</a:t>
            </a:r>
            <a:r>
              <a:rPr lang="en-US" b="0" i="0" dirty="0">
                <a:solidFill>
                  <a:srgbClr val="2B2924"/>
                </a:solidFill>
                <a:effectLst/>
                <a:latin typeface="Cambria" panose="02040503050406030204" pitchFamily="18" charset="0"/>
              </a:rPr>
              <a:t>“, Apr. 15, 2023</a:t>
            </a:r>
          </a:p>
          <a:p>
            <a:pPr>
              <a:lnSpc>
                <a:spcPct val="125000"/>
              </a:lnSpc>
            </a:pPr>
            <a:r>
              <a:rPr lang="en-US" b="0" i="1" dirty="0">
                <a:solidFill>
                  <a:srgbClr val="2B2924"/>
                </a:solidFill>
                <a:effectLst/>
                <a:latin typeface="Cambria" panose="02040503050406030204" pitchFamily="18" charset="0"/>
              </a:rPr>
              <a:t>Op-Ed:</a:t>
            </a:r>
            <a:r>
              <a:rPr lang="en-US" b="0" i="0" dirty="0">
                <a:solidFill>
                  <a:srgbClr val="2B2924"/>
                </a:solidFill>
                <a:effectLst/>
                <a:latin typeface="Cambria" panose="02040503050406030204" pitchFamily="18" charset="0"/>
              </a:rPr>
              <a:t> Karma Chavez, “</a:t>
            </a:r>
            <a:r>
              <a:rPr lang="en-US" b="0" i="0" dirty="0">
                <a:solidFill>
                  <a:srgbClr val="2B2924"/>
                </a:solidFill>
                <a:effectLst/>
                <a:latin typeface="Cambria" panose="02040503050406030204" pitchFamily="18" charset="0"/>
                <a:hlinkClick r:id="rId6"/>
              </a:rPr>
              <a:t>Opinion: Equity, inclusion, and access don’t divide us. They bring us together</a:t>
            </a:r>
            <a:r>
              <a:rPr lang="en-US" b="0" i="0" dirty="0">
                <a:solidFill>
                  <a:srgbClr val="2B2924"/>
                </a:solidFill>
                <a:effectLst/>
                <a:latin typeface="Cambria" panose="02040503050406030204" pitchFamily="18" charset="0"/>
              </a:rPr>
              <a:t>“, </a:t>
            </a:r>
            <a:r>
              <a:rPr lang="en-US" b="0" i="1" dirty="0">
                <a:solidFill>
                  <a:srgbClr val="2B2924"/>
                </a:solidFill>
                <a:effectLst/>
                <a:latin typeface="Cambria" panose="02040503050406030204" pitchFamily="18" charset="0"/>
              </a:rPr>
              <a:t>Austin American-Statesman</a:t>
            </a:r>
            <a:r>
              <a:rPr lang="en-US" b="0" i="0" dirty="0">
                <a:solidFill>
                  <a:srgbClr val="2B2924"/>
                </a:solidFill>
                <a:effectLst/>
                <a:latin typeface="Cambria" panose="02040503050406030204" pitchFamily="18" charset="0"/>
              </a:rPr>
              <a:t>, April 16, 2023.</a:t>
            </a:r>
          </a:p>
          <a:p>
            <a:pPr>
              <a:lnSpc>
                <a:spcPct val="125000"/>
              </a:lnSpc>
            </a:pPr>
            <a:r>
              <a:rPr lang="en-US" b="0" i="1" dirty="0">
                <a:solidFill>
                  <a:srgbClr val="2B2924"/>
                </a:solidFill>
                <a:effectLst/>
                <a:latin typeface="Cambria" panose="02040503050406030204" pitchFamily="18" charset="0"/>
              </a:rPr>
              <a:t>Op-Ed:</a:t>
            </a:r>
            <a:r>
              <a:rPr lang="en-US" b="0" i="0" dirty="0">
                <a:solidFill>
                  <a:srgbClr val="2B2924"/>
                </a:solidFill>
                <a:effectLst/>
                <a:latin typeface="Cambria" panose="02040503050406030204" pitchFamily="18" charset="0"/>
              </a:rPr>
              <a:t> Christine Julien, “</a:t>
            </a:r>
            <a:r>
              <a:rPr lang="en-US" b="0" i="0" dirty="0">
                <a:solidFill>
                  <a:srgbClr val="2B2924"/>
                </a:solidFill>
                <a:effectLst/>
                <a:latin typeface="Cambria" panose="02040503050406030204" pitchFamily="18" charset="0"/>
                <a:hlinkClick r:id="rId7"/>
              </a:rPr>
              <a:t>DEI: What it is and why it matters in engineering</a:t>
            </a:r>
            <a:r>
              <a:rPr lang="en-US" b="0" i="0" dirty="0">
                <a:solidFill>
                  <a:srgbClr val="2B2924"/>
                </a:solidFill>
                <a:effectLst/>
                <a:latin typeface="Cambria" panose="02040503050406030204" pitchFamily="18" charset="0"/>
              </a:rPr>
              <a:t>“, </a:t>
            </a:r>
            <a:r>
              <a:rPr lang="en-US" b="0" i="1" dirty="0">
                <a:solidFill>
                  <a:srgbClr val="2B2924"/>
                </a:solidFill>
                <a:effectLst/>
                <a:latin typeface="Cambria" panose="02040503050406030204" pitchFamily="18" charset="0"/>
              </a:rPr>
              <a:t>Dallas Morning News</a:t>
            </a:r>
            <a:r>
              <a:rPr lang="en-US" b="0" i="0" dirty="0">
                <a:solidFill>
                  <a:srgbClr val="2B2924"/>
                </a:solidFill>
                <a:effectLst/>
                <a:latin typeface="Cambria" panose="02040503050406030204" pitchFamily="18" charset="0"/>
              </a:rPr>
              <a:t>, April 1, 2023.</a:t>
            </a:r>
            <a:endParaRPr lang="en-US" dirty="0">
              <a:solidFill>
                <a:srgbClr val="2B2924"/>
              </a:solidFill>
              <a:latin typeface="Cambria" panose="02040503050406030204" pitchFamily="18" charset="0"/>
            </a:endParaRPr>
          </a:p>
          <a:p>
            <a:pPr marL="114300" indent="0">
              <a:lnSpc>
                <a:spcPct val="125000"/>
              </a:lnSpc>
              <a:spcBef>
                <a:spcPts val="900"/>
              </a:spcBef>
              <a:buNone/>
            </a:pPr>
            <a:endParaRPr lang="en-US" sz="2900" b="1" i="0" dirty="0">
              <a:solidFill>
                <a:srgbClr val="2B2924"/>
              </a:solidFill>
              <a:effectLst/>
              <a:latin typeface="Cambria" panose="020405030504060302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10</a:t>
            </a:fld>
            <a:endParaRPr lang="en" dirty="0"/>
          </a:p>
        </p:txBody>
      </p:sp>
    </p:spTree>
    <p:extLst>
      <p:ext uri="{BB962C8B-B14F-4D97-AF65-F5344CB8AC3E}">
        <p14:creationId xmlns:p14="http://schemas.microsoft.com/office/powerpoint/2010/main" val="392703588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6610</TotalTime>
  <Words>1461</Words>
  <Application>Microsoft Macintosh PowerPoint</Application>
  <PresentationFormat>On-screen Show (16:9)</PresentationFormat>
  <Paragraphs>86</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Cambria</vt:lpstr>
      <vt:lpstr>LibreFrank</vt:lpstr>
      <vt:lpstr>Simple Light</vt:lpstr>
      <vt:lpstr>PowerPoint Presentation</vt:lpstr>
      <vt:lpstr>Texas Legislature</vt:lpstr>
      <vt:lpstr>Banning DEI Programs and Practices (1/3)</vt:lpstr>
      <vt:lpstr>Banning DEI Programs and Practices (2/3)</vt:lpstr>
      <vt:lpstr>Banning DEI Programs and Practices (3/3)</vt:lpstr>
      <vt:lpstr>Lots of Questions (1/4)</vt:lpstr>
      <vt:lpstr>Lots of Questions (2/4)</vt:lpstr>
      <vt:lpstr>Lots of Questions (3/4)</vt:lpstr>
      <vt:lpstr>Lots of Questions (4/4)</vt:lpstr>
      <vt:lpstr>Resources on SB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halftoning@icloud.com</cp:lastModifiedBy>
  <cp:revision>170</cp:revision>
  <dcterms:modified xsi:type="dcterms:W3CDTF">2023-09-09T03:31:32Z</dcterms:modified>
</cp:coreProperties>
</file>