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 id="2147483673" r:id="rId2"/>
  </p:sldMasterIdLst>
  <p:notesMasterIdLst>
    <p:notesMasterId r:id="rId13"/>
  </p:notesMasterIdLst>
  <p:sldIdLst>
    <p:sldId id="257" r:id="rId3"/>
    <p:sldId id="324" r:id="rId4"/>
    <p:sldId id="325" r:id="rId5"/>
    <p:sldId id="260" r:id="rId6"/>
    <p:sldId id="322" r:id="rId7"/>
    <p:sldId id="261" r:id="rId8"/>
    <p:sldId id="265" r:id="rId9"/>
    <p:sldId id="264" r:id="rId10"/>
    <p:sldId id="278" r:id="rId11"/>
    <p:sldId id="313"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94"/>
    <p:restoredTop sz="94665"/>
  </p:normalViewPr>
  <p:slideViewPr>
    <p:cSldViewPr snapToGrid="0">
      <p:cViewPr varScale="1">
        <p:scale>
          <a:sx n="143" d="100"/>
          <a:sy n="143" d="100"/>
        </p:scale>
        <p:origin x="696" y="184"/>
      </p:cViewPr>
      <p:guideLst>
        <p:guide orient="horz" pos="1620"/>
        <p:guide pos="288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186dbf993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186dbf99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acc4623399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acc4623399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186dbf9934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g1186dbf9934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186dbf9934_0_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g1186dbf9934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1186dbf9934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g1186dbf9934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sz="1100"/>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sz="1100"/>
            </a:lvl1pPr>
            <a:lvl2pPr marL="914400" lvl="1" indent="-317500" algn="l">
              <a:lnSpc>
                <a:spcPct val="90000"/>
              </a:lnSpc>
              <a:spcBef>
                <a:spcPts val="1200"/>
              </a:spcBef>
              <a:spcAft>
                <a:spcPts val="0"/>
              </a:spcAft>
              <a:buClr>
                <a:schemeClr val="dk1"/>
              </a:buClr>
              <a:buSzPts val="1400"/>
              <a:buChar char="○"/>
              <a:defRPr sz="1100"/>
            </a:lvl2pPr>
            <a:lvl3pPr marL="1371600" lvl="2" indent="-317500" algn="l">
              <a:lnSpc>
                <a:spcPct val="90000"/>
              </a:lnSpc>
              <a:spcBef>
                <a:spcPts val="1200"/>
              </a:spcBef>
              <a:spcAft>
                <a:spcPts val="0"/>
              </a:spcAft>
              <a:buClr>
                <a:schemeClr val="dk1"/>
              </a:buClr>
              <a:buSzPts val="1400"/>
              <a:buChar char="■"/>
              <a:defRPr sz="1100"/>
            </a:lvl3pPr>
            <a:lvl4pPr marL="1828800" lvl="3" indent="-317500" algn="l">
              <a:lnSpc>
                <a:spcPct val="90000"/>
              </a:lnSpc>
              <a:spcBef>
                <a:spcPts val="1200"/>
              </a:spcBef>
              <a:spcAft>
                <a:spcPts val="0"/>
              </a:spcAft>
              <a:buClr>
                <a:schemeClr val="dk1"/>
              </a:buClr>
              <a:buSzPts val="1400"/>
              <a:buChar char="●"/>
              <a:defRPr sz="1100"/>
            </a:lvl4pPr>
            <a:lvl5pPr marL="2286000" lvl="4" indent="-317500" algn="l">
              <a:lnSpc>
                <a:spcPct val="90000"/>
              </a:lnSpc>
              <a:spcBef>
                <a:spcPts val="1200"/>
              </a:spcBef>
              <a:spcAft>
                <a:spcPts val="0"/>
              </a:spcAft>
              <a:buClr>
                <a:schemeClr val="dk1"/>
              </a:buClr>
              <a:buSzPts val="1400"/>
              <a:buChar char="○"/>
              <a:defRPr sz="1100"/>
            </a:lvl5pPr>
            <a:lvl6pPr marL="2743200" lvl="5" indent="-317500" algn="l">
              <a:lnSpc>
                <a:spcPct val="90000"/>
              </a:lnSpc>
              <a:spcBef>
                <a:spcPts val="1200"/>
              </a:spcBef>
              <a:spcAft>
                <a:spcPts val="0"/>
              </a:spcAft>
              <a:buClr>
                <a:schemeClr val="dk1"/>
              </a:buClr>
              <a:buSzPts val="1400"/>
              <a:buChar char="■"/>
              <a:defRPr sz="1100"/>
            </a:lvl6pPr>
            <a:lvl7pPr marL="3200400" lvl="6" indent="-317500" algn="l">
              <a:lnSpc>
                <a:spcPct val="90000"/>
              </a:lnSpc>
              <a:spcBef>
                <a:spcPts val="1200"/>
              </a:spcBef>
              <a:spcAft>
                <a:spcPts val="0"/>
              </a:spcAft>
              <a:buClr>
                <a:schemeClr val="dk1"/>
              </a:buClr>
              <a:buSzPts val="1400"/>
              <a:buChar char="●"/>
              <a:defRPr sz="1100"/>
            </a:lvl7pPr>
            <a:lvl8pPr marL="3657600" lvl="7" indent="-317500" algn="l">
              <a:lnSpc>
                <a:spcPct val="90000"/>
              </a:lnSpc>
              <a:spcBef>
                <a:spcPts val="1200"/>
              </a:spcBef>
              <a:spcAft>
                <a:spcPts val="0"/>
              </a:spcAft>
              <a:buClr>
                <a:schemeClr val="dk1"/>
              </a:buClr>
              <a:buSzPts val="1400"/>
              <a:buChar char="○"/>
              <a:defRPr sz="1100"/>
            </a:lvl8pPr>
            <a:lvl9pPr marL="4114800" lvl="8" indent="-317500" algn="l">
              <a:lnSpc>
                <a:spcPct val="90000"/>
              </a:lnSpc>
              <a:spcBef>
                <a:spcPts val="1200"/>
              </a:spcBef>
              <a:spcAft>
                <a:spcPts val="1200"/>
              </a:spcAft>
              <a:buClr>
                <a:schemeClr val="dk1"/>
              </a:buClr>
              <a:buSzPts val="1400"/>
              <a:buChar char="■"/>
              <a:defRPr sz="1100"/>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sz="1100"/>
            </a:lvl1pPr>
            <a:lvl2pPr marL="0" lvl="1" indent="0" algn="r">
              <a:spcBef>
                <a:spcPts val="0"/>
              </a:spcBef>
              <a:buNone/>
              <a:defRPr sz="1100"/>
            </a:lvl2pPr>
            <a:lvl3pPr marL="0" lvl="2" indent="0" algn="r">
              <a:spcBef>
                <a:spcPts val="0"/>
              </a:spcBef>
              <a:buNone/>
              <a:defRPr sz="1100"/>
            </a:lvl3pPr>
            <a:lvl4pPr marL="0" lvl="3" indent="0" algn="r">
              <a:spcBef>
                <a:spcPts val="0"/>
              </a:spcBef>
              <a:buNone/>
              <a:defRPr sz="1100"/>
            </a:lvl4pPr>
            <a:lvl5pPr marL="0" lvl="4" indent="0" algn="r">
              <a:spcBef>
                <a:spcPts val="0"/>
              </a:spcBef>
              <a:buNone/>
              <a:defRPr sz="1100"/>
            </a:lvl5pPr>
            <a:lvl6pPr marL="0" lvl="5" indent="0" algn="r">
              <a:spcBef>
                <a:spcPts val="0"/>
              </a:spcBef>
              <a:buNone/>
              <a:defRPr sz="1100"/>
            </a:lvl6pPr>
            <a:lvl7pPr marL="0" lvl="6" indent="0" algn="r">
              <a:spcBef>
                <a:spcPts val="0"/>
              </a:spcBef>
              <a:buNone/>
              <a:defRPr sz="1100"/>
            </a:lvl7pPr>
            <a:lvl8pPr marL="0" lvl="7" indent="0" algn="r">
              <a:spcBef>
                <a:spcPts val="0"/>
              </a:spcBef>
              <a:buNone/>
              <a:defRPr sz="1100"/>
            </a:lvl8pPr>
            <a:lvl9pPr marL="0" lvl="8" indent="0" algn="r">
              <a:spcBef>
                <a:spcPts val="0"/>
              </a:spcBef>
              <a:buNone/>
              <a:defRPr sz="11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a:endParaRPr/>
          </a:p>
        </p:txBody>
      </p:sp>
      <p:sp>
        <p:nvSpPr>
          <p:cNvPr id="58" name="Google Shape;58;p1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1200"/>
              </a:spcBef>
              <a:spcAft>
                <a:spcPts val="0"/>
              </a:spcAft>
              <a:buClr>
                <a:schemeClr val="dk1"/>
              </a:buClr>
              <a:buSzPts val="2100"/>
              <a:buChar char="○"/>
              <a:defRPr sz="2100"/>
            </a:lvl2pPr>
            <a:lvl3pPr marL="1371600" lvl="2" indent="-342900" algn="l">
              <a:lnSpc>
                <a:spcPct val="90000"/>
              </a:lnSpc>
              <a:spcBef>
                <a:spcPts val="1200"/>
              </a:spcBef>
              <a:spcAft>
                <a:spcPts val="0"/>
              </a:spcAft>
              <a:buClr>
                <a:schemeClr val="dk1"/>
              </a:buClr>
              <a:buSzPts val="1800"/>
              <a:buChar char="■"/>
              <a:defRPr sz="1800"/>
            </a:lvl3pPr>
            <a:lvl4pPr marL="1828800" lvl="3" indent="-323850" algn="l">
              <a:lnSpc>
                <a:spcPct val="90000"/>
              </a:lnSpc>
              <a:spcBef>
                <a:spcPts val="1200"/>
              </a:spcBef>
              <a:spcAft>
                <a:spcPts val="0"/>
              </a:spcAft>
              <a:buClr>
                <a:schemeClr val="dk1"/>
              </a:buClr>
              <a:buSzPts val="1500"/>
              <a:buChar char="●"/>
              <a:defRPr sz="1500"/>
            </a:lvl4pPr>
            <a:lvl5pPr marL="2286000" lvl="4" indent="-323850" algn="l">
              <a:lnSpc>
                <a:spcPct val="90000"/>
              </a:lnSpc>
              <a:spcBef>
                <a:spcPts val="1200"/>
              </a:spcBef>
              <a:spcAft>
                <a:spcPts val="0"/>
              </a:spcAft>
              <a:buClr>
                <a:schemeClr val="dk1"/>
              </a:buClr>
              <a:buSzPts val="1500"/>
              <a:buChar char="○"/>
              <a:defRPr sz="1500"/>
            </a:lvl5pPr>
            <a:lvl6pPr marL="2743200" lvl="5" indent="-323850" algn="l">
              <a:lnSpc>
                <a:spcPct val="90000"/>
              </a:lnSpc>
              <a:spcBef>
                <a:spcPts val="1200"/>
              </a:spcBef>
              <a:spcAft>
                <a:spcPts val="0"/>
              </a:spcAft>
              <a:buClr>
                <a:schemeClr val="dk1"/>
              </a:buClr>
              <a:buSzPts val="1500"/>
              <a:buChar char="■"/>
              <a:defRPr sz="1500"/>
            </a:lvl6pPr>
            <a:lvl7pPr marL="3200400" lvl="6" indent="-323850" algn="l">
              <a:lnSpc>
                <a:spcPct val="90000"/>
              </a:lnSpc>
              <a:spcBef>
                <a:spcPts val="1200"/>
              </a:spcBef>
              <a:spcAft>
                <a:spcPts val="0"/>
              </a:spcAft>
              <a:buClr>
                <a:schemeClr val="dk1"/>
              </a:buClr>
              <a:buSzPts val="1500"/>
              <a:buChar char="●"/>
              <a:defRPr sz="1500"/>
            </a:lvl7pPr>
            <a:lvl8pPr marL="3657600" lvl="7" indent="-323850" algn="l">
              <a:lnSpc>
                <a:spcPct val="90000"/>
              </a:lnSpc>
              <a:spcBef>
                <a:spcPts val="1200"/>
              </a:spcBef>
              <a:spcAft>
                <a:spcPts val="0"/>
              </a:spcAft>
              <a:buClr>
                <a:schemeClr val="dk1"/>
              </a:buClr>
              <a:buSzPts val="1500"/>
              <a:buChar char="○"/>
              <a:defRPr sz="1500"/>
            </a:lvl8pPr>
            <a:lvl9pPr marL="4114800" lvl="8" indent="-323850" algn="l">
              <a:lnSpc>
                <a:spcPct val="90000"/>
              </a:lnSpc>
              <a:spcBef>
                <a:spcPts val="1200"/>
              </a:spcBef>
              <a:spcAft>
                <a:spcPts val="1200"/>
              </a:spcAft>
              <a:buClr>
                <a:schemeClr val="dk1"/>
              </a:buClr>
              <a:buSzPts val="1500"/>
              <a:buChar char="■"/>
              <a:defRPr sz="1500"/>
            </a:lvl9pPr>
          </a:lstStyle>
          <a:p>
            <a:endParaRPr/>
          </a:p>
        </p:txBody>
      </p:sp>
      <p:sp>
        <p:nvSpPr>
          <p:cNvPr id="59" name="Google Shape;59;p14"/>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1200"/>
              </a:spcBef>
              <a:spcAft>
                <a:spcPts val="0"/>
              </a:spcAft>
              <a:buClr>
                <a:schemeClr val="dk1"/>
              </a:buClr>
              <a:buSzPts val="1100"/>
              <a:buNone/>
              <a:defRPr sz="1100"/>
            </a:lvl2pPr>
            <a:lvl3pPr marL="1371600" lvl="2" indent="-228600" algn="l">
              <a:lnSpc>
                <a:spcPct val="90000"/>
              </a:lnSpc>
              <a:spcBef>
                <a:spcPts val="1200"/>
              </a:spcBef>
              <a:spcAft>
                <a:spcPts val="0"/>
              </a:spcAft>
              <a:buClr>
                <a:schemeClr val="dk1"/>
              </a:buClr>
              <a:buSzPts val="900"/>
              <a:buNone/>
              <a:defRPr sz="900"/>
            </a:lvl3pPr>
            <a:lvl4pPr marL="1828800" lvl="3" indent="-228600" algn="l">
              <a:lnSpc>
                <a:spcPct val="90000"/>
              </a:lnSpc>
              <a:spcBef>
                <a:spcPts val="1200"/>
              </a:spcBef>
              <a:spcAft>
                <a:spcPts val="0"/>
              </a:spcAft>
              <a:buClr>
                <a:schemeClr val="dk1"/>
              </a:buClr>
              <a:buSzPts val="800"/>
              <a:buNone/>
              <a:defRPr sz="800"/>
            </a:lvl4pPr>
            <a:lvl5pPr marL="2286000" lvl="4" indent="-228600" algn="l">
              <a:lnSpc>
                <a:spcPct val="90000"/>
              </a:lnSpc>
              <a:spcBef>
                <a:spcPts val="1200"/>
              </a:spcBef>
              <a:spcAft>
                <a:spcPts val="0"/>
              </a:spcAft>
              <a:buClr>
                <a:schemeClr val="dk1"/>
              </a:buClr>
              <a:buSzPts val="800"/>
              <a:buNone/>
              <a:defRPr sz="800"/>
            </a:lvl5pPr>
            <a:lvl6pPr marL="2743200" lvl="5" indent="-228600" algn="l">
              <a:lnSpc>
                <a:spcPct val="90000"/>
              </a:lnSpc>
              <a:spcBef>
                <a:spcPts val="1200"/>
              </a:spcBef>
              <a:spcAft>
                <a:spcPts val="0"/>
              </a:spcAft>
              <a:buClr>
                <a:schemeClr val="dk1"/>
              </a:buClr>
              <a:buSzPts val="800"/>
              <a:buNone/>
              <a:defRPr sz="800"/>
            </a:lvl6pPr>
            <a:lvl7pPr marL="3200400" lvl="6" indent="-228600" algn="l">
              <a:lnSpc>
                <a:spcPct val="90000"/>
              </a:lnSpc>
              <a:spcBef>
                <a:spcPts val="1200"/>
              </a:spcBef>
              <a:spcAft>
                <a:spcPts val="0"/>
              </a:spcAft>
              <a:buClr>
                <a:schemeClr val="dk1"/>
              </a:buClr>
              <a:buSzPts val="800"/>
              <a:buNone/>
              <a:defRPr sz="800"/>
            </a:lvl7pPr>
            <a:lvl8pPr marL="3657600" lvl="7" indent="-228600" algn="l">
              <a:lnSpc>
                <a:spcPct val="90000"/>
              </a:lnSpc>
              <a:spcBef>
                <a:spcPts val="1200"/>
              </a:spcBef>
              <a:spcAft>
                <a:spcPts val="0"/>
              </a:spcAft>
              <a:buClr>
                <a:schemeClr val="dk1"/>
              </a:buClr>
              <a:buSzPts val="800"/>
              <a:buNone/>
              <a:defRPr sz="800"/>
            </a:lvl8pPr>
            <a:lvl9pPr marL="4114800" lvl="8" indent="-228600" algn="l">
              <a:lnSpc>
                <a:spcPct val="90000"/>
              </a:lnSpc>
              <a:spcBef>
                <a:spcPts val="1200"/>
              </a:spcBef>
              <a:spcAft>
                <a:spcPts val="1200"/>
              </a:spcAft>
              <a:buClr>
                <a:schemeClr val="dk1"/>
              </a:buClr>
              <a:buSzPts val="800"/>
              <a:buNone/>
              <a:defRPr sz="800"/>
            </a:lvl9pPr>
          </a:lstStyle>
          <a:p>
            <a:endParaRPr/>
          </a:p>
        </p:txBody>
      </p:sp>
      <p:sp>
        <p:nvSpPr>
          <p:cNvPr id="60" name="Google Shape;60;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1" name="Google Shape;61;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2" name="Google Shape;62;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sz="1100"/>
            </a:lvl1pPr>
            <a:lvl2pPr marL="0" lvl="1" indent="0" algn="r">
              <a:spcBef>
                <a:spcPts val="0"/>
              </a:spcBef>
              <a:buNone/>
              <a:defRPr sz="1100"/>
            </a:lvl2pPr>
            <a:lvl3pPr marL="0" lvl="2" indent="0" algn="r">
              <a:spcBef>
                <a:spcPts val="0"/>
              </a:spcBef>
              <a:buNone/>
              <a:defRPr sz="1100"/>
            </a:lvl3pPr>
            <a:lvl4pPr marL="0" lvl="3" indent="0" algn="r">
              <a:spcBef>
                <a:spcPts val="0"/>
              </a:spcBef>
              <a:buNone/>
              <a:defRPr sz="1100"/>
            </a:lvl4pPr>
            <a:lvl5pPr marL="0" lvl="4" indent="0" algn="r">
              <a:spcBef>
                <a:spcPts val="0"/>
              </a:spcBef>
              <a:buNone/>
              <a:defRPr sz="1100"/>
            </a:lvl5pPr>
            <a:lvl6pPr marL="0" lvl="5" indent="0" algn="r">
              <a:spcBef>
                <a:spcPts val="0"/>
              </a:spcBef>
              <a:buNone/>
              <a:defRPr sz="1100"/>
            </a:lvl6pPr>
            <a:lvl7pPr marL="0" lvl="6" indent="0" algn="r">
              <a:spcBef>
                <a:spcPts val="0"/>
              </a:spcBef>
              <a:buNone/>
              <a:defRPr sz="1100"/>
            </a:lvl7pPr>
            <a:lvl8pPr marL="0" lvl="7" indent="0" algn="r">
              <a:spcBef>
                <a:spcPts val="0"/>
              </a:spcBef>
              <a:buNone/>
              <a:defRPr sz="1100"/>
            </a:lvl8pPr>
            <a:lvl9pPr marL="0" lvl="8" indent="0" algn="r">
              <a:spcBef>
                <a:spcPts val="0"/>
              </a:spcBef>
              <a:buNone/>
              <a:defRPr sz="11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645063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9"/>
        <p:cNvGrpSpPr/>
        <p:nvPr/>
      </p:nvGrpSpPr>
      <p:grpSpPr>
        <a:xfrm>
          <a:off x="0" y="0"/>
          <a:ext cx="0" cy="0"/>
          <a:chOff x="0" y="0"/>
          <a:chExt cx="0" cy="0"/>
        </a:xfrm>
      </p:grpSpPr>
      <p:sp>
        <p:nvSpPr>
          <p:cNvPr id="70" name="Google Shape;70;p16"/>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1" name="Google Shape;71;p16"/>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72" name="Google Shape;72;p1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Google Shape;73;p1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4" name="Google Shape;74;p1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5"/>
        <p:cNvGrpSpPr/>
        <p:nvPr/>
      </p:nvGrpSpPr>
      <p:grpSpPr>
        <a:xfrm>
          <a:off x="0" y="0"/>
          <a:ext cx="0" cy="0"/>
          <a:chOff x="0" y="0"/>
          <a:chExt cx="0" cy="0"/>
        </a:xfrm>
      </p:grpSpPr>
      <p:sp>
        <p:nvSpPr>
          <p:cNvPr id="76" name="Google Shape;76;p1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7" name="Google Shape;77;p17"/>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 name="Google Shape;78;p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Google Shape;79;p1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3" name="Google Shape;83;p18"/>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84" name="Google Shape;84;p18"/>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85" name="Google Shape;85;p1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6" name="Google Shape;86;p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7" name="Google Shape;87;p1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0" name="Google Shape;90;p19"/>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91" name="Google Shape;91;p1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2" name="Google Shape;92;p1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6" name="Google Shape;96;p2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 name="Google Shape;97;p20"/>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3" name="Google Shape;103;p21"/>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04" name="Google Shape;104;p21"/>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 name="Google Shape;105;p21"/>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06" name="Google Shape;106;p21"/>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 name="Google Shape;107;p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8" name="Google Shape;108;p2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9" name="Google Shape;109;p2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0"/>
        <p:cNvGrpSpPr/>
        <p:nvPr/>
      </p:nvGrpSpPr>
      <p:grpSpPr>
        <a:xfrm>
          <a:off x="0" y="0"/>
          <a:ext cx="0" cy="0"/>
          <a:chOff x="0" y="0"/>
          <a:chExt cx="0" cy="0"/>
        </a:xfrm>
      </p:grpSpPr>
      <p:sp>
        <p:nvSpPr>
          <p:cNvPr id="111" name="Google Shape;111;p22"/>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5"/>
        <p:cNvGrpSpPr/>
        <p:nvPr/>
      </p:nvGrpSpPr>
      <p:grpSpPr>
        <a:xfrm>
          <a:off x="0" y="0"/>
          <a:ext cx="0" cy="0"/>
          <a:chOff x="0" y="0"/>
          <a:chExt cx="0" cy="0"/>
        </a:xfrm>
      </p:grpSpPr>
      <p:sp>
        <p:nvSpPr>
          <p:cNvPr id="116" name="Google Shape;116;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a:spLocks noGrp="1"/>
          </p:cNvSpPr>
          <p:nvPr>
            <p:ph type="pic" idx="2"/>
          </p:nvPr>
        </p:nvSpPr>
        <p:spPr>
          <a:xfrm>
            <a:off x="3887391" y="740569"/>
            <a:ext cx="4629150" cy="3655219"/>
          </a:xfrm>
          <a:prstGeom prst="rect">
            <a:avLst/>
          </a:prstGeom>
          <a:noFill/>
          <a:ln>
            <a:noFill/>
          </a:ln>
        </p:spPr>
      </p:sp>
      <p:sp>
        <p:nvSpPr>
          <p:cNvPr id="122" name="Google Shape;122;p24"/>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23" name="Google Shape;123;p2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5" name="Google Shape;125;p2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6"/>
        <p:cNvGrpSpPr/>
        <p:nvPr/>
      </p:nvGrpSpPr>
      <p:grpSpPr>
        <a:xfrm>
          <a:off x="0" y="0"/>
          <a:ext cx="0" cy="0"/>
          <a:chOff x="0" y="0"/>
          <a:chExt cx="0" cy="0"/>
        </a:xfrm>
      </p:grpSpPr>
      <p:sp>
        <p:nvSpPr>
          <p:cNvPr id="127" name="Google Shape;127;p2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8" name="Google Shape;128;p25"/>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9" name="Google Shape;129;p2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0" name="Google Shape;130;p2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1" name="Google Shape;131;p2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2"/>
        <p:cNvGrpSpPr/>
        <p:nvPr/>
      </p:nvGrpSpPr>
      <p:grpSpPr>
        <a:xfrm>
          <a:off x="0" y="0"/>
          <a:ext cx="0" cy="0"/>
          <a:chOff x="0" y="0"/>
          <a:chExt cx="0" cy="0"/>
        </a:xfrm>
      </p:grpSpPr>
      <p:sp>
        <p:nvSpPr>
          <p:cNvPr id="133" name="Google Shape;133;p26"/>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4" name="Google Shape;134;p2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5" name="Google Shape;135;p2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6" name="Google Shape;136;p2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7" name="Google Shape;137;p2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4"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3"/>
        <p:cNvGrpSpPr/>
        <p:nvPr/>
      </p:nvGrpSpPr>
      <p:grpSpPr>
        <a:xfrm>
          <a:off x="0" y="0"/>
          <a:ext cx="0" cy="0"/>
          <a:chOff x="0" y="0"/>
          <a:chExt cx="0" cy="0"/>
        </a:xfrm>
      </p:grpSpPr>
      <p:sp>
        <p:nvSpPr>
          <p:cNvPr id="64" name="Google Shape;64;p1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5" name="Google Shape;65;p1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6" name="Google Shape;66;p1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67" name="Google Shape;67;p1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68" name="Google Shape;68;p1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acebook.com/aauptexa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aaup.org/report/1940-statement-principles-academic-freedom-and-tenur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reportcenter.highered.texas.gov/agency-publication/miscellaneous/lower-division-academic-course-guide-manual-spring-2018/"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hyperlink" Target="https://www.utsystem.edu/board-of-regents/rules/31004-rights-and-responsibilities-of-faculty-member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aaup.org/report/statement-government-colleges-and-universities"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hyperlink" Target="https://www.aaup.org/report/statement-government-colleges-and-universities" TargetMode="External"/><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hyperlink" Target="https://www.aaup.org/report/statement-government-colleges-and-universities"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s://www.naacpldf.org/" TargetMode="External"/><Relationship Id="rId2" Type="http://schemas.openxmlformats.org/officeDocument/2006/relationships/hyperlink" Target="https://www.texasaft.org/" TargetMode="External"/><Relationship Id="rId1" Type="http://schemas.openxmlformats.org/officeDocument/2006/relationships/slideLayout" Target="../slideLayouts/slideLayout15.xml"/><Relationship Id="rId6" Type="http://schemas.openxmlformats.org/officeDocument/2006/relationships/image" Target="../media/image2.jpg"/><Relationship Id="rId5" Type="http://schemas.openxmlformats.org/officeDocument/2006/relationships/hyperlink" Target="https://nam12.safelinks.protection.outlook.com/?url=https%3A%2F%2Faaup-utaustin.org%2F2022%2F12%2F17%2Fspring-2023-state-legislature-visits%2F&amp;data=05%7C01%7C%7C89ab9af612e64115e06e08db0e342ca5%7C31d7e2a5bdd8414e9e97bea998ebdfe1%7C0%7C0%7C638119389520354978%7CUnknown%7CTWFpbGZsb3d8eyJWIjoiMC4wLjAwMDAiLCJQIjoiV2luMzIiLCJBTiI6Ik1haWwiLCJXVCI6Mn0%3D%7C3000%7C%7C%7C&amp;sdata=BUp61WDlHvdmojipvq7EtUzpks8VetZedyn1goEtX9U%3D&amp;reserved=0" TargetMode="External"/><Relationship Id="rId4" Type="http://schemas.openxmlformats.org/officeDocument/2006/relationships/hyperlink" Target="https://aaup-utaustin.org/2022/12/21/texas-higher-ed-bills/"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8"/>
          <p:cNvSpPr txBox="1">
            <a:spLocks noGrp="1"/>
          </p:cNvSpPr>
          <p:nvPr>
            <p:ph type="body" idx="1"/>
          </p:nvPr>
        </p:nvSpPr>
        <p:spPr>
          <a:xfrm>
            <a:off x="8965" y="478813"/>
            <a:ext cx="9144000" cy="2986996"/>
          </a:xfrm>
          <a:prstGeom prst="rect">
            <a:avLst/>
          </a:prstGeom>
        </p:spPr>
        <p:txBody>
          <a:bodyPr spcFirstLastPara="1" wrap="square" lIns="91425" tIns="91425" rIns="91425" bIns="91425" anchor="t" anchorCtr="0">
            <a:normAutofit fontScale="92500"/>
          </a:bodyPr>
          <a:lstStyle/>
          <a:p>
            <a:pPr marL="0" lvl="0" indent="0" algn="ctr" rtl="0">
              <a:lnSpc>
                <a:spcPct val="110000"/>
              </a:lnSpc>
              <a:spcBef>
                <a:spcPts val="0"/>
              </a:spcBef>
              <a:spcAft>
                <a:spcPts val="0"/>
              </a:spcAft>
              <a:buClr>
                <a:schemeClr val="dk1"/>
              </a:buClr>
              <a:buSzPts val="688"/>
              <a:buFont typeface="Arial"/>
              <a:buNone/>
            </a:pPr>
            <a:r>
              <a:rPr lang="en-US" sz="3600" b="1" dirty="0">
                <a:solidFill>
                  <a:schemeClr val="dk1"/>
                </a:solidFill>
                <a:latin typeface="Cambria"/>
              </a:rPr>
              <a:t>Academic Freedom and Shared Governance </a:t>
            </a:r>
            <a:endParaRPr lang="en" sz="3600" b="1" dirty="0">
              <a:solidFill>
                <a:schemeClr val="dk1"/>
              </a:solidFill>
              <a:latin typeface="Cambria"/>
              <a:sym typeface="Cambria"/>
            </a:endParaRPr>
          </a:p>
          <a:p>
            <a:pPr marL="0" lvl="0" indent="0" algn="ctr" rtl="0">
              <a:lnSpc>
                <a:spcPct val="100000"/>
              </a:lnSpc>
              <a:spcBef>
                <a:spcPts val="600"/>
              </a:spcBef>
              <a:spcAft>
                <a:spcPts val="0"/>
              </a:spcAft>
              <a:buClr>
                <a:schemeClr val="dk1"/>
              </a:buClr>
              <a:buSzPts val="688"/>
              <a:buFont typeface="Arial"/>
              <a:buNone/>
            </a:pPr>
            <a:endParaRPr lang="en" sz="2600" dirty="0">
              <a:solidFill>
                <a:schemeClr val="dk1"/>
              </a:solidFill>
              <a:latin typeface="Cambria"/>
              <a:ea typeface="Cambria"/>
              <a:cs typeface="Cambria"/>
              <a:sym typeface="Cambria"/>
            </a:endParaRPr>
          </a:p>
          <a:p>
            <a:pPr marL="0" lvl="0" indent="0" algn="ctr" rtl="0">
              <a:lnSpc>
                <a:spcPct val="100000"/>
              </a:lnSpc>
              <a:spcBef>
                <a:spcPts val="600"/>
              </a:spcBef>
              <a:spcAft>
                <a:spcPts val="0"/>
              </a:spcAft>
              <a:buClr>
                <a:schemeClr val="dk1"/>
              </a:buClr>
              <a:buSzPts val="688"/>
              <a:buFont typeface="Arial"/>
              <a:buNone/>
            </a:pPr>
            <a:r>
              <a:rPr lang="en" sz="2600" dirty="0">
                <a:solidFill>
                  <a:schemeClr val="dk1"/>
                </a:solidFill>
                <a:latin typeface="Cambria"/>
                <a:ea typeface="Cambria"/>
                <a:cs typeface="Cambria"/>
                <a:sym typeface="Cambria"/>
              </a:rPr>
              <a:t>Brian L. Evans</a:t>
            </a:r>
            <a:endParaRPr sz="2600" dirty="0">
              <a:solidFill>
                <a:schemeClr val="dk1"/>
              </a:solidFill>
              <a:latin typeface="Cambria"/>
              <a:ea typeface="Cambria"/>
              <a:cs typeface="Cambria"/>
              <a:sym typeface="Cambria"/>
            </a:endParaRPr>
          </a:p>
          <a:p>
            <a:pPr marL="0" lvl="0" indent="0" algn="ctr" rtl="0">
              <a:lnSpc>
                <a:spcPct val="100000"/>
              </a:lnSpc>
              <a:spcBef>
                <a:spcPts val="1000"/>
              </a:spcBef>
              <a:spcAft>
                <a:spcPts val="0"/>
              </a:spcAft>
              <a:buClr>
                <a:schemeClr val="dk1"/>
              </a:buClr>
              <a:buSzPct val="34375"/>
              <a:buFont typeface="Arial"/>
              <a:buNone/>
            </a:pPr>
            <a:r>
              <a:rPr lang="en-US" dirty="0">
                <a:solidFill>
                  <a:srgbClr val="212529"/>
                </a:solidFill>
                <a:latin typeface="LibreFrank"/>
              </a:rPr>
              <a:t>In</a:t>
            </a:r>
            <a:r>
              <a:rPr lang="en" dirty="0">
                <a:solidFill>
                  <a:srgbClr val="212529"/>
                </a:solidFill>
                <a:latin typeface="LibreFrank"/>
                <a:sym typeface="Cambria"/>
              </a:rPr>
              <a:t>t</a:t>
            </a:r>
            <a:r>
              <a:rPr lang="en-US" dirty="0" err="1">
                <a:solidFill>
                  <a:srgbClr val="212529"/>
                </a:solidFill>
                <a:latin typeface="LibreFrank"/>
              </a:rPr>
              <a:t>erim</a:t>
            </a:r>
            <a:r>
              <a:rPr lang="en-US" dirty="0">
                <a:solidFill>
                  <a:srgbClr val="212529"/>
                </a:solidFill>
                <a:latin typeface="LibreFrank"/>
              </a:rPr>
              <a:t> </a:t>
            </a:r>
            <a:r>
              <a:rPr lang="en-US" b="0" i="0" dirty="0">
                <a:solidFill>
                  <a:srgbClr val="212529"/>
                </a:solidFill>
                <a:effectLst/>
                <a:latin typeface="LibreFrank"/>
              </a:rPr>
              <a:t>President</a:t>
            </a:r>
            <a:br>
              <a:rPr lang="en-US" b="0" i="0" dirty="0">
                <a:solidFill>
                  <a:srgbClr val="212529"/>
                </a:solidFill>
                <a:effectLst/>
                <a:latin typeface="LibreFrank"/>
              </a:rPr>
            </a:br>
            <a:r>
              <a:rPr lang="en-US" b="0" i="0" dirty="0">
                <a:solidFill>
                  <a:srgbClr val="212529"/>
                </a:solidFill>
                <a:effectLst/>
                <a:latin typeface="LibreFrank"/>
                <a:hlinkClick r:id="rId3"/>
              </a:rPr>
              <a:t>Texas AAUP Conference</a:t>
            </a:r>
            <a:br>
              <a:rPr lang="en-US" dirty="0">
                <a:solidFill>
                  <a:srgbClr val="212529"/>
                </a:solidFill>
                <a:latin typeface="LibreFrank"/>
              </a:rPr>
            </a:br>
            <a:r>
              <a:rPr lang="en-US" sz="1900" dirty="0" err="1">
                <a:solidFill>
                  <a:schemeClr val="dk1"/>
                </a:solidFill>
                <a:latin typeface="Cambria" panose="02040503050406030204" pitchFamily="18" charset="0"/>
                <a:ea typeface="Cambria"/>
                <a:cs typeface="Cambria"/>
                <a:sym typeface="Cambria"/>
              </a:rPr>
              <a:t>aaup</a:t>
            </a:r>
            <a:r>
              <a:rPr lang="en-US" sz="1900" dirty="0">
                <a:solidFill>
                  <a:schemeClr val="dk1"/>
                </a:solidFill>
                <a:latin typeface="Cambria" panose="02040503050406030204" pitchFamily="18" charset="0"/>
                <a:ea typeface="Cambria"/>
                <a:cs typeface="Cambria"/>
                <a:sym typeface="Cambria"/>
              </a:rPr>
              <a:t>.</a:t>
            </a:r>
            <a:r>
              <a:rPr lang="en" sz="2000" dirty="0">
                <a:latin typeface="Cambria"/>
                <a:ea typeface="Cambria"/>
                <a:cs typeface="Cambria"/>
                <a:sym typeface="Cambria"/>
              </a:rPr>
              <a:t>t</a:t>
            </a:r>
            <a:r>
              <a:rPr lang="en-US" sz="1900" dirty="0" err="1">
                <a:solidFill>
                  <a:schemeClr val="dk1"/>
                </a:solidFill>
                <a:latin typeface="Cambria" panose="02040503050406030204" pitchFamily="18" charset="0"/>
                <a:ea typeface="Cambria"/>
                <a:cs typeface="Cambria"/>
                <a:sym typeface="Cambria"/>
              </a:rPr>
              <a:t>exas@gmail.com</a:t>
            </a:r>
            <a:endParaRPr sz="1900" dirty="0">
              <a:solidFill>
                <a:schemeClr val="dk1"/>
              </a:solidFill>
              <a:latin typeface="Cambria" panose="02040503050406030204" pitchFamily="18" charset="0"/>
              <a:ea typeface="Cambria"/>
              <a:cs typeface="Cambria"/>
              <a:sym typeface="Cambria"/>
            </a:endParaRPr>
          </a:p>
        </p:txBody>
      </p:sp>
      <p:sp>
        <p:nvSpPr>
          <p:cNvPr id="148" name="Google Shape;148;p28"/>
          <p:cNvSpPr txBox="1"/>
          <p:nvPr/>
        </p:nvSpPr>
        <p:spPr>
          <a:xfrm>
            <a:off x="-1" y="4184474"/>
            <a:ext cx="9143999" cy="73863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dirty="0">
                <a:latin typeface="Cambria"/>
              </a:rPr>
              <a:t>UT</a:t>
            </a:r>
            <a:r>
              <a:rPr lang="en-US" sz="1800" dirty="0">
                <a:latin typeface="Cambria"/>
                <a:sym typeface="Cambria"/>
              </a:rPr>
              <a:t>RGV</a:t>
            </a:r>
            <a:endParaRPr lang="en" sz="1800" dirty="0">
              <a:latin typeface="Cambria"/>
              <a:sym typeface="Cambria"/>
            </a:endParaRPr>
          </a:p>
          <a:p>
            <a:pPr marL="0" lvl="0" indent="0" algn="ctr" rtl="0">
              <a:spcBef>
                <a:spcPts val="0"/>
              </a:spcBef>
              <a:spcAft>
                <a:spcPts val="0"/>
              </a:spcAft>
              <a:buNone/>
            </a:pPr>
            <a:r>
              <a:rPr lang="en" sz="1800" dirty="0">
                <a:latin typeface="Cambria"/>
                <a:sym typeface="Cambria"/>
              </a:rPr>
              <a:t>F</a:t>
            </a:r>
            <a:r>
              <a:rPr lang="en-US" sz="1800" dirty="0">
                <a:solidFill>
                  <a:schemeClr val="dk1"/>
                </a:solidFill>
                <a:latin typeface="Cambria" panose="02040503050406030204" pitchFamily="18" charset="0"/>
                <a:ea typeface="Cambria"/>
                <a:cs typeface="Cambria"/>
                <a:sym typeface="Cambria"/>
              </a:rPr>
              <a:t>e</a:t>
            </a:r>
            <a:r>
              <a:rPr lang="en" sz="1800" dirty="0" err="1">
                <a:latin typeface="Cambria"/>
                <a:sym typeface="Cambria"/>
              </a:rPr>
              <a:t>bruary</a:t>
            </a:r>
            <a:r>
              <a:rPr lang="en" sz="1800" dirty="0">
                <a:latin typeface="Cambria"/>
                <a:ea typeface="Cambria"/>
                <a:cs typeface="Cambria"/>
                <a:sym typeface="Cambria"/>
              </a:rPr>
              <a:t> 27, 2024</a:t>
            </a:r>
            <a:endParaRPr sz="1800" dirty="0">
              <a:latin typeface="Cambria"/>
              <a:ea typeface="Cambria"/>
              <a:cs typeface="Cambria"/>
              <a:sym typeface="Cambria"/>
            </a:endParaRPr>
          </a:p>
        </p:txBody>
      </p:sp>
      <p:sp>
        <p:nvSpPr>
          <p:cNvPr id="2" name="Google Shape;148;p28">
            <a:extLst>
              <a:ext uri="{FF2B5EF4-FFF2-40B4-BE49-F238E27FC236}">
                <a16:creationId xmlns:a16="http://schemas.microsoft.com/office/drawing/2014/main" id="{A2F44192-A5AA-6E06-89E2-E42279C8F707}"/>
              </a:ext>
            </a:extLst>
          </p:cNvPr>
          <p:cNvSpPr txBox="1"/>
          <p:nvPr/>
        </p:nvSpPr>
        <p:spPr>
          <a:xfrm>
            <a:off x="1518623" y="3349204"/>
            <a:ext cx="6355976" cy="73863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i="1" dirty="0">
                <a:latin typeface="Cambria"/>
                <a:ea typeface="Cambria"/>
                <a:cs typeface="Cambria"/>
                <a:sym typeface="Cambria"/>
              </a:rPr>
              <a:t>Speaking for myself as an individual</a:t>
            </a:r>
          </a:p>
          <a:p>
            <a:pPr marL="0" lvl="0" indent="0" algn="ctr" rtl="0">
              <a:spcBef>
                <a:spcPts val="0"/>
              </a:spcBef>
              <a:spcAft>
                <a:spcPts val="0"/>
              </a:spcAft>
              <a:buNone/>
            </a:pPr>
            <a:r>
              <a:rPr lang="en" sz="1800" i="1" dirty="0">
                <a:latin typeface="Cambria"/>
                <a:ea typeface="Cambria"/>
                <a:cs typeface="Cambria"/>
                <a:sym typeface="Cambria"/>
              </a:rPr>
              <a:t>Not speaking on behalf of any group, institution, or organization</a:t>
            </a:r>
            <a:endParaRPr sz="1800" i="1" dirty="0">
              <a:latin typeface="Cambria"/>
              <a:ea typeface="Cambria"/>
              <a:cs typeface="Cambria"/>
              <a:sym typeface="Cambria"/>
            </a:endParaRPr>
          </a:p>
        </p:txBody>
      </p:sp>
      <p:pic>
        <p:nvPicPr>
          <p:cNvPr id="3" name="Picture 2" descr="Logo, company name&#10;&#10;Description automatically generated">
            <a:extLst>
              <a:ext uri="{FF2B5EF4-FFF2-40B4-BE49-F238E27FC236}">
                <a16:creationId xmlns:a16="http://schemas.microsoft.com/office/drawing/2014/main" id="{48BAA17F-DB41-E119-00DC-43AB38F64D08}"/>
              </a:ext>
            </a:extLst>
          </p:cNvPr>
          <p:cNvPicPr>
            <a:picLocks noChangeAspect="1"/>
          </p:cNvPicPr>
          <p:nvPr/>
        </p:nvPicPr>
        <p:blipFill>
          <a:blip r:embed="rId4"/>
          <a:stretch>
            <a:fillRect/>
          </a:stretch>
        </p:blipFill>
        <p:spPr>
          <a:xfrm>
            <a:off x="475130" y="1784055"/>
            <a:ext cx="2086986" cy="1003967"/>
          </a:xfrm>
          <a:prstGeom prst="rect">
            <a:avLst/>
          </a:prstGeom>
        </p:spPr>
      </p:pic>
      <p:pic>
        <p:nvPicPr>
          <p:cNvPr id="4" name="Picture 3" descr="Diagram&#10;&#10;Description automatically generated">
            <a:extLst>
              <a:ext uri="{FF2B5EF4-FFF2-40B4-BE49-F238E27FC236}">
                <a16:creationId xmlns:a16="http://schemas.microsoft.com/office/drawing/2014/main" id="{7CC3E911-2C96-F6D0-AFC4-538506E91E9D}"/>
              </a:ext>
            </a:extLst>
          </p:cNvPr>
          <p:cNvPicPr>
            <a:picLocks noChangeAspect="1"/>
          </p:cNvPicPr>
          <p:nvPr/>
        </p:nvPicPr>
        <p:blipFill>
          <a:blip r:embed="rId5"/>
          <a:stretch>
            <a:fillRect/>
          </a:stretch>
        </p:blipFill>
        <p:spPr>
          <a:xfrm>
            <a:off x="6799811" y="1381609"/>
            <a:ext cx="2023945" cy="18331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311700" y="151481"/>
            <a:ext cx="8520600" cy="1167508"/>
          </a:xfrm>
        </p:spPr>
        <p:txBody>
          <a:bodyPr>
            <a:noAutofit/>
          </a:bodyPr>
          <a:lstStyle/>
          <a:p>
            <a:pPr algn="ctr"/>
            <a:r>
              <a:rPr lang="en-US" sz="2800" b="1" dirty="0">
                <a:latin typeface="Cambria" panose="02040503050406030204" pitchFamily="18" charset="0"/>
              </a:rPr>
              <a:t>American Association of University Professors</a:t>
            </a:r>
            <a:endParaRPr lang="en-US" b="1" dirty="0">
              <a:latin typeface="Cambria" panose="02040503050406030204" pitchFamily="18" charset="0"/>
            </a:endParaRPr>
          </a:p>
        </p:txBody>
      </p:sp>
      <p:sp>
        <p:nvSpPr>
          <p:cNvPr id="3" name="Text Placeholder 2">
            <a:extLst>
              <a:ext uri="{FF2B5EF4-FFF2-40B4-BE49-F238E27FC236}">
                <a16:creationId xmlns:a16="http://schemas.microsoft.com/office/drawing/2014/main" id="{81DDEC2F-70C9-DF28-6D96-C1C1FCB6263F}"/>
              </a:ext>
            </a:extLst>
          </p:cNvPr>
          <p:cNvSpPr>
            <a:spLocks noGrp="1"/>
          </p:cNvSpPr>
          <p:nvPr>
            <p:ph type="body" idx="1"/>
          </p:nvPr>
        </p:nvSpPr>
        <p:spPr>
          <a:xfrm>
            <a:off x="275843" y="861783"/>
            <a:ext cx="5999478" cy="4038572"/>
          </a:xfrm>
        </p:spPr>
        <p:txBody>
          <a:bodyPr>
            <a:noAutofit/>
          </a:bodyPr>
          <a:lstStyle/>
          <a:p>
            <a:pPr marL="139700" indent="0">
              <a:lnSpc>
                <a:spcPct val="105000"/>
              </a:lnSpc>
              <a:spcAft>
                <a:spcPts val="1200"/>
              </a:spcAft>
              <a:buNone/>
            </a:pPr>
            <a:r>
              <a:rPr lang="en-US" sz="2400" b="0" i="0" dirty="0">
                <a:effectLst/>
                <a:latin typeface="Cambria" panose="02040503050406030204" pitchFamily="18" charset="0"/>
              </a:rPr>
              <a:t>AAUP founded in 1915 by facult</a:t>
            </a:r>
            <a:r>
              <a:rPr lang="en-US" sz="2400" dirty="0">
                <a:latin typeface="Cambria" panose="02040503050406030204" pitchFamily="18" charset="0"/>
              </a:rPr>
              <a:t>y and has 45,000 members.</a:t>
            </a:r>
          </a:p>
          <a:p>
            <a:pPr marL="139700" indent="0">
              <a:lnSpc>
                <a:spcPct val="105000"/>
              </a:lnSpc>
              <a:spcAft>
                <a:spcPts val="1200"/>
              </a:spcAft>
              <a:buNone/>
            </a:pPr>
            <a:r>
              <a:rPr lang="en-US" sz="2400" b="0" i="0" dirty="0">
                <a:effectLst/>
                <a:latin typeface="Cambria" panose="02040503050406030204" pitchFamily="18" charset="0"/>
              </a:rPr>
              <a:t>AAUP</a:t>
            </a:r>
            <a:r>
              <a:rPr lang="en-US" sz="2400" dirty="0">
                <a:latin typeface="Cambria" panose="02040503050406030204" pitchFamily="18" charset="0"/>
              </a:rPr>
              <a:t> champions academic freedom, advances shared governance, and organizes all faculty to promote economic security and quality education.</a:t>
            </a:r>
          </a:p>
          <a:p>
            <a:pPr marL="139700" indent="0">
              <a:lnSpc>
                <a:spcPct val="105000"/>
              </a:lnSpc>
              <a:buNone/>
            </a:pPr>
            <a:r>
              <a:rPr lang="en-US" sz="2400" dirty="0">
                <a:latin typeface="Cambria" panose="02040503050406030204" pitchFamily="18" charset="0"/>
              </a:rPr>
              <a:t>AAUP affiliated with the American Federation of Teachers (1.7M members including 148,000 professors) Aug. 2022</a:t>
            </a:r>
          </a:p>
        </p:txBody>
      </p:sp>
      <p:pic>
        <p:nvPicPr>
          <p:cNvPr id="6" name="Picture 5" descr="Logo, company name&#10;&#10;Description automatically generated">
            <a:extLst>
              <a:ext uri="{FF2B5EF4-FFF2-40B4-BE49-F238E27FC236}">
                <a16:creationId xmlns:a16="http://schemas.microsoft.com/office/drawing/2014/main" id="{A5030FD4-745C-2800-DDB3-BD48A2220A12}"/>
              </a:ext>
            </a:extLst>
          </p:cNvPr>
          <p:cNvPicPr>
            <a:picLocks noChangeAspect="1"/>
          </p:cNvPicPr>
          <p:nvPr/>
        </p:nvPicPr>
        <p:blipFill>
          <a:blip r:embed="rId2"/>
          <a:stretch>
            <a:fillRect/>
          </a:stretch>
        </p:blipFill>
        <p:spPr>
          <a:xfrm>
            <a:off x="6147054" y="870748"/>
            <a:ext cx="2996946" cy="1438534"/>
          </a:xfrm>
          <a:prstGeom prst="rect">
            <a:avLst/>
          </a:prstGeom>
        </p:spPr>
      </p:pic>
      <p:sp>
        <p:nvSpPr>
          <p:cNvPr id="5" name="Subtitle 2">
            <a:extLst>
              <a:ext uri="{FF2B5EF4-FFF2-40B4-BE49-F238E27FC236}">
                <a16:creationId xmlns:a16="http://schemas.microsoft.com/office/drawing/2014/main" id="{B0A7DA52-35A5-2B84-59CD-678C55BBD176}"/>
              </a:ext>
            </a:extLst>
          </p:cNvPr>
          <p:cNvSpPr txBox="1">
            <a:spLocks/>
          </p:cNvSpPr>
          <p:nvPr/>
        </p:nvSpPr>
        <p:spPr>
          <a:xfrm>
            <a:off x="6226010" y="4716594"/>
            <a:ext cx="2765589" cy="471731"/>
          </a:xfrm>
          <a:prstGeom prst="rect">
            <a:avLst/>
          </a:prstGeom>
          <a:noFill/>
          <a:ln>
            <a:no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buNone/>
            </a:pPr>
            <a:r>
              <a:rPr lang="en-US" b="1" dirty="0">
                <a:solidFill>
                  <a:srgbClr val="C00000"/>
                </a:solidFill>
              </a:rPr>
              <a:t>Consider Joining AAUP</a:t>
            </a:r>
          </a:p>
        </p:txBody>
      </p:sp>
      <p:pic>
        <p:nvPicPr>
          <p:cNvPr id="7" name="Picture 6" descr="A qr code with a dinosaur&#10;&#10;Description automatically generated">
            <a:extLst>
              <a:ext uri="{FF2B5EF4-FFF2-40B4-BE49-F238E27FC236}">
                <a16:creationId xmlns:a16="http://schemas.microsoft.com/office/drawing/2014/main" id="{A36032C2-00BC-7F32-1753-DF595FCBA63C}"/>
              </a:ext>
            </a:extLst>
          </p:cNvPr>
          <p:cNvPicPr>
            <a:picLocks noChangeAspect="1"/>
          </p:cNvPicPr>
          <p:nvPr/>
        </p:nvPicPr>
        <p:blipFill rotWithShape="1">
          <a:blip r:embed="rId3"/>
          <a:srcRect l="5899" t="3512" r="3834" b="4662"/>
          <a:stretch/>
        </p:blipFill>
        <p:spPr>
          <a:xfrm>
            <a:off x="6355829" y="2213691"/>
            <a:ext cx="2579396" cy="2623909"/>
          </a:xfrm>
          <a:prstGeom prst="rect">
            <a:avLst/>
          </a:prstGeom>
        </p:spPr>
      </p:pic>
    </p:spTree>
    <p:extLst>
      <p:ext uri="{BB962C8B-B14F-4D97-AF65-F5344CB8AC3E}">
        <p14:creationId xmlns:p14="http://schemas.microsoft.com/office/powerpoint/2010/main" val="1595072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0" y="8045"/>
            <a:ext cx="9144000" cy="1167508"/>
          </a:xfrm>
        </p:spPr>
        <p:txBody>
          <a:bodyPr>
            <a:noAutofit/>
          </a:bodyPr>
          <a:lstStyle/>
          <a:p>
            <a:pPr algn="ctr"/>
            <a:r>
              <a:rPr lang="en-US" b="1" dirty="0">
                <a:latin typeface="Cambria" panose="02040503050406030204" pitchFamily="18" charset="0"/>
              </a:rPr>
              <a:t>1940</a:t>
            </a:r>
            <a:r>
              <a:rPr lang="en" b="1" dirty="0">
                <a:solidFill>
                  <a:schemeClr val="dk1"/>
                </a:solidFill>
                <a:latin typeface="Cambria" panose="02040503050406030204" pitchFamily="18" charset="0"/>
                <a:ea typeface="Cambria"/>
                <a:cs typeface="Cambria"/>
                <a:sym typeface="Cambria"/>
              </a:rPr>
              <a:t> Joint AAUP/AAC&amp;U Statement of Principles on Academic Freedom &amp; Tenure </a:t>
            </a:r>
            <a:r>
              <a:rPr lang="en" sz="2400" b="1" dirty="0">
                <a:latin typeface="Cambria"/>
                <a:sym typeface="Cambria"/>
              </a:rPr>
              <a:t>(</a:t>
            </a:r>
            <a:r>
              <a:rPr lang="en-US" sz="2400" b="1" dirty="0">
                <a:latin typeface="Cambria"/>
                <a:sym typeface="Cambria"/>
              </a:rPr>
              <a:t>26</a:t>
            </a:r>
            <a:r>
              <a:rPr lang="en" sz="2400" b="1" dirty="0">
                <a:latin typeface="Cambria"/>
                <a:sym typeface="Cambria"/>
              </a:rPr>
              <a:t>00 </a:t>
            </a:r>
            <a:r>
              <a:rPr lang="en" sz="2400" b="1" dirty="0" err="1">
                <a:latin typeface="Cambria"/>
                <a:sym typeface="Cambria"/>
              </a:rPr>
              <a:t>wor</a:t>
            </a:r>
            <a:r>
              <a:rPr lang="en-US" sz="2400" b="1" dirty="0">
                <a:latin typeface="Cambria"/>
                <a:sym typeface="Cambria"/>
              </a:rPr>
              <a:t>d</a:t>
            </a:r>
            <a:r>
              <a:rPr lang="en" sz="2400" b="1" dirty="0">
                <a:latin typeface="Cambria"/>
                <a:sym typeface="Cambria"/>
              </a:rPr>
              <a:t>s)</a:t>
            </a:r>
            <a:endParaRPr lang="en-US" sz="2400" b="1" dirty="0">
              <a:latin typeface="Cambria" panose="02040503050406030204" pitchFamily="18" charset="0"/>
            </a:endParaRPr>
          </a:p>
        </p:txBody>
      </p:sp>
      <p:sp>
        <p:nvSpPr>
          <p:cNvPr id="3" name="Text Placeholder 2">
            <a:extLst>
              <a:ext uri="{FF2B5EF4-FFF2-40B4-BE49-F238E27FC236}">
                <a16:creationId xmlns:a16="http://schemas.microsoft.com/office/drawing/2014/main" id="{81DDEC2F-70C9-DF28-6D96-C1C1FCB6263F}"/>
              </a:ext>
            </a:extLst>
          </p:cNvPr>
          <p:cNvSpPr>
            <a:spLocks noGrp="1"/>
          </p:cNvSpPr>
          <p:nvPr>
            <p:ph type="body" idx="1"/>
          </p:nvPr>
        </p:nvSpPr>
        <p:spPr>
          <a:xfrm>
            <a:off x="275843" y="1014183"/>
            <a:ext cx="8706792" cy="3590620"/>
          </a:xfrm>
        </p:spPr>
        <p:txBody>
          <a:bodyPr>
            <a:noAutofit/>
          </a:bodyPr>
          <a:lstStyle/>
          <a:p>
            <a:pPr marL="0" indent="0">
              <a:lnSpc>
                <a:spcPct val="100000"/>
              </a:lnSpc>
              <a:buNone/>
            </a:pPr>
            <a:r>
              <a:rPr lang="en" sz="2400" dirty="0">
                <a:solidFill>
                  <a:schemeClr val="dk1"/>
                </a:solidFill>
                <a:latin typeface="Cambria"/>
                <a:ea typeface="Cambria"/>
                <a:cs typeface="Cambria"/>
                <a:sym typeface="Cambria"/>
              </a:rPr>
              <a:t>Amer. Assoc. Colleges &amp; Universities (</a:t>
            </a:r>
            <a:r>
              <a:rPr lang="en" sz="2400" dirty="0">
                <a:solidFill>
                  <a:schemeClr val="dk1"/>
                </a:solidFill>
                <a:latin typeface="Cambria"/>
                <a:sym typeface="Cambria"/>
              </a:rPr>
              <a:t>AAC&amp;U): </a:t>
            </a:r>
            <a:r>
              <a:rPr lang="en-US" sz="2400" dirty="0">
                <a:solidFill>
                  <a:schemeClr val="dk1"/>
                </a:solidFill>
                <a:latin typeface="Cambria"/>
                <a:sym typeface="Cambria"/>
              </a:rPr>
              <a:t>86</a:t>
            </a:r>
            <a:r>
              <a:rPr lang="en-US" sz="2400" dirty="0">
                <a:solidFill>
                  <a:schemeClr val="dk1"/>
                </a:solidFill>
                <a:latin typeface="Cambria"/>
                <a:ea typeface="Cambria"/>
                <a:cs typeface="Cambria"/>
                <a:sym typeface="Cambria"/>
              </a:rPr>
              <a:t>0+ ins</a:t>
            </a:r>
            <a:r>
              <a:rPr lang="en-US" sz="2400" dirty="0">
                <a:solidFill>
                  <a:schemeClr val="tx1"/>
                </a:solidFill>
                <a:latin typeface="Cambria"/>
                <a:ea typeface="Cambria"/>
                <a:cs typeface="Cambria"/>
                <a:sym typeface="Cambria"/>
              </a:rPr>
              <a:t>t</a:t>
            </a:r>
            <a:r>
              <a:rPr lang="en-US" sz="2400" dirty="0">
                <a:solidFill>
                  <a:schemeClr val="dk1"/>
                </a:solidFill>
                <a:latin typeface="Cambria"/>
                <a:ea typeface="Cambria"/>
                <a:cs typeface="Cambria"/>
                <a:sym typeface="Cambria"/>
              </a:rPr>
              <a:t>i</a:t>
            </a:r>
            <a:r>
              <a:rPr lang="en-US" sz="2400" dirty="0">
                <a:solidFill>
                  <a:schemeClr val="tx1"/>
                </a:solidFill>
                <a:latin typeface="Cambria"/>
                <a:ea typeface="Cambria"/>
                <a:cs typeface="Cambria"/>
                <a:sym typeface="Cambria"/>
              </a:rPr>
              <a:t>tutions</a:t>
            </a:r>
            <a:endParaRPr lang="en-US" sz="2400" dirty="0">
              <a:solidFill>
                <a:schemeClr val="dk1"/>
              </a:solidFill>
              <a:latin typeface="Cambria"/>
              <a:ea typeface="Cambria"/>
              <a:cs typeface="Cambria"/>
              <a:sym typeface="Cambria"/>
            </a:endParaRPr>
          </a:p>
          <a:p>
            <a:pPr marL="0" indent="0" eaLnBrk="1" hangingPunct="1">
              <a:lnSpc>
                <a:spcPct val="90000"/>
              </a:lnSpc>
              <a:spcBef>
                <a:spcPts val="900"/>
              </a:spcBef>
              <a:buNone/>
            </a:pPr>
            <a:r>
              <a:rPr lang="en-US" sz="2400" dirty="0">
                <a:solidFill>
                  <a:schemeClr val="accent2"/>
                </a:solidFill>
                <a:latin typeface="Cambria" panose="02040503050406030204" pitchFamily="18" charset="0"/>
              </a:rPr>
              <a:t>Academic Freedom for </a:t>
            </a:r>
            <a:r>
              <a:rPr lang="en-US" sz="2400" dirty="0">
                <a:solidFill>
                  <a:srgbClr val="FF0000"/>
                </a:solidFill>
                <a:latin typeface="Cambria"/>
                <a:sym typeface="Cambria"/>
              </a:rPr>
              <a:t>te</a:t>
            </a:r>
            <a:r>
              <a:rPr lang="en-US" sz="2400" dirty="0">
                <a:solidFill>
                  <a:srgbClr val="FF0000"/>
                </a:solidFill>
                <a:latin typeface="Cambria"/>
              </a:rPr>
              <a:t>ach</a:t>
            </a:r>
            <a:r>
              <a:rPr lang="en-US" sz="2400" dirty="0">
                <a:solidFill>
                  <a:srgbClr val="FF0000"/>
                </a:solidFill>
                <a:latin typeface="Cambria"/>
                <a:sym typeface="Cambria"/>
              </a:rPr>
              <a:t>e</a:t>
            </a:r>
            <a:r>
              <a:rPr lang="en-US" sz="2400" dirty="0">
                <a:solidFill>
                  <a:srgbClr val="FF0000"/>
                </a:solidFill>
                <a:latin typeface="Cambria"/>
              </a:rPr>
              <a:t>rs</a:t>
            </a:r>
            <a:r>
              <a:rPr lang="en-US" sz="2400" dirty="0">
                <a:solidFill>
                  <a:schemeClr val="accent2"/>
                </a:solidFill>
                <a:latin typeface="Cambria" panose="02040503050406030204" pitchFamily="18" charset="0"/>
              </a:rPr>
              <a:t> consists of interrelated elements</a:t>
            </a:r>
          </a:p>
          <a:p>
            <a:pPr marL="342900">
              <a:lnSpc>
                <a:spcPct val="90000"/>
              </a:lnSpc>
              <a:spcBef>
                <a:spcPts val="200"/>
              </a:spcBef>
            </a:pPr>
            <a:r>
              <a:rPr lang="en-US" dirty="0">
                <a:solidFill>
                  <a:schemeClr val="accent2"/>
                </a:solidFill>
                <a:latin typeface="Cambria" panose="02040503050406030204" pitchFamily="18" charset="0"/>
              </a:rPr>
              <a:t>freedom to explore all avenues of scholarship, research, and creative expression and to publish the results of such work</a:t>
            </a:r>
          </a:p>
          <a:p>
            <a:pPr marL="342900">
              <a:lnSpc>
                <a:spcPct val="90000"/>
              </a:lnSpc>
              <a:spcBef>
                <a:spcPts val="200"/>
              </a:spcBef>
            </a:pPr>
            <a:r>
              <a:rPr lang="en-US" dirty="0">
                <a:solidFill>
                  <a:schemeClr val="accent2"/>
                </a:solidFill>
                <a:latin typeface="Cambria" panose="02040503050406030204" pitchFamily="18" charset="0"/>
              </a:rPr>
              <a:t>freedom to discuss all relevant matters in the classroom</a:t>
            </a:r>
          </a:p>
          <a:p>
            <a:pPr marL="342900">
              <a:lnSpc>
                <a:spcPct val="90000"/>
              </a:lnSpc>
              <a:spcBef>
                <a:spcPts val="200"/>
              </a:spcBef>
            </a:pPr>
            <a:r>
              <a:rPr lang="en-US" dirty="0">
                <a:solidFill>
                  <a:schemeClr val="accent2"/>
                </a:solidFill>
                <a:latin typeface="Cambria" panose="02040503050406030204" pitchFamily="18" charset="0"/>
              </a:rPr>
              <a:t>freedom from institutional censorship or discipline when speaking or writing as participants in the governance of an educational institution</a:t>
            </a:r>
          </a:p>
          <a:p>
            <a:pPr marL="342900">
              <a:lnSpc>
                <a:spcPct val="90000"/>
              </a:lnSpc>
              <a:spcBef>
                <a:spcPts val="200"/>
              </a:spcBef>
            </a:pPr>
            <a:r>
              <a:rPr lang="en-US" dirty="0">
                <a:solidFill>
                  <a:schemeClr val="accent2"/>
                </a:solidFill>
                <a:latin typeface="Cambria" panose="02040503050406030204" pitchFamily="18" charset="0"/>
              </a:rPr>
              <a:t>freedom from institutional censorship when speaking or writing as a citizen</a:t>
            </a:r>
          </a:p>
          <a:p>
            <a:pPr marL="0" indent="0">
              <a:lnSpc>
                <a:spcPct val="90000"/>
              </a:lnSpc>
              <a:spcBef>
                <a:spcPts val="900"/>
              </a:spcBef>
              <a:buNone/>
            </a:pPr>
            <a:r>
              <a:rPr lang="en-US" sz="2400" dirty="0">
                <a:solidFill>
                  <a:schemeClr val="dk1"/>
                </a:solidFill>
                <a:latin typeface="Cambria"/>
              </a:rPr>
              <a:t>Free inquiry, free expression, and open dissent are critical for student learning and the advancement of knowledge</a:t>
            </a:r>
            <a:endParaRPr lang="en-US" sz="2400" dirty="0">
              <a:solidFill>
                <a:srgbClr val="FF0000"/>
              </a:solidFill>
              <a:latin typeface="Cambria"/>
              <a:ea typeface="Cambria"/>
              <a:cs typeface="Cambria"/>
              <a:sym typeface="Cambria"/>
            </a:endParaRPr>
          </a:p>
          <a:p>
            <a:pPr marL="0" indent="0">
              <a:lnSpc>
                <a:spcPct val="90000"/>
              </a:lnSpc>
              <a:spcBef>
                <a:spcPts val="900"/>
              </a:spcBef>
              <a:buNone/>
            </a:pPr>
            <a:r>
              <a:rPr lang="en-US" sz="2400" dirty="0">
                <a:solidFill>
                  <a:srgbClr val="FF0000"/>
                </a:solidFill>
                <a:latin typeface="Cambria"/>
                <a:ea typeface="Cambria"/>
                <a:cs typeface="Cambria"/>
                <a:sym typeface="Cambria"/>
              </a:rPr>
              <a:t>Safeguards</a:t>
            </a:r>
            <a:r>
              <a:rPr lang="en-US" sz="2400" dirty="0">
                <a:solidFill>
                  <a:schemeClr val="dk1"/>
                </a:solidFill>
                <a:latin typeface="Cambria"/>
                <a:ea typeface="Cambria"/>
                <a:cs typeface="Cambria"/>
                <a:sym typeface="Cambria"/>
              </a:rPr>
              <a:t> include </a:t>
            </a:r>
            <a:r>
              <a:rPr lang="en-US" sz="2400" dirty="0">
                <a:solidFill>
                  <a:srgbClr val="FF0000"/>
                </a:solidFill>
                <a:latin typeface="Cambria"/>
                <a:ea typeface="Cambria"/>
                <a:cs typeface="Cambria"/>
                <a:sym typeface="Cambria"/>
              </a:rPr>
              <a:t>tenure</a:t>
            </a:r>
            <a:r>
              <a:rPr lang="en-US" sz="2400" dirty="0">
                <a:solidFill>
                  <a:schemeClr val="dk1"/>
                </a:solidFill>
                <a:latin typeface="Cambria"/>
                <a:ea typeface="Cambria"/>
                <a:cs typeface="Cambria"/>
                <a:sym typeface="Cambria"/>
              </a:rPr>
              <a:t>, due process, </a:t>
            </a:r>
            <a:r>
              <a:rPr lang="en-US" sz="2400" dirty="0">
                <a:solidFill>
                  <a:srgbClr val="FF0000"/>
                </a:solidFill>
                <a:latin typeface="Cambria"/>
                <a:ea typeface="Cambria"/>
                <a:cs typeface="Cambria"/>
                <a:sym typeface="Cambria"/>
              </a:rPr>
              <a:t>shared governance</a:t>
            </a:r>
          </a:p>
        </p:txBody>
      </p:sp>
      <p:sp>
        <p:nvSpPr>
          <p:cNvPr id="5" name="Google Shape;155;p29">
            <a:extLst>
              <a:ext uri="{FF2B5EF4-FFF2-40B4-BE49-F238E27FC236}">
                <a16:creationId xmlns:a16="http://schemas.microsoft.com/office/drawing/2014/main" id="{51EDDDE6-652A-6B20-225D-6D8F470D1D24}"/>
              </a:ext>
            </a:extLst>
          </p:cNvPr>
          <p:cNvSpPr txBox="1"/>
          <p:nvPr/>
        </p:nvSpPr>
        <p:spPr>
          <a:xfrm>
            <a:off x="8322" y="4618558"/>
            <a:ext cx="9086100" cy="528319"/>
          </a:xfrm>
          <a:prstGeom prst="rect">
            <a:avLst/>
          </a:prstGeom>
          <a:noFill/>
          <a:ln>
            <a:noFill/>
          </a:ln>
        </p:spPr>
        <p:txBody>
          <a:bodyPr spcFirstLastPara="1" wrap="square" lIns="91425" tIns="91425" rIns="91425" bIns="91425" anchor="t" anchorCtr="0">
            <a:spAutoFit/>
          </a:bodyPr>
          <a:lstStyle/>
          <a:p>
            <a:pPr marL="0" lvl="0" indent="0" algn="l" rtl="0">
              <a:spcBef>
                <a:spcPts val="1000"/>
              </a:spcBef>
              <a:spcAft>
                <a:spcPts val="0"/>
              </a:spcAft>
              <a:buNone/>
            </a:pPr>
            <a:r>
              <a:rPr lang="en" dirty="0">
                <a:solidFill>
                  <a:schemeClr val="dk1"/>
                </a:solidFill>
                <a:latin typeface="Cambria" panose="02040503050406030204" pitchFamily="18" charset="0"/>
              </a:rPr>
              <a:t>1940 Statement: </a:t>
            </a:r>
            <a:r>
              <a:rPr lang="en" u="sng" dirty="0">
                <a:solidFill>
                  <a:schemeClr val="accent5"/>
                </a:solidFill>
                <a:latin typeface="Cambria" panose="02040503050406030204" pitchFamily="18" charset="0"/>
                <a:hlinkClick r:id="rId2">
                  <a:extLst>
                    <a:ext uri="{A12FA001-AC4F-418D-AE19-62706E023703}">
                      <ahyp:hlinkClr xmlns:ahyp="http://schemas.microsoft.com/office/drawing/2018/hyperlinkcolor" val="tx"/>
                    </a:ext>
                  </a:extLst>
                </a:hlinkClick>
              </a:rPr>
              <a:t>https://www.aaup.org/report/1940-statement-principles-academic-freedom-and-tenure</a:t>
            </a:r>
            <a:endParaRPr sz="1200" i="1" dirty="0">
              <a:latin typeface="Cambria" panose="02040503050406030204" pitchFamily="18" charset="0"/>
              <a:ea typeface="Calibri"/>
              <a:cs typeface="Calibri"/>
              <a:sym typeface="Calibri"/>
            </a:endParaRPr>
          </a:p>
        </p:txBody>
      </p:sp>
    </p:spTree>
    <p:extLst>
      <p:ext uri="{BB962C8B-B14F-4D97-AF65-F5344CB8AC3E}">
        <p14:creationId xmlns:p14="http://schemas.microsoft.com/office/powerpoint/2010/main" val="4233559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p:nvPr/>
        </p:nvSpPr>
        <p:spPr>
          <a:xfrm>
            <a:off x="195158" y="979084"/>
            <a:ext cx="8670936" cy="396721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600"/>
              </a:spcBef>
              <a:spcAft>
                <a:spcPts val="0"/>
              </a:spcAft>
              <a:buNone/>
            </a:pPr>
            <a:r>
              <a:rPr lang="en" sz="2400" dirty="0">
                <a:solidFill>
                  <a:schemeClr val="dk1"/>
                </a:solidFill>
                <a:latin typeface="Cambria"/>
                <a:ea typeface="Cambria"/>
                <a:cs typeface="Cambria"/>
                <a:sym typeface="Cambria"/>
              </a:rPr>
              <a:t>Academic freedom empowers teachers and researchers to</a:t>
            </a:r>
            <a:endParaRPr sz="2400" dirty="0">
              <a:solidFill>
                <a:schemeClr val="dk1"/>
              </a:solidFill>
              <a:latin typeface="Cambria"/>
              <a:ea typeface="Cambria"/>
              <a:cs typeface="Cambria"/>
              <a:sym typeface="Cambria"/>
            </a:endParaRPr>
          </a:p>
          <a:p>
            <a:pPr marL="457200" lvl="0" indent="-342900" algn="l" rtl="0">
              <a:lnSpc>
                <a:spcPct val="115000"/>
              </a:lnSpc>
              <a:spcBef>
                <a:spcPts val="600"/>
              </a:spcBef>
              <a:spcAft>
                <a:spcPts val="0"/>
              </a:spcAft>
              <a:buClr>
                <a:schemeClr val="dk1"/>
              </a:buClr>
              <a:buSzPts val="1800"/>
              <a:buFont typeface="Cambria"/>
              <a:buChar char="●"/>
            </a:pPr>
            <a:r>
              <a:rPr lang="en" sz="1800" dirty="0">
                <a:solidFill>
                  <a:schemeClr val="dk1"/>
                </a:solidFill>
                <a:latin typeface="Cambria"/>
                <a:ea typeface="Cambria"/>
                <a:cs typeface="Cambria"/>
                <a:sym typeface="Cambria"/>
              </a:rPr>
              <a:t>bring the latest breakthroughs into the classroom</a:t>
            </a:r>
            <a:endParaRPr sz="1800" dirty="0">
              <a:solidFill>
                <a:schemeClr val="dk1"/>
              </a:solidFill>
              <a:latin typeface="Cambria"/>
              <a:ea typeface="Cambria"/>
              <a:cs typeface="Cambria"/>
              <a:sym typeface="Cambria"/>
            </a:endParaRPr>
          </a:p>
          <a:p>
            <a:pPr marL="457200" lvl="0" indent="-342900" algn="l" rtl="0">
              <a:lnSpc>
                <a:spcPct val="115000"/>
              </a:lnSpc>
              <a:spcBef>
                <a:spcPts val="0"/>
              </a:spcBef>
              <a:spcAft>
                <a:spcPts val="0"/>
              </a:spcAft>
              <a:buClr>
                <a:schemeClr val="dk1"/>
              </a:buClr>
              <a:buSzPts val="1800"/>
              <a:buFont typeface="Cambria"/>
              <a:buChar char="●"/>
            </a:pPr>
            <a:r>
              <a:rPr lang="en" sz="1800" dirty="0">
                <a:solidFill>
                  <a:schemeClr val="dk1"/>
                </a:solidFill>
                <a:latin typeface="Cambria"/>
                <a:ea typeface="Cambria"/>
                <a:cs typeface="Cambria"/>
                <a:sym typeface="Cambria"/>
              </a:rPr>
              <a:t>innovate in scholarly research and creative endeavors </a:t>
            </a:r>
            <a:endParaRPr sz="1800" dirty="0">
              <a:solidFill>
                <a:schemeClr val="dk1"/>
              </a:solidFill>
              <a:latin typeface="Cambria"/>
              <a:ea typeface="Cambria"/>
              <a:cs typeface="Cambria"/>
              <a:sym typeface="Cambria"/>
            </a:endParaRPr>
          </a:p>
          <a:p>
            <a:pPr marL="457200" lvl="0" indent="-342900" algn="l" rtl="0">
              <a:lnSpc>
                <a:spcPct val="115000"/>
              </a:lnSpc>
              <a:spcBef>
                <a:spcPts val="0"/>
              </a:spcBef>
              <a:spcAft>
                <a:spcPts val="0"/>
              </a:spcAft>
              <a:buClr>
                <a:schemeClr val="dk1"/>
              </a:buClr>
              <a:buSzPts val="1800"/>
              <a:buFont typeface="Cambria"/>
              <a:buChar char="●"/>
            </a:pPr>
            <a:r>
              <a:rPr lang="en" sz="1800" dirty="0">
                <a:solidFill>
                  <a:schemeClr val="dk1"/>
                </a:solidFill>
                <a:latin typeface="Cambria"/>
                <a:ea typeface="Cambria"/>
                <a:cs typeface="Cambria"/>
                <a:sym typeface="Cambria"/>
              </a:rPr>
              <a:t>disseminate knowledge for the benefit of society</a:t>
            </a:r>
            <a:endParaRPr sz="1800" dirty="0">
              <a:solidFill>
                <a:schemeClr val="dk1"/>
              </a:solidFill>
              <a:latin typeface="Cambria"/>
              <a:ea typeface="Cambria"/>
              <a:cs typeface="Cambria"/>
              <a:sym typeface="Cambria"/>
            </a:endParaRPr>
          </a:p>
          <a:p>
            <a:pPr marL="0" lvl="0" indent="0" algn="l" rtl="0">
              <a:lnSpc>
                <a:spcPct val="115000"/>
              </a:lnSpc>
              <a:spcBef>
                <a:spcPts val="600"/>
              </a:spcBef>
              <a:spcAft>
                <a:spcPts val="0"/>
              </a:spcAft>
              <a:buNone/>
            </a:pPr>
            <a:r>
              <a:rPr lang="en" sz="2400" dirty="0">
                <a:solidFill>
                  <a:schemeClr val="dk1"/>
                </a:solidFill>
                <a:latin typeface="Cambria"/>
                <a:ea typeface="Cambria"/>
                <a:cs typeface="Cambria"/>
                <a:sym typeface="Cambria"/>
              </a:rPr>
              <a:t>Academic freedom </a:t>
            </a:r>
            <a:r>
              <a:rPr lang="en" sz="2400" dirty="0">
                <a:solidFill>
                  <a:srgbClr val="131313"/>
                </a:solidFill>
                <a:latin typeface="Cambria" panose="02040503050406030204" pitchFamily="18" charset="0"/>
                <a:ea typeface="Cambria"/>
                <a:cs typeface="Cambria"/>
                <a:sym typeface="Cambria"/>
              </a:rPr>
              <a:t>allows </a:t>
            </a:r>
            <a:r>
              <a:rPr lang="en" sz="2400" dirty="0">
                <a:solidFill>
                  <a:schemeClr val="dk1"/>
                </a:solidFill>
                <a:latin typeface="Cambria" panose="02040503050406030204" pitchFamily="18" charset="0"/>
                <a:ea typeface="Cambria"/>
                <a:cs typeface="Cambria"/>
                <a:sym typeface="Cambria"/>
              </a:rPr>
              <a:t>teachers</a:t>
            </a:r>
            <a:r>
              <a:rPr lang="en" sz="2400" dirty="0">
                <a:solidFill>
                  <a:srgbClr val="131313"/>
                </a:solidFill>
                <a:latin typeface="Cambria" panose="02040503050406030204" pitchFamily="18" charset="0"/>
                <a:ea typeface="Cambria"/>
                <a:cs typeface="Cambria"/>
                <a:sym typeface="Cambria"/>
              </a:rPr>
              <a:t> to help students develop the critical thinking, knowledge, training, </a:t>
            </a:r>
            <a:r>
              <a:rPr lang="en" sz="2400" dirty="0">
                <a:solidFill>
                  <a:schemeClr val="dk1"/>
                </a:solidFill>
                <a:latin typeface="Cambria"/>
                <a:ea typeface="Cambria"/>
                <a:cs typeface="Cambria"/>
                <a:sym typeface="Cambria"/>
              </a:rPr>
              <a:t>and</a:t>
            </a:r>
            <a:r>
              <a:rPr lang="en" sz="2400" dirty="0">
                <a:solidFill>
                  <a:srgbClr val="131313"/>
                </a:solidFill>
                <a:latin typeface="Cambria" panose="02040503050406030204" pitchFamily="18" charset="0"/>
                <a:ea typeface="Cambria"/>
                <a:cs typeface="Cambria"/>
                <a:sym typeface="Cambria"/>
              </a:rPr>
              <a:t> professional networks for successful careers</a:t>
            </a:r>
            <a:endParaRPr sz="2400" dirty="0">
              <a:solidFill>
                <a:schemeClr val="dk1"/>
              </a:solidFill>
              <a:highlight>
                <a:srgbClr val="FFFFFF"/>
              </a:highlight>
              <a:latin typeface="Cambria" panose="02040503050406030204" pitchFamily="18" charset="0"/>
              <a:ea typeface="Cambria"/>
              <a:cs typeface="Cambria"/>
              <a:sym typeface="Cambria"/>
            </a:endParaRPr>
          </a:p>
          <a:p>
            <a:pPr marL="0" lvl="0" indent="0" algn="l" rtl="0">
              <a:lnSpc>
                <a:spcPct val="115000"/>
              </a:lnSpc>
              <a:spcBef>
                <a:spcPts val="600"/>
              </a:spcBef>
              <a:spcAft>
                <a:spcPts val="0"/>
              </a:spcAft>
              <a:buNone/>
            </a:pPr>
            <a:r>
              <a:rPr lang="en" sz="2400" dirty="0">
                <a:solidFill>
                  <a:schemeClr val="dk1"/>
                </a:solidFill>
                <a:highlight>
                  <a:srgbClr val="FFFFFF"/>
                </a:highlight>
                <a:latin typeface="Cambria" panose="02040503050406030204" pitchFamily="18" charset="0"/>
                <a:ea typeface="Cambria"/>
                <a:cs typeface="Cambria"/>
                <a:sym typeface="Cambria"/>
              </a:rPr>
              <a:t>Critical thinking is a required course outcome by THECB.</a:t>
            </a:r>
            <a:r>
              <a:rPr lang="en" sz="2400" dirty="0">
                <a:solidFill>
                  <a:schemeClr val="dk1"/>
                </a:solidFill>
                <a:latin typeface="Cambria" panose="02040503050406030204" pitchFamily="18" charset="0"/>
                <a:ea typeface="Cambria"/>
                <a:cs typeface="Cambria"/>
                <a:sym typeface="Cambria"/>
              </a:rPr>
              <a:t> [2]</a:t>
            </a:r>
            <a:endParaRPr sz="2400" dirty="0">
              <a:solidFill>
                <a:schemeClr val="dk1"/>
              </a:solidFill>
              <a:latin typeface="Cambria" panose="02040503050406030204" pitchFamily="18" charset="0"/>
              <a:ea typeface="Cambria"/>
              <a:cs typeface="Cambria"/>
              <a:sym typeface="Cambria"/>
            </a:endParaRPr>
          </a:p>
          <a:p>
            <a:pPr marL="0" lvl="0" indent="0" algn="l" rtl="0">
              <a:lnSpc>
                <a:spcPct val="115000"/>
              </a:lnSpc>
              <a:spcBef>
                <a:spcPts val="600"/>
              </a:spcBef>
              <a:spcAft>
                <a:spcPts val="0"/>
              </a:spcAft>
              <a:buNone/>
            </a:pPr>
            <a:endParaRPr sz="1800" dirty="0">
              <a:solidFill>
                <a:schemeClr val="dk1"/>
              </a:solidFill>
              <a:latin typeface="Cambria"/>
              <a:ea typeface="Cambria"/>
              <a:cs typeface="Cambria"/>
              <a:sym typeface="Cambria"/>
            </a:endParaRPr>
          </a:p>
        </p:txBody>
      </p:sp>
      <p:sp>
        <p:nvSpPr>
          <p:cNvPr id="87" name="Google Shape;87;p17"/>
          <p:cNvSpPr txBox="1"/>
          <p:nvPr/>
        </p:nvSpPr>
        <p:spPr>
          <a:xfrm>
            <a:off x="0" y="4722198"/>
            <a:ext cx="9144000" cy="423547"/>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dirty="0">
                <a:solidFill>
                  <a:schemeClr val="dk1"/>
                </a:solidFill>
                <a:latin typeface="Cambria"/>
                <a:ea typeface="Cambria"/>
                <a:cs typeface="Cambria"/>
                <a:sym typeface="Cambria"/>
              </a:rPr>
              <a:t>[2] Texas Higher Ed. Coordinating Board,</a:t>
            </a:r>
            <a:r>
              <a:rPr lang="en" dirty="0">
                <a:solidFill>
                  <a:schemeClr val="dk1"/>
                </a:solidFill>
                <a:uFill>
                  <a:noFill/>
                </a:uFill>
                <a:latin typeface="Cambria"/>
                <a:ea typeface="Cambria"/>
                <a:cs typeface="Cambria"/>
                <a:sym typeface="Cambria"/>
                <a:hlinkClick r:id="rId3">
                  <a:extLst>
                    <a:ext uri="{A12FA001-AC4F-418D-AE19-62706E023703}">
                      <ahyp:hlinkClr xmlns:ahyp="http://schemas.microsoft.com/office/drawing/2018/hyperlinkcolor" val="tx"/>
                    </a:ext>
                  </a:extLst>
                </a:hlinkClick>
              </a:rPr>
              <a:t> </a:t>
            </a:r>
            <a:r>
              <a:rPr lang="en" u="sng" dirty="0">
                <a:solidFill>
                  <a:srgbClr val="1155CC"/>
                </a:solidFill>
                <a:latin typeface="Cambria"/>
                <a:ea typeface="Cambria"/>
                <a:cs typeface="Cambria"/>
                <a:sym typeface="Cambria"/>
                <a:hlinkClick r:id="rId3">
                  <a:extLst>
                    <a:ext uri="{A12FA001-AC4F-418D-AE19-62706E023703}">
                      <ahyp:hlinkClr xmlns:ahyp="http://schemas.microsoft.com/office/drawing/2018/hyperlinkcolor" val="tx"/>
                    </a:ext>
                  </a:extLst>
                </a:hlinkClick>
              </a:rPr>
              <a:t>Lower Division Academic Course Guide Manual</a:t>
            </a:r>
            <a:r>
              <a:rPr lang="en" dirty="0">
                <a:solidFill>
                  <a:schemeClr val="dk1"/>
                </a:solidFill>
                <a:latin typeface="Cambria"/>
                <a:ea typeface="Cambria"/>
                <a:cs typeface="Cambria"/>
                <a:sym typeface="Cambria"/>
              </a:rPr>
              <a:t>, Spring 2018.</a:t>
            </a:r>
            <a:endParaRPr dirty="0">
              <a:solidFill>
                <a:schemeClr val="dk1"/>
              </a:solidFill>
              <a:latin typeface="Cambria"/>
              <a:ea typeface="Cambria"/>
              <a:cs typeface="Cambria"/>
              <a:sym typeface="Cambria"/>
            </a:endParaRPr>
          </a:p>
        </p:txBody>
      </p:sp>
      <p:sp>
        <p:nvSpPr>
          <p:cNvPr id="4" name="Title 1">
            <a:extLst>
              <a:ext uri="{FF2B5EF4-FFF2-40B4-BE49-F238E27FC236}">
                <a16:creationId xmlns:a16="http://schemas.microsoft.com/office/drawing/2014/main" id="{8C9E39C3-0B8C-45C2-45AE-7B0A85EFBEEB}"/>
              </a:ext>
            </a:extLst>
          </p:cNvPr>
          <p:cNvSpPr txBox="1">
            <a:spLocks/>
          </p:cNvSpPr>
          <p:nvPr/>
        </p:nvSpPr>
        <p:spPr>
          <a:xfrm>
            <a:off x="0" y="-126430"/>
            <a:ext cx="9144000" cy="116750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US" sz="2800" b="1" dirty="0">
                <a:latin typeface="Cambria" panose="02040503050406030204" pitchFamily="18" charset="0"/>
              </a:rPr>
              <a:t>1940</a:t>
            </a:r>
            <a:r>
              <a:rPr lang="en" sz="2800" b="1" dirty="0">
                <a:latin typeface="Cambria" panose="02040503050406030204" pitchFamily="18" charset="0"/>
                <a:ea typeface="Cambria"/>
                <a:cs typeface="Cambria"/>
                <a:sym typeface="Cambria"/>
              </a:rPr>
              <a:t> Joint AAUP/AAC&amp;U Statement of Principles on Academic Freedom &amp; Tenure</a:t>
            </a:r>
            <a:endParaRPr lang="en-US" sz="2400" b="1" dirty="0">
              <a:latin typeface="Cambria" panose="020405030504060302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1F7-C68C-DE6A-7EB0-314DC1553C32}"/>
              </a:ext>
            </a:extLst>
          </p:cNvPr>
          <p:cNvSpPr>
            <a:spLocks noGrp="1"/>
          </p:cNvSpPr>
          <p:nvPr>
            <p:ph type="title"/>
          </p:nvPr>
        </p:nvSpPr>
        <p:spPr>
          <a:xfrm>
            <a:off x="311700" y="-921"/>
            <a:ext cx="8520600" cy="1167508"/>
          </a:xfrm>
        </p:spPr>
        <p:txBody>
          <a:bodyPr>
            <a:noAutofit/>
          </a:bodyPr>
          <a:lstStyle/>
          <a:p>
            <a:pPr algn="ctr"/>
            <a:r>
              <a:rPr lang="en-US" b="1" dirty="0">
                <a:latin typeface="Cambria" panose="02040503050406030204" pitchFamily="18" charset="0"/>
              </a:rPr>
              <a:t>UT Regents Rule 31004:</a:t>
            </a:r>
            <a:br>
              <a:rPr lang="en-US" b="1" dirty="0">
                <a:latin typeface="Cambria" panose="02040503050406030204" pitchFamily="18" charset="0"/>
              </a:rPr>
            </a:br>
            <a:r>
              <a:rPr lang="en-US" b="1" dirty="0">
                <a:latin typeface="Cambria" panose="02040503050406030204" pitchFamily="18" charset="0"/>
              </a:rPr>
              <a:t>Rights and Responsibilities of Faculty Members</a:t>
            </a:r>
          </a:p>
        </p:txBody>
      </p:sp>
      <p:sp>
        <p:nvSpPr>
          <p:cNvPr id="3" name="Text Placeholder 2">
            <a:extLst>
              <a:ext uri="{FF2B5EF4-FFF2-40B4-BE49-F238E27FC236}">
                <a16:creationId xmlns:a16="http://schemas.microsoft.com/office/drawing/2014/main" id="{81DDEC2F-70C9-DF28-6D96-C1C1FCB6263F}"/>
              </a:ext>
            </a:extLst>
          </p:cNvPr>
          <p:cNvSpPr>
            <a:spLocks noGrp="1"/>
          </p:cNvSpPr>
          <p:nvPr>
            <p:ph type="body" idx="1"/>
          </p:nvPr>
        </p:nvSpPr>
        <p:spPr>
          <a:xfrm>
            <a:off x="275843" y="1220370"/>
            <a:ext cx="8706792" cy="3590620"/>
          </a:xfrm>
        </p:spPr>
        <p:txBody>
          <a:bodyPr>
            <a:noAutofit/>
          </a:bodyPr>
          <a:lstStyle/>
          <a:p>
            <a:pPr algn="l"/>
            <a:r>
              <a:rPr lang="en-US" b="0" i="0" dirty="0">
                <a:solidFill>
                  <a:srgbClr val="343A40"/>
                </a:solidFill>
                <a:effectLst/>
                <a:latin typeface="Cambria" panose="02040503050406030204" pitchFamily="18" charset="0"/>
              </a:rPr>
              <a:t>Sec. 1  Freedom in Research.   Faculty members are entitled to full freedom in research and in the publication of the results.</a:t>
            </a:r>
          </a:p>
          <a:p>
            <a:pPr algn="l"/>
            <a:r>
              <a:rPr lang="en-US" b="0" i="0" dirty="0">
                <a:solidFill>
                  <a:srgbClr val="343A40"/>
                </a:solidFill>
                <a:effectLst/>
                <a:latin typeface="Cambria" panose="02040503050406030204" pitchFamily="18" charset="0"/>
              </a:rPr>
              <a:t>Sec. 2  Freedom in the Classroom.   Faculty members are entitled to freedom in the classroom in discussing his or her subject, but are expected not to introduce into their teaching controversial matter that has no relation to his or her subject. </a:t>
            </a:r>
          </a:p>
          <a:p>
            <a:pPr algn="l"/>
            <a:r>
              <a:rPr lang="en-US" b="0" i="0" dirty="0">
                <a:solidFill>
                  <a:srgbClr val="343A40"/>
                </a:solidFill>
                <a:effectLst/>
                <a:latin typeface="Cambria" panose="02040503050406030204" pitchFamily="18" charset="0"/>
              </a:rPr>
              <a:t>Sec. 3  Clarification of Role.   Faculty members are citizens, members of learned professions, and officers of an educational institution supported by the State of Texas. When the faculty member speaks or writes as a citizen, he or she should be free from institutional censorship or discipline, but should make it plain that the faculty member is not an institutional spokesperson….</a:t>
            </a:r>
          </a:p>
        </p:txBody>
      </p:sp>
      <p:sp>
        <p:nvSpPr>
          <p:cNvPr id="5" name="Google Shape;155;p29">
            <a:extLst>
              <a:ext uri="{FF2B5EF4-FFF2-40B4-BE49-F238E27FC236}">
                <a16:creationId xmlns:a16="http://schemas.microsoft.com/office/drawing/2014/main" id="{51EDDDE6-652A-6B20-225D-6D8F470D1D24}"/>
              </a:ext>
            </a:extLst>
          </p:cNvPr>
          <p:cNvSpPr txBox="1"/>
          <p:nvPr/>
        </p:nvSpPr>
        <p:spPr>
          <a:xfrm>
            <a:off x="-3460" y="4604803"/>
            <a:ext cx="9308823" cy="528319"/>
          </a:xfrm>
          <a:prstGeom prst="rect">
            <a:avLst/>
          </a:prstGeom>
          <a:noFill/>
          <a:ln>
            <a:noFill/>
          </a:ln>
        </p:spPr>
        <p:txBody>
          <a:bodyPr spcFirstLastPara="1" wrap="square" lIns="91425" tIns="91425" rIns="91425" bIns="91425" anchor="t" anchorCtr="0">
            <a:spAutoFit/>
          </a:bodyPr>
          <a:lstStyle/>
          <a:p>
            <a:pPr marL="0" lvl="0" indent="0" algn="l" rtl="0">
              <a:spcBef>
                <a:spcPts val="1000"/>
              </a:spcBef>
              <a:spcAft>
                <a:spcPts val="0"/>
              </a:spcAft>
              <a:buNone/>
            </a:pPr>
            <a:r>
              <a:rPr lang="en" dirty="0">
                <a:solidFill>
                  <a:schemeClr val="dk1"/>
                </a:solidFill>
                <a:latin typeface="Cambria" panose="02040503050406030204" pitchFamily="18" charset="0"/>
              </a:rPr>
              <a:t>RR </a:t>
            </a:r>
            <a:r>
              <a:rPr lang="en-US" dirty="0">
                <a:solidFill>
                  <a:schemeClr val="dk1"/>
                </a:solidFill>
                <a:latin typeface="Cambria" panose="02040503050406030204" pitchFamily="18" charset="0"/>
              </a:rPr>
              <a:t>3</a:t>
            </a:r>
            <a:r>
              <a:rPr lang="en" dirty="0">
                <a:solidFill>
                  <a:schemeClr val="dk1"/>
                </a:solidFill>
                <a:latin typeface="Cambria" panose="02040503050406030204" pitchFamily="18" charset="0"/>
              </a:rPr>
              <a:t>1004: </a:t>
            </a:r>
            <a:r>
              <a:rPr lang="en-US" u="sng" dirty="0">
                <a:solidFill>
                  <a:schemeClr val="accent5"/>
                </a:solidFill>
                <a:latin typeface="Cambria" panose="02040503050406030204" pitchFamily="18" charset="0"/>
                <a:hlinkClick r:id="rId2"/>
              </a:rPr>
              <a:t>https://www.utsystem.edu/board-of-regents/rules/31004-rights-and-responsibilities-of-faculty-members</a:t>
            </a:r>
            <a:endParaRPr sz="1200" i="1" dirty="0">
              <a:latin typeface="Cambria" panose="02040503050406030204" pitchFamily="18" charset="0"/>
              <a:ea typeface="Calibri"/>
              <a:cs typeface="Calibri"/>
              <a:sym typeface="Calibri"/>
            </a:endParaRPr>
          </a:p>
        </p:txBody>
      </p:sp>
    </p:spTree>
    <p:extLst>
      <p:ext uri="{BB962C8B-B14F-4D97-AF65-F5344CB8AC3E}">
        <p14:creationId xmlns:p14="http://schemas.microsoft.com/office/powerpoint/2010/main" val="3261890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2"/>
          <p:cNvSpPr txBox="1">
            <a:spLocks noGrp="1"/>
          </p:cNvSpPr>
          <p:nvPr>
            <p:ph type="body" idx="1"/>
          </p:nvPr>
        </p:nvSpPr>
        <p:spPr>
          <a:xfrm>
            <a:off x="233046" y="948684"/>
            <a:ext cx="8740625" cy="4068038"/>
          </a:xfrm>
          <a:prstGeom prst="rect">
            <a:avLst/>
          </a:prstGeom>
          <a:noFill/>
          <a:ln>
            <a:noFill/>
          </a:ln>
        </p:spPr>
        <p:txBody>
          <a:bodyPr spcFirstLastPara="1" wrap="square" lIns="68575" tIns="34275" rIns="68575" bIns="34275" anchor="t" anchorCtr="0">
            <a:normAutofit fontScale="70000" lnSpcReduction="20000"/>
          </a:bodyPr>
          <a:lstStyle/>
          <a:p>
            <a:pPr marL="0" lvl="0" indent="0" algn="l" rtl="0">
              <a:lnSpc>
                <a:spcPct val="100000"/>
              </a:lnSpc>
              <a:spcBef>
                <a:spcPts val="800"/>
              </a:spcBef>
              <a:buNone/>
            </a:pPr>
            <a:r>
              <a:rPr lang="en-US" sz="2800" dirty="0">
                <a:solidFill>
                  <a:schemeClr val="dk1"/>
                </a:solidFill>
                <a:latin typeface="Cambria"/>
                <a:ea typeface="Cambria"/>
                <a:cs typeface="Cambria"/>
                <a:sym typeface="Cambria"/>
              </a:rPr>
              <a:t>Jointly formulated</a:t>
            </a:r>
            <a:r>
              <a:rPr lang="en-US" sz="2800" dirty="0">
                <a:solidFill>
                  <a:schemeClr val="tx1"/>
                </a:solidFill>
                <a:latin typeface="Cambria"/>
                <a:ea typeface="Cambria"/>
                <a:cs typeface="Cambria"/>
                <a:sym typeface="Cambria"/>
              </a:rPr>
              <a:t> by </a:t>
            </a:r>
            <a:r>
              <a:rPr lang="en-US" sz="2800" dirty="0" err="1">
                <a:solidFill>
                  <a:schemeClr val="tx1"/>
                </a:solidFill>
                <a:latin typeface="Cambria"/>
                <a:ea typeface="Cambria"/>
                <a:cs typeface="Cambria"/>
                <a:sym typeface="Cambria"/>
              </a:rPr>
              <a:t>Facul</a:t>
            </a:r>
            <a:r>
              <a:rPr lang="en" sz="2800" dirty="0">
                <a:solidFill>
                  <a:schemeClr val="dk1"/>
                </a:solidFill>
                <a:latin typeface="Cambria"/>
                <a:sym typeface="Cambria"/>
              </a:rPr>
              <a:t>ty (AAUP), Presidents (ACE) an</a:t>
            </a:r>
            <a:r>
              <a:rPr lang="en-US" sz="2800" dirty="0">
                <a:solidFill>
                  <a:schemeClr val="dk1"/>
                </a:solidFill>
                <a:latin typeface="Cambria"/>
                <a:sym typeface="Cambria"/>
              </a:rPr>
              <a:t>d Regents (ACB)</a:t>
            </a:r>
            <a:endParaRPr lang="en-US" sz="2800" dirty="0">
              <a:solidFill>
                <a:schemeClr val="tx1"/>
              </a:solidFill>
              <a:latin typeface="Cambria"/>
              <a:ea typeface="Cambria"/>
              <a:cs typeface="Cambria"/>
              <a:sym typeface="Cambria"/>
            </a:endParaRPr>
          </a:p>
          <a:p>
            <a:pPr indent="-457200">
              <a:lnSpc>
                <a:spcPct val="100000"/>
              </a:lnSpc>
            </a:pPr>
            <a:r>
              <a:rPr lang="en" sz="2600" dirty="0">
                <a:solidFill>
                  <a:schemeClr val="dk1"/>
                </a:solidFill>
                <a:latin typeface="Cambria"/>
                <a:sym typeface="Cambria"/>
              </a:rPr>
              <a:t>American Council on Ed. (ACE):</a:t>
            </a:r>
            <a:r>
              <a:rPr lang="en-US" sz="2600" dirty="0">
                <a:solidFill>
                  <a:schemeClr val="dk1"/>
                </a:solidFill>
                <a:latin typeface="Cambria"/>
                <a:sym typeface="Cambria"/>
              </a:rPr>
              <a:t> </a:t>
            </a:r>
            <a:r>
              <a:rPr lang="en-US" sz="2600" dirty="0">
                <a:solidFill>
                  <a:schemeClr val="dk1"/>
                </a:solidFill>
                <a:latin typeface="Cambria"/>
                <a:ea typeface="Cambria"/>
                <a:cs typeface="Cambria"/>
                <a:sym typeface="Cambria"/>
              </a:rPr>
              <a:t>1500+ ins</a:t>
            </a:r>
            <a:r>
              <a:rPr lang="en-US" sz="2600" dirty="0">
                <a:solidFill>
                  <a:schemeClr val="tx1"/>
                </a:solidFill>
                <a:latin typeface="Cambria"/>
                <a:ea typeface="Cambria"/>
                <a:cs typeface="Cambria"/>
                <a:sym typeface="Cambria"/>
              </a:rPr>
              <a:t>t</a:t>
            </a:r>
            <a:r>
              <a:rPr lang="en-US" sz="2600" dirty="0">
                <a:solidFill>
                  <a:schemeClr val="dk1"/>
                </a:solidFill>
                <a:latin typeface="Cambria"/>
                <a:ea typeface="Cambria"/>
                <a:cs typeface="Cambria"/>
                <a:sym typeface="Cambria"/>
              </a:rPr>
              <a:t>i</a:t>
            </a:r>
            <a:r>
              <a:rPr lang="en-US" sz="2600" dirty="0">
                <a:solidFill>
                  <a:schemeClr val="tx1"/>
                </a:solidFill>
                <a:latin typeface="Cambria"/>
                <a:ea typeface="Cambria"/>
                <a:cs typeface="Cambria"/>
                <a:sym typeface="Cambria"/>
              </a:rPr>
              <a:t>tutions</a:t>
            </a:r>
            <a:r>
              <a:rPr lang="en-US" sz="2600" dirty="0">
                <a:solidFill>
                  <a:schemeClr val="dk1"/>
                </a:solidFill>
                <a:latin typeface="Cambria"/>
                <a:ea typeface="Cambria"/>
                <a:cs typeface="Cambria"/>
                <a:sym typeface="Cambria"/>
              </a:rPr>
              <a:t> </a:t>
            </a:r>
            <a:r>
              <a:rPr lang="en-US" sz="2600" dirty="0">
                <a:solidFill>
                  <a:schemeClr val="dk1"/>
                </a:solidFill>
                <a:latin typeface="Cambria"/>
                <a:sym typeface="Cambria"/>
              </a:rPr>
              <a:t>including </a:t>
            </a:r>
            <a:r>
              <a:rPr lang="en-US" sz="2600" dirty="0">
                <a:solidFill>
                  <a:schemeClr val="dk1"/>
                </a:solidFill>
                <a:latin typeface="Cambria"/>
                <a:ea typeface="Cambria"/>
                <a:cs typeface="Cambria"/>
                <a:sym typeface="Cambria"/>
              </a:rPr>
              <a:t>UTRGV &amp; UT System</a:t>
            </a:r>
          </a:p>
          <a:p>
            <a:pPr indent="-457200">
              <a:lnSpc>
                <a:spcPct val="100000"/>
              </a:lnSpc>
              <a:spcAft>
                <a:spcPts val="600"/>
              </a:spcAft>
            </a:pPr>
            <a:r>
              <a:rPr lang="en" sz="2600" dirty="0">
                <a:solidFill>
                  <a:schemeClr val="dk1"/>
                </a:solidFill>
                <a:latin typeface="Cambria"/>
                <a:sym typeface="Cambria"/>
              </a:rPr>
              <a:t>Assoc. of Gov. Boards of Univ. &amp; Colleges: </a:t>
            </a:r>
            <a:r>
              <a:rPr lang="en-US" sz="2600" dirty="0">
                <a:solidFill>
                  <a:schemeClr val="dk1"/>
                </a:solidFill>
                <a:latin typeface="Cambria"/>
                <a:sym typeface="Cambria"/>
              </a:rPr>
              <a:t>1300+ members</a:t>
            </a:r>
            <a:r>
              <a:rPr lang="en" sz="2600" dirty="0">
                <a:solidFill>
                  <a:schemeClr val="dk1"/>
                </a:solidFill>
                <a:latin typeface="Cambria"/>
                <a:sym typeface="Cambria"/>
              </a:rPr>
              <a:t> including </a:t>
            </a:r>
            <a:r>
              <a:rPr lang="en-US" sz="2600" dirty="0">
                <a:solidFill>
                  <a:schemeClr val="dk1"/>
                </a:solidFill>
                <a:latin typeface="Cambria"/>
                <a:ea typeface="Cambria"/>
                <a:cs typeface="Cambria"/>
                <a:sym typeface="Cambria"/>
              </a:rPr>
              <a:t>UT System</a:t>
            </a:r>
          </a:p>
          <a:p>
            <a:pPr marL="0" lvl="0" indent="0" algn="l" rtl="0">
              <a:lnSpc>
                <a:spcPct val="100000"/>
              </a:lnSpc>
              <a:spcBef>
                <a:spcPts val="800"/>
              </a:spcBef>
              <a:spcAft>
                <a:spcPts val="0"/>
              </a:spcAft>
              <a:buNone/>
            </a:pPr>
            <a:r>
              <a:rPr lang="en-US" sz="2800" dirty="0">
                <a:solidFill>
                  <a:srgbClr val="FF0000"/>
                </a:solidFill>
                <a:latin typeface="Cambria"/>
                <a:ea typeface="Cambria"/>
                <a:cs typeface="Cambria"/>
                <a:sym typeface="Cambria"/>
              </a:rPr>
              <a:t>Faculty have primary decision-making authority in</a:t>
            </a:r>
          </a:p>
          <a:p>
            <a:pPr marL="457200" lvl="0" indent="-355600" algn="l" rtl="0">
              <a:lnSpc>
                <a:spcPct val="110000"/>
              </a:lnSpc>
              <a:spcBef>
                <a:spcPts val="800"/>
              </a:spcBef>
              <a:spcAft>
                <a:spcPts val="600"/>
              </a:spcAft>
              <a:buClr>
                <a:srgbClr val="FF0000"/>
              </a:buClr>
              <a:buSzPts val="2000"/>
              <a:buFont typeface="Cambria"/>
              <a:buChar char="•"/>
            </a:pPr>
            <a:r>
              <a:rPr lang="en-US" sz="2600" dirty="0">
                <a:solidFill>
                  <a:srgbClr val="FF0000"/>
                </a:solidFill>
                <a:latin typeface="Cambria"/>
                <a:ea typeface="Cambria"/>
                <a:cs typeface="Cambria"/>
                <a:sym typeface="Cambria"/>
              </a:rPr>
              <a:t>Curriculum, subject matter, </a:t>
            </a:r>
            <a:r>
              <a:rPr lang="en-US" sz="2600" dirty="0">
                <a:solidFill>
                  <a:schemeClr val="tx1"/>
                </a:solidFill>
                <a:latin typeface="Cambria"/>
                <a:ea typeface="Cambria"/>
                <a:cs typeface="Cambria"/>
                <a:sym typeface="Cambria"/>
              </a:rPr>
              <a:t>and</a:t>
            </a:r>
            <a:r>
              <a:rPr lang="en-US" sz="2600" dirty="0">
                <a:solidFill>
                  <a:srgbClr val="FF0000"/>
                </a:solidFill>
                <a:latin typeface="Cambria"/>
                <a:ea typeface="Cambria"/>
                <a:cs typeface="Cambria"/>
                <a:sym typeface="Cambria"/>
              </a:rPr>
              <a:t> methods of instruction</a:t>
            </a:r>
          </a:p>
          <a:p>
            <a:pPr marL="457200" lvl="0" indent="-355600" algn="l" rtl="0">
              <a:lnSpc>
                <a:spcPct val="110000"/>
              </a:lnSpc>
              <a:spcBef>
                <a:spcPts val="0"/>
              </a:spcBef>
              <a:spcAft>
                <a:spcPts val="600"/>
              </a:spcAft>
              <a:buSzPts val="2000"/>
              <a:buFont typeface="Cambria"/>
              <a:buChar char="•"/>
            </a:pPr>
            <a:r>
              <a:rPr lang="en-US" sz="2600" dirty="0">
                <a:solidFill>
                  <a:schemeClr val="tx1"/>
                </a:solidFill>
                <a:latin typeface="Cambria"/>
                <a:ea typeface="Cambria"/>
                <a:cs typeface="Cambria"/>
                <a:sym typeface="Cambria"/>
              </a:rPr>
              <a:t>Those aspects of </a:t>
            </a:r>
            <a:r>
              <a:rPr lang="en-US" sz="2600" dirty="0">
                <a:solidFill>
                  <a:srgbClr val="FF0000"/>
                </a:solidFill>
                <a:latin typeface="Cambria"/>
                <a:ea typeface="Cambria"/>
                <a:cs typeface="Cambria"/>
                <a:sym typeface="Cambria"/>
              </a:rPr>
              <a:t>student life</a:t>
            </a:r>
            <a:r>
              <a:rPr lang="en-US" sz="2600" dirty="0">
                <a:solidFill>
                  <a:srgbClr val="0070C0"/>
                </a:solidFill>
                <a:latin typeface="Cambria"/>
                <a:ea typeface="Cambria"/>
                <a:cs typeface="Cambria"/>
                <a:sym typeface="Cambria"/>
              </a:rPr>
              <a:t> </a:t>
            </a:r>
            <a:r>
              <a:rPr lang="en-US" sz="2600" dirty="0">
                <a:solidFill>
                  <a:schemeClr val="tx1"/>
                </a:solidFill>
                <a:latin typeface="Cambria"/>
                <a:ea typeface="Cambria"/>
                <a:cs typeface="Cambria"/>
                <a:sym typeface="Cambria"/>
              </a:rPr>
              <a:t>which relate to educational process</a:t>
            </a:r>
          </a:p>
          <a:p>
            <a:pPr marL="457200" lvl="0" indent="-355600" algn="l" rtl="0">
              <a:lnSpc>
                <a:spcPct val="110000"/>
              </a:lnSpc>
              <a:spcBef>
                <a:spcPts val="0"/>
              </a:spcBef>
              <a:spcAft>
                <a:spcPts val="600"/>
              </a:spcAft>
              <a:buSzPts val="2000"/>
              <a:buFont typeface="Cambria"/>
              <a:buChar char="•"/>
            </a:pPr>
            <a:r>
              <a:rPr lang="en-US" sz="2600" dirty="0">
                <a:solidFill>
                  <a:srgbClr val="FF0000"/>
                </a:solidFill>
                <a:latin typeface="Cambria"/>
                <a:ea typeface="Cambria"/>
                <a:cs typeface="Cambria"/>
                <a:sym typeface="Cambria"/>
              </a:rPr>
              <a:t>Matters</a:t>
            </a:r>
            <a:r>
              <a:rPr lang="en-US" sz="2600" dirty="0">
                <a:solidFill>
                  <a:srgbClr val="0070C0"/>
                </a:solidFill>
                <a:latin typeface="Cambria"/>
                <a:ea typeface="Cambria"/>
                <a:cs typeface="Cambria"/>
                <a:sym typeface="Cambria"/>
              </a:rPr>
              <a:t> </a:t>
            </a:r>
            <a:r>
              <a:rPr lang="en-US" sz="2600" dirty="0">
                <a:solidFill>
                  <a:schemeClr val="tx1"/>
                </a:solidFill>
                <a:latin typeface="Cambria"/>
                <a:ea typeface="Cambria"/>
                <a:cs typeface="Cambria"/>
                <a:sym typeface="Cambria"/>
              </a:rPr>
              <a:t>related to </a:t>
            </a:r>
            <a:r>
              <a:rPr lang="en-US" sz="2600" dirty="0">
                <a:solidFill>
                  <a:srgbClr val="FF0000"/>
                </a:solidFill>
                <a:latin typeface="Cambria"/>
                <a:ea typeface="Cambria"/>
                <a:cs typeface="Cambria"/>
                <a:sym typeface="Cambria"/>
              </a:rPr>
              <a:t>faculty status</a:t>
            </a:r>
            <a:r>
              <a:rPr lang="en-US" sz="2600" dirty="0">
                <a:solidFill>
                  <a:srgbClr val="0070C0"/>
                </a:solidFill>
                <a:latin typeface="Cambria"/>
                <a:ea typeface="Cambria"/>
                <a:cs typeface="Cambria"/>
                <a:sym typeface="Cambria"/>
              </a:rPr>
              <a:t> </a:t>
            </a:r>
            <a:r>
              <a:rPr lang="en-US" sz="2600" dirty="0">
                <a:solidFill>
                  <a:schemeClr val="tx1"/>
                </a:solidFill>
                <a:latin typeface="Cambria"/>
                <a:ea typeface="Cambria"/>
                <a:cs typeface="Cambria"/>
                <a:sym typeface="Cambria"/>
              </a:rPr>
              <a:t>– appointments, reappointments, decisions not to reappoint, promotions, granting of tenure, and dismissal</a:t>
            </a:r>
          </a:p>
          <a:p>
            <a:pPr marL="457200" lvl="0" indent="-355600" algn="l" rtl="0">
              <a:lnSpc>
                <a:spcPct val="110000"/>
              </a:lnSpc>
              <a:spcBef>
                <a:spcPts val="0"/>
              </a:spcBef>
              <a:spcAft>
                <a:spcPts val="600"/>
              </a:spcAft>
              <a:buSzPts val="2000"/>
              <a:buFont typeface="Cambria"/>
              <a:buChar char="•"/>
            </a:pPr>
            <a:r>
              <a:rPr lang="en-US" sz="2600" dirty="0">
                <a:solidFill>
                  <a:schemeClr val="tx1"/>
                </a:solidFill>
                <a:latin typeface="Cambria"/>
                <a:ea typeface="Cambria"/>
                <a:cs typeface="Cambria"/>
                <a:sym typeface="Cambria"/>
              </a:rPr>
              <a:t>“President should exercise adversely only in exceptional circumstances, and for reasons communicated to the faculty” &amp; receive faculty feedback</a:t>
            </a:r>
          </a:p>
          <a:p>
            <a:pPr marL="0" lvl="0" indent="0" algn="l" rtl="0">
              <a:lnSpc>
                <a:spcPct val="100000"/>
              </a:lnSpc>
              <a:spcBef>
                <a:spcPts val="800"/>
              </a:spcBef>
              <a:spcAft>
                <a:spcPts val="0"/>
              </a:spcAft>
              <a:buNone/>
            </a:pPr>
            <a:r>
              <a:rPr lang="en-US" sz="2800" dirty="0">
                <a:solidFill>
                  <a:schemeClr val="tx1"/>
                </a:solidFill>
                <a:latin typeface="Cambria"/>
                <a:ea typeface="Cambria"/>
                <a:cs typeface="Cambria"/>
                <a:sym typeface="Cambria"/>
              </a:rPr>
              <a:t>Faculty have authority in </a:t>
            </a:r>
            <a:r>
              <a:rPr lang="en-US" sz="2800" dirty="0">
                <a:solidFill>
                  <a:srgbClr val="FF0000"/>
                </a:solidFill>
                <a:latin typeface="Cambria"/>
                <a:ea typeface="Cambria"/>
                <a:cs typeface="Cambria"/>
                <a:sym typeface="Cambria"/>
              </a:rPr>
              <a:t>financial exigency and program closures</a:t>
            </a:r>
          </a:p>
        </p:txBody>
      </p:sp>
      <p:sp>
        <p:nvSpPr>
          <p:cNvPr id="175" name="Google Shape;175;p32"/>
          <p:cNvSpPr txBox="1"/>
          <p:nvPr/>
        </p:nvSpPr>
        <p:spPr>
          <a:xfrm>
            <a:off x="1" y="4831026"/>
            <a:ext cx="91440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dirty="0">
                <a:solidFill>
                  <a:schemeClr val="dk1"/>
                </a:solidFill>
                <a:latin typeface="Cambria"/>
                <a:ea typeface="Cambria"/>
                <a:cs typeface="Cambria"/>
                <a:sym typeface="Cambria"/>
              </a:rPr>
              <a:t>1966 Joint Statement</a:t>
            </a:r>
            <a:r>
              <a:rPr lang="en" i="0" u="none" strike="noStrike" cap="none" dirty="0">
                <a:solidFill>
                  <a:schemeClr val="dk1"/>
                </a:solidFill>
                <a:latin typeface="Cambria"/>
                <a:ea typeface="Cambria"/>
                <a:cs typeface="Cambria"/>
                <a:sym typeface="Cambria"/>
              </a:rPr>
              <a:t>, </a:t>
            </a:r>
            <a:r>
              <a:rPr lang="en" u="sng" dirty="0">
                <a:solidFill>
                  <a:schemeClr val="hlink"/>
                </a:solidFill>
                <a:latin typeface="Cambria"/>
                <a:ea typeface="Cambria"/>
                <a:cs typeface="Cambria"/>
                <a:sym typeface="Cambria"/>
                <a:hlinkClick r:id="rId3"/>
              </a:rPr>
              <a:t>https://www.aaup.org/report/statement-government-colleges-and-universities</a:t>
            </a:r>
            <a:endParaRPr dirty="0">
              <a:latin typeface="Cambria"/>
              <a:ea typeface="Cambria"/>
              <a:cs typeface="Cambria"/>
              <a:sym typeface="Cambria"/>
            </a:endParaRPr>
          </a:p>
        </p:txBody>
      </p:sp>
      <p:sp>
        <p:nvSpPr>
          <p:cNvPr id="176" name="Google Shape;176;p32"/>
          <p:cNvSpPr txBox="1">
            <a:spLocks noGrp="1"/>
          </p:cNvSpPr>
          <p:nvPr>
            <p:ph type="title"/>
          </p:nvPr>
        </p:nvSpPr>
        <p:spPr>
          <a:xfrm>
            <a:off x="311700" y="126778"/>
            <a:ext cx="8520600" cy="768121"/>
          </a:xfrm>
          <a:prstGeom prst="rect">
            <a:avLst/>
          </a:prstGeom>
        </p:spPr>
        <p:txBody>
          <a:bodyPr spcFirstLastPara="1" wrap="square" lIns="68575" tIns="34275" rIns="68575" bIns="34275" anchor="ctr" anchorCtr="0">
            <a:noAutofit/>
          </a:bodyPr>
          <a:lstStyle/>
          <a:p>
            <a:pPr algn="ctr">
              <a:buSzPts val="990"/>
            </a:pPr>
            <a:r>
              <a:rPr lang="en" sz="2800" b="1" dirty="0">
                <a:latin typeface="Cambria"/>
                <a:ea typeface="Cambria"/>
                <a:cs typeface="Cambria"/>
                <a:sym typeface="Cambria"/>
              </a:rPr>
              <a:t>1966 Statement on Government of</a:t>
            </a:r>
            <a:br>
              <a:rPr lang="en" sz="2800" b="1" dirty="0">
                <a:latin typeface="Cambria"/>
                <a:ea typeface="Cambria"/>
                <a:cs typeface="Cambria"/>
                <a:sym typeface="Cambria"/>
              </a:rPr>
            </a:br>
            <a:r>
              <a:rPr lang="en" sz="2800" b="1" dirty="0">
                <a:latin typeface="Cambria"/>
                <a:ea typeface="Cambria"/>
                <a:cs typeface="Cambria"/>
                <a:sym typeface="Cambria"/>
              </a:rPr>
              <a:t>Colleges and </a:t>
            </a:r>
            <a:r>
              <a:rPr lang="en" sz="2800" b="1" dirty="0">
                <a:latin typeface="Cambria"/>
                <a:sym typeface="Cambria"/>
              </a:rPr>
              <a:t>Universities </a:t>
            </a:r>
            <a:r>
              <a:rPr lang="en" sz="2400" b="1" dirty="0">
                <a:latin typeface="Cambria"/>
                <a:sym typeface="Cambria"/>
              </a:rPr>
              <a:t>(</a:t>
            </a:r>
            <a:r>
              <a:rPr lang="en-US" sz="2400" b="1" dirty="0">
                <a:latin typeface="Cambria"/>
              </a:rPr>
              <a:t>3</a:t>
            </a:r>
            <a:r>
              <a:rPr lang="en" sz="2400" b="1" dirty="0">
                <a:latin typeface="Cambria"/>
                <a:sym typeface="Cambria"/>
              </a:rPr>
              <a:t>500 </a:t>
            </a:r>
            <a:r>
              <a:rPr lang="en" sz="2400" b="1" dirty="0" err="1">
                <a:latin typeface="Cambria"/>
                <a:sym typeface="Cambria"/>
              </a:rPr>
              <a:t>wor</a:t>
            </a:r>
            <a:r>
              <a:rPr lang="en-US" sz="2400" b="1" dirty="0">
                <a:latin typeface="Cambria"/>
                <a:sym typeface="Cambria"/>
              </a:rPr>
              <a:t>d</a:t>
            </a:r>
            <a:r>
              <a:rPr lang="en" sz="2400" b="1" dirty="0">
                <a:latin typeface="Cambria"/>
                <a:sym typeface="Cambria"/>
              </a:rPr>
              <a:t>s)</a:t>
            </a:r>
            <a:endParaRPr sz="2400" b="1" dirty="0">
              <a:latin typeface="Cambria"/>
              <a:sym typeface="Cambri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6"/>
          <p:cNvSpPr txBox="1">
            <a:spLocks noGrp="1"/>
          </p:cNvSpPr>
          <p:nvPr>
            <p:ph type="body" idx="1"/>
          </p:nvPr>
        </p:nvSpPr>
        <p:spPr>
          <a:xfrm>
            <a:off x="448200" y="1065235"/>
            <a:ext cx="8520600" cy="3829498"/>
          </a:xfrm>
          <a:prstGeom prst="rect">
            <a:avLst/>
          </a:prstGeom>
          <a:noFill/>
          <a:ln>
            <a:noFill/>
          </a:ln>
        </p:spPr>
        <p:txBody>
          <a:bodyPr spcFirstLastPara="1" wrap="square" lIns="68575" tIns="34275" rIns="68575" bIns="34275" anchor="t" anchorCtr="0">
            <a:normAutofit fontScale="85000" lnSpcReduction="20000"/>
          </a:bodyPr>
          <a:lstStyle/>
          <a:p>
            <a:pPr marL="0" lvl="0" indent="0" algn="l" rtl="0">
              <a:lnSpc>
                <a:spcPct val="105000"/>
              </a:lnSpc>
              <a:spcBef>
                <a:spcPts val="0"/>
              </a:spcBef>
              <a:spcAft>
                <a:spcPts val="600"/>
              </a:spcAft>
              <a:buNone/>
            </a:pPr>
            <a:r>
              <a:rPr lang="en" sz="2800" b="1" dirty="0">
                <a:solidFill>
                  <a:srgbClr val="0432FF"/>
                </a:solidFill>
                <a:latin typeface="Cambria"/>
                <a:sym typeface="Cambria"/>
              </a:rPr>
              <a:t>President</a:t>
            </a:r>
            <a:r>
              <a:rPr lang="en" sz="2800" dirty="0">
                <a:solidFill>
                  <a:schemeClr val="dk1"/>
                </a:solidFill>
                <a:latin typeface="Cambria"/>
                <a:sym typeface="Cambria"/>
              </a:rPr>
              <a:t> shares responsibility in</a:t>
            </a:r>
          </a:p>
          <a:p>
            <a:pPr marL="342900" indent="-342900">
              <a:lnSpc>
                <a:spcPct val="105000"/>
              </a:lnSpc>
              <a:spcBef>
                <a:spcPts val="0"/>
              </a:spcBef>
              <a:spcAft>
                <a:spcPts val="600"/>
              </a:spcAft>
            </a:pPr>
            <a:r>
              <a:rPr lang="en" sz="2100" dirty="0">
                <a:solidFill>
                  <a:schemeClr val="dk1"/>
                </a:solidFill>
                <a:latin typeface="Cambria"/>
                <a:sym typeface="Cambria"/>
              </a:rPr>
              <a:t>Definition and attainment of goals</a:t>
            </a:r>
          </a:p>
          <a:p>
            <a:pPr marL="342900" indent="-342900">
              <a:lnSpc>
                <a:spcPct val="105000"/>
              </a:lnSpc>
              <a:spcBef>
                <a:spcPts val="0"/>
              </a:spcBef>
              <a:spcAft>
                <a:spcPts val="600"/>
              </a:spcAft>
            </a:pPr>
            <a:r>
              <a:rPr lang="en" sz="2100" dirty="0">
                <a:solidFill>
                  <a:schemeClr val="dk1"/>
                </a:solidFill>
                <a:latin typeface="Cambria"/>
                <a:sym typeface="Cambria"/>
              </a:rPr>
              <a:t>Administrative action</a:t>
            </a:r>
          </a:p>
          <a:p>
            <a:pPr marL="342900" indent="-342900">
              <a:lnSpc>
                <a:spcPct val="105000"/>
              </a:lnSpc>
              <a:spcBef>
                <a:spcPts val="0"/>
              </a:spcBef>
              <a:spcAft>
                <a:spcPts val="600"/>
              </a:spcAft>
            </a:pPr>
            <a:r>
              <a:rPr lang="en" sz="2100" dirty="0">
                <a:solidFill>
                  <a:schemeClr val="dk1"/>
                </a:solidFill>
                <a:latin typeface="Cambria"/>
                <a:sym typeface="Cambria"/>
              </a:rPr>
              <a:t>Communications to link components of academic community</a:t>
            </a:r>
            <a:endParaRPr sz="2100" dirty="0">
              <a:solidFill>
                <a:schemeClr val="dk1"/>
              </a:solidFill>
              <a:latin typeface="Cambria"/>
              <a:sym typeface="Cambria"/>
            </a:endParaRPr>
          </a:p>
          <a:p>
            <a:pPr marL="0" lvl="0" indent="0" algn="l" rtl="0">
              <a:lnSpc>
                <a:spcPct val="105000"/>
              </a:lnSpc>
              <a:spcBef>
                <a:spcPts val="600"/>
              </a:spcBef>
              <a:spcAft>
                <a:spcPts val="600"/>
              </a:spcAft>
              <a:buNone/>
            </a:pPr>
            <a:r>
              <a:rPr lang="en" sz="2800" b="1" dirty="0">
                <a:solidFill>
                  <a:srgbClr val="0432FF"/>
                </a:solidFill>
                <a:latin typeface="Cambria"/>
                <a:sym typeface="Cambria"/>
              </a:rPr>
              <a:t>President</a:t>
            </a:r>
            <a:r>
              <a:rPr lang="en-US" sz="2800" dirty="0">
                <a:solidFill>
                  <a:schemeClr val="dk1"/>
                </a:solidFill>
                <a:latin typeface="Cambria"/>
                <a:sym typeface="Cambria"/>
              </a:rPr>
              <a:t> provides institutional leadership</a:t>
            </a:r>
          </a:p>
          <a:p>
            <a:pPr marL="342900" indent="-342900">
              <a:lnSpc>
                <a:spcPct val="105000"/>
              </a:lnSpc>
              <a:spcBef>
                <a:spcPts val="0"/>
              </a:spcBef>
              <a:spcAft>
                <a:spcPts val="600"/>
              </a:spcAft>
            </a:pPr>
            <a:r>
              <a:rPr lang="en-US" sz="2100" dirty="0">
                <a:solidFill>
                  <a:schemeClr val="dk1"/>
                </a:solidFill>
                <a:latin typeface="Cambria"/>
                <a:sym typeface="Cambria"/>
              </a:rPr>
              <a:t>Innovate, initiate, and persuade others to work toward goals</a:t>
            </a:r>
          </a:p>
          <a:p>
            <a:pPr marL="342900" indent="-342900">
              <a:lnSpc>
                <a:spcPct val="105000"/>
              </a:lnSpc>
              <a:spcBef>
                <a:spcPts val="0"/>
              </a:spcBef>
              <a:spcAft>
                <a:spcPts val="600"/>
              </a:spcAft>
            </a:pPr>
            <a:r>
              <a:rPr lang="en-US" sz="2100" dirty="0">
                <a:solidFill>
                  <a:schemeClr val="dk1"/>
                </a:solidFill>
                <a:latin typeface="Cambria"/>
                <a:sym typeface="Cambria"/>
              </a:rPr>
              <a:t>Utilize judgments of the faculty and outside competent scholars </a:t>
            </a:r>
          </a:p>
          <a:p>
            <a:pPr marL="342900" indent="-342900">
              <a:lnSpc>
                <a:spcPct val="105000"/>
              </a:lnSpc>
              <a:spcBef>
                <a:spcPts val="0"/>
              </a:spcBef>
              <a:spcAft>
                <a:spcPts val="600"/>
              </a:spcAft>
            </a:pPr>
            <a:r>
              <a:rPr lang="en-US" sz="2100" dirty="0">
                <a:solidFill>
                  <a:schemeClr val="dk1"/>
                </a:solidFill>
                <a:latin typeface="Cambria"/>
                <a:sym typeface="Cambria"/>
              </a:rPr>
              <a:t>Ensure standards and procedures conform to policy established by the board and standards of sound academic practice</a:t>
            </a:r>
          </a:p>
          <a:p>
            <a:pPr marL="342900" indent="-342900">
              <a:lnSpc>
                <a:spcPct val="105000"/>
              </a:lnSpc>
              <a:spcBef>
                <a:spcPts val="0"/>
              </a:spcBef>
              <a:spcAft>
                <a:spcPts val="600"/>
              </a:spcAft>
            </a:pPr>
            <a:r>
              <a:rPr lang="en-US" sz="2100" dirty="0">
                <a:solidFill>
                  <a:schemeClr val="dk1"/>
                </a:solidFill>
                <a:latin typeface="Cambria"/>
                <a:sym typeface="Cambria"/>
              </a:rPr>
              <a:t>Manage and create resources</a:t>
            </a:r>
            <a:endParaRPr lang="en" sz="2100" dirty="0">
              <a:solidFill>
                <a:schemeClr val="dk1"/>
              </a:solidFill>
              <a:latin typeface="Cambria"/>
              <a:sym typeface="Cambria"/>
            </a:endParaRPr>
          </a:p>
          <a:p>
            <a:pPr marL="0" lvl="0" indent="0" algn="l" rtl="0">
              <a:lnSpc>
                <a:spcPct val="105000"/>
              </a:lnSpc>
              <a:spcBef>
                <a:spcPts val="600"/>
              </a:spcBef>
              <a:spcAft>
                <a:spcPts val="600"/>
              </a:spcAft>
              <a:buNone/>
            </a:pPr>
            <a:r>
              <a:rPr lang="en" sz="2800" b="1" dirty="0">
                <a:solidFill>
                  <a:srgbClr val="0432FF"/>
                </a:solidFill>
                <a:latin typeface="Cambria"/>
                <a:sym typeface="Cambria"/>
              </a:rPr>
              <a:t>President </a:t>
            </a:r>
            <a:r>
              <a:rPr lang="en" sz="2800" dirty="0">
                <a:solidFill>
                  <a:schemeClr val="dk1"/>
                </a:solidFill>
                <a:latin typeface="Cambria"/>
                <a:sym typeface="Cambria"/>
              </a:rPr>
              <a:t>represents institution to public</a:t>
            </a:r>
            <a:endParaRPr sz="2800" dirty="0">
              <a:solidFill>
                <a:schemeClr val="dk1"/>
              </a:solidFill>
              <a:latin typeface="Cambria"/>
              <a:sym typeface="Cambria"/>
            </a:endParaRPr>
          </a:p>
        </p:txBody>
      </p:sp>
      <p:sp>
        <p:nvSpPr>
          <p:cNvPr id="203" name="Google Shape;203;p36"/>
          <p:cNvSpPr txBox="1"/>
          <p:nvPr/>
        </p:nvSpPr>
        <p:spPr>
          <a:xfrm>
            <a:off x="-1" y="4875875"/>
            <a:ext cx="8901953"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dirty="0">
                <a:solidFill>
                  <a:schemeClr val="dk1"/>
                </a:solidFill>
                <a:latin typeface="Cambria"/>
                <a:ea typeface="Cambria"/>
                <a:cs typeface="Cambria"/>
                <a:sym typeface="Cambria"/>
              </a:rPr>
              <a:t>1966 Joint Statement</a:t>
            </a:r>
            <a:r>
              <a:rPr lang="en" i="0" u="none" strike="noStrike" cap="none" dirty="0">
                <a:solidFill>
                  <a:schemeClr val="dk1"/>
                </a:solidFill>
                <a:latin typeface="Cambria"/>
                <a:ea typeface="Cambria"/>
                <a:cs typeface="Cambria"/>
                <a:sym typeface="Cambria"/>
              </a:rPr>
              <a:t>, </a:t>
            </a:r>
            <a:r>
              <a:rPr lang="en" u="sng" dirty="0">
                <a:solidFill>
                  <a:schemeClr val="hlink"/>
                </a:solidFill>
                <a:latin typeface="Cambria"/>
                <a:ea typeface="Cambria"/>
                <a:cs typeface="Cambria"/>
                <a:sym typeface="Cambria"/>
                <a:hlinkClick r:id="rId3"/>
              </a:rPr>
              <a:t>https://www.aaup.org/report/statement-government-colleges-and-universities</a:t>
            </a:r>
            <a:endParaRPr dirty="0">
              <a:latin typeface="Cambria"/>
              <a:ea typeface="Cambria"/>
              <a:cs typeface="Cambria"/>
              <a:sym typeface="Cambria"/>
            </a:endParaRPr>
          </a:p>
        </p:txBody>
      </p:sp>
      <p:sp>
        <p:nvSpPr>
          <p:cNvPr id="5" name="Google Shape;176;p32">
            <a:extLst>
              <a:ext uri="{FF2B5EF4-FFF2-40B4-BE49-F238E27FC236}">
                <a16:creationId xmlns:a16="http://schemas.microsoft.com/office/drawing/2014/main" id="{0C8F7995-10D6-0140-8B21-15BF50B13D73}"/>
              </a:ext>
            </a:extLst>
          </p:cNvPr>
          <p:cNvSpPr txBox="1">
            <a:spLocks noGrp="1"/>
          </p:cNvSpPr>
          <p:nvPr>
            <p:ph type="title"/>
          </p:nvPr>
        </p:nvSpPr>
        <p:spPr>
          <a:xfrm>
            <a:off x="311700" y="126778"/>
            <a:ext cx="8520600" cy="768121"/>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SzPts val="990"/>
              <a:buNone/>
            </a:pPr>
            <a:r>
              <a:rPr lang="en" sz="2800" b="1" dirty="0">
                <a:latin typeface="Cambria"/>
                <a:ea typeface="Cambria"/>
                <a:cs typeface="Cambria"/>
                <a:sym typeface="Cambria"/>
              </a:rPr>
              <a:t>1966 Joi</a:t>
            </a:r>
            <a:r>
              <a:rPr lang="en" sz="2800" b="1" dirty="0">
                <a:latin typeface="Cambria"/>
                <a:sym typeface="Cambria"/>
              </a:rPr>
              <a:t>n</a:t>
            </a:r>
            <a:r>
              <a:rPr lang="en-US" sz="2800" b="1" dirty="0">
                <a:latin typeface="Cambria"/>
                <a:sym typeface="Cambria"/>
              </a:rPr>
              <a:t>t AAUP/ACE/AGB </a:t>
            </a:r>
            <a:r>
              <a:rPr lang="en" sz="2800" b="1" dirty="0">
                <a:latin typeface="Cambria"/>
                <a:ea typeface="Cambria"/>
                <a:cs typeface="Cambria"/>
                <a:sym typeface="Cambria"/>
              </a:rPr>
              <a:t>Statement on Government of Colleges and Universities</a:t>
            </a:r>
            <a:endParaRPr sz="2800" b="1" dirty="0">
              <a:latin typeface="Cambria"/>
              <a:sym typeface="Cambri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5"/>
          <p:cNvSpPr txBox="1">
            <a:spLocks noGrp="1"/>
          </p:cNvSpPr>
          <p:nvPr>
            <p:ph type="body" idx="1"/>
          </p:nvPr>
        </p:nvSpPr>
        <p:spPr>
          <a:xfrm>
            <a:off x="248946" y="1156446"/>
            <a:ext cx="8832300" cy="3433484"/>
          </a:xfrm>
          <a:prstGeom prst="rect">
            <a:avLst/>
          </a:prstGeom>
          <a:noFill/>
          <a:ln>
            <a:noFill/>
          </a:ln>
        </p:spPr>
        <p:txBody>
          <a:bodyPr spcFirstLastPara="1" wrap="square" lIns="68575" tIns="34275" rIns="68575" bIns="34275" anchor="t" anchorCtr="0">
            <a:normAutofit fontScale="62500" lnSpcReduction="20000"/>
          </a:bodyPr>
          <a:lstStyle/>
          <a:p>
            <a:pPr marL="0" lvl="0" indent="0" algn="l" rtl="0">
              <a:lnSpc>
                <a:spcPct val="110000"/>
              </a:lnSpc>
              <a:spcBef>
                <a:spcPts val="0"/>
              </a:spcBef>
              <a:spcAft>
                <a:spcPts val="600"/>
              </a:spcAft>
              <a:buNone/>
            </a:pPr>
            <a:r>
              <a:rPr lang="en" sz="3800" dirty="0">
                <a:solidFill>
                  <a:schemeClr val="dk1"/>
                </a:solidFill>
                <a:latin typeface="Cambria"/>
                <a:sym typeface="Cambria"/>
              </a:rPr>
              <a:t>“Maintains a general overview of the institution”</a:t>
            </a:r>
            <a:endParaRPr sz="3800" dirty="0">
              <a:solidFill>
                <a:schemeClr val="dk1"/>
              </a:solidFill>
              <a:latin typeface="Cambria"/>
              <a:sym typeface="Cambria"/>
            </a:endParaRPr>
          </a:p>
          <a:p>
            <a:pPr marL="457200" lvl="0" indent="-356230" algn="l" rtl="0">
              <a:lnSpc>
                <a:spcPct val="110000"/>
              </a:lnSpc>
              <a:spcBef>
                <a:spcPts val="0"/>
              </a:spcBef>
              <a:spcAft>
                <a:spcPts val="600"/>
              </a:spcAft>
              <a:buSzPct val="100000"/>
              <a:buFont typeface="Cambria"/>
              <a:buChar char="•"/>
            </a:pPr>
            <a:r>
              <a:rPr lang="en" sz="2900" dirty="0">
                <a:solidFill>
                  <a:schemeClr val="dk1"/>
                </a:solidFill>
                <a:latin typeface="Cambria"/>
                <a:sym typeface="Cambria"/>
              </a:rPr>
              <a:t>Entrusts conduct of administration to administrative officers</a:t>
            </a:r>
            <a:endParaRPr sz="2900" dirty="0">
              <a:solidFill>
                <a:schemeClr val="dk1"/>
              </a:solidFill>
              <a:latin typeface="Cambria"/>
              <a:sym typeface="Cambria"/>
            </a:endParaRPr>
          </a:p>
          <a:p>
            <a:pPr marL="457200" lvl="0" indent="-356230" algn="l" rtl="0">
              <a:lnSpc>
                <a:spcPct val="110000"/>
              </a:lnSpc>
              <a:spcBef>
                <a:spcPts val="0"/>
              </a:spcBef>
              <a:spcAft>
                <a:spcPts val="600"/>
              </a:spcAft>
              <a:buSzPct val="100000"/>
              <a:buFont typeface="Cambria"/>
              <a:buChar char="•"/>
            </a:pPr>
            <a:r>
              <a:rPr lang="en" sz="2900" dirty="0">
                <a:solidFill>
                  <a:schemeClr val="dk1"/>
                </a:solidFill>
                <a:latin typeface="Cambria"/>
                <a:sym typeface="Cambria"/>
              </a:rPr>
              <a:t>Entrusts conduct of teaching and research to the faculty</a:t>
            </a:r>
            <a:endParaRPr sz="2900" dirty="0">
              <a:solidFill>
                <a:schemeClr val="dk1"/>
              </a:solidFill>
              <a:latin typeface="Cambria"/>
              <a:sym typeface="Cambria"/>
            </a:endParaRPr>
          </a:p>
          <a:p>
            <a:pPr marL="0" lvl="0" indent="0" algn="l" rtl="0">
              <a:lnSpc>
                <a:spcPct val="110000"/>
              </a:lnSpc>
              <a:spcBef>
                <a:spcPts val="0"/>
              </a:spcBef>
              <a:spcAft>
                <a:spcPts val="600"/>
              </a:spcAft>
              <a:buNone/>
            </a:pPr>
            <a:r>
              <a:rPr lang="en" sz="3800" dirty="0">
                <a:solidFill>
                  <a:schemeClr val="dk1"/>
                </a:solidFill>
                <a:latin typeface="Cambria"/>
                <a:sym typeface="Cambria"/>
              </a:rPr>
              <a:t>Publishes codified statements defining policies and procedures</a:t>
            </a:r>
            <a:endParaRPr sz="3800" dirty="0">
              <a:solidFill>
                <a:schemeClr val="dk1"/>
              </a:solidFill>
              <a:latin typeface="Cambria"/>
              <a:sym typeface="Cambria"/>
            </a:endParaRPr>
          </a:p>
          <a:p>
            <a:pPr marL="0" lvl="0" indent="0" algn="l" rtl="0">
              <a:lnSpc>
                <a:spcPct val="110000"/>
              </a:lnSpc>
              <a:spcBef>
                <a:spcPts val="0"/>
              </a:spcBef>
              <a:spcAft>
                <a:spcPts val="600"/>
              </a:spcAft>
              <a:buNone/>
            </a:pPr>
            <a:r>
              <a:rPr lang="en" sz="3800" dirty="0">
                <a:solidFill>
                  <a:schemeClr val="dk1"/>
                </a:solidFill>
                <a:latin typeface="Cambria"/>
                <a:sym typeface="Cambria"/>
              </a:rPr>
              <a:t>Provides long-term resource planning and oversees endowment</a:t>
            </a:r>
            <a:endParaRPr sz="3800" dirty="0">
              <a:solidFill>
                <a:schemeClr val="dk1"/>
              </a:solidFill>
              <a:latin typeface="Cambria"/>
              <a:sym typeface="Cambria"/>
            </a:endParaRPr>
          </a:p>
          <a:p>
            <a:pPr marL="0" lvl="0" indent="0" algn="l" rtl="0">
              <a:lnSpc>
                <a:spcPct val="110000"/>
              </a:lnSpc>
              <a:spcBef>
                <a:spcPts val="0"/>
              </a:spcBef>
              <a:spcAft>
                <a:spcPts val="600"/>
              </a:spcAft>
              <a:buNone/>
            </a:pPr>
            <a:r>
              <a:rPr lang="en" sz="3800" dirty="0">
                <a:solidFill>
                  <a:schemeClr val="dk1"/>
                </a:solidFill>
                <a:latin typeface="Cambria"/>
                <a:sym typeface="Cambria"/>
              </a:rPr>
              <a:t>Obtains capital and operating funds </a:t>
            </a:r>
            <a:endParaRPr sz="3800" dirty="0">
              <a:solidFill>
                <a:schemeClr val="dk1"/>
              </a:solidFill>
              <a:latin typeface="Cambria"/>
              <a:sym typeface="Cambria"/>
            </a:endParaRPr>
          </a:p>
          <a:p>
            <a:pPr marL="0" lvl="0" indent="0" algn="l" rtl="0">
              <a:lnSpc>
                <a:spcPct val="110000"/>
              </a:lnSpc>
              <a:spcBef>
                <a:spcPts val="0"/>
              </a:spcBef>
              <a:spcAft>
                <a:spcPts val="600"/>
              </a:spcAft>
              <a:buNone/>
            </a:pPr>
            <a:r>
              <a:rPr lang="en" sz="3800" dirty="0">
                <a:solidFill>
                  <a:schemeClr val="dk1"/>
                </a:solidFill>
                <a:latin typeface="Cambria"/>
                <a:sym typeface="Cambria"/>
              </a:rPr>
              <a:t>Supports institution when “ignorance or ill will threatens” any part </a:t>
            </a:r>
            <a:endParaRPr sz="3800" dirty="0">
              <a:solidFill>
                <a:schemeClr val="dk1"/>
              </a:solidFill>
              <a:latin typeface="Cambria"/>
              <a:sym typeface="Cambria"/>
            </a:endParaRPr>
          </a:p>
          <a:p>
            <a:pPr marL="0" lvl="0" indent="0" algn="l" rtl="0">
              <a:lnSpc>
                <a:spcPct val="110000"/>
              </a:lnSpc>
              <a:spcBef>
                <a:spcPts val="0"/>
              </a:spcBef>
              <a:spcAft>
                <a:spcPts val="600"/>
              </a:spcAft>
              <a:buNone/>
            </a:pPr>
            <a:r>
              <a:rPr lang="en" sz="3800" dirty="0">
                <a:solidFill>
                  <a:schemeClr val="dk1"/>
                </a:solidFill>
                <a:latin typeface="Cambria"/>
                <a:sym typeface="Cambria"/>
              </a:rPr>
              <a:t>“In grave crises it will be expected to serve as a champion.”</a:t>
            </a:r>
            <a:endParaRPr sz="3800" dirty="0">
              <a:solidFill>
                <a:schemeClr val="dk1"/>
              </a:solidFill>
              <a:latin typeface="Cambria"/>
              <a:sym typeface="Cambria"/>
            </a:endParaRPr>
          </a:p>
          <a:p>
            <a:pPr marL="0" lvl="0" indent="0" algn="l" rtl="0">
              <a:lnSpc>
                <a:spcPct val="100000"/>
              </a:lnSpc>
              <a:spcBef>
                <a:spcPts val="800"/>
              </a:spcBef>
              <a:spcAft>
                <a:spcPts val="0"/>
              </a:spcAft>
              <a:buNone/>
            </a:pPr>
            <a:endParaRPr sz="2400" dirty="0">
              <a:latin typeface="Cambria"/>
              <a:ea typeface="Cambria"/>
              <a:cs typeface="Cambria"/>
              <a:sym typeface="Cambria"/>
            </a:endParaRPr>
          </a:p>
        </p:txBody>
      </p:sp>
      <p:sp>
        <p:nvSpPr>
          <p:cNvPr id="196" name="Google Shape;196;p35"/>
          <p:cNvSpPr txBox="1"/>
          <p:nvPr/>
        </p:nvSpPr>
        <p:spPr>
          <a:xfrm>
            <a:off x="0" y="4875875"/>
            <a:ext cx="91440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a:solidFill>
                  <a:schemeClr val="dk1"/>
                </a:solidFill>
                <a:latin typeface="Cambria"/>
                <a:ea typeface="Cambria"/>
                <a:cs typeface="Cambria"/>
                <a:sym typeface="Cambria"/>
              </a:rPr>
              <a:t>1966 Joint Statement</a:t>
            </a:r>
            <a:r>
              <a:rPr lang="en" i="0" u="none" strike="noStrike" cap="none">
                <a:solidFill>
                  <a:schemeClr val="dk1"/>
                </a:solidFill>
                <a:latin typeface="Cambria"/>
                <a:ea typeface="Cambria"/>
                <a:cs typeface="Cambria"/>
                <a:sym typeface="Cambria"/>
              </a:rPr>
              <a:t>, </a:t>
            </a:r>
            <a:r>
              <a:rPr lang="en" u="sng">
                <a:solidFill>
                  <a:schemeClr val="hlink"/>
                </a:solidFill>
                <a:latin typeface="Cambria"/>
                <a:ea typeface="Cambria"/>
                <a:cs typeface="Cambria"/>
                <a:sym typeface="Cambria"/>
                <a:hlinkClick r:id="rId3"/>
              </a:rPr>
              <a:t>https://www.aaup.org/report/statement-government-colleges-and-universities</a:t>
            </a:r>
            <a:endParaRPr>
              <a:latin typeface="Cambria"/>
              <a:ea typeface="Cambria"/>
              <a:cs typeface="Cambria"/>
              <a:sym typeface="Cambria"/>
            </a:endParaRPr>
          </a:p>
        </p:txBody>
      </p:sp>
      <p:sp>
        <p:nvSpPr>
          <p:cNvPr id="5" name="Google Shape;176;p32">
            <a:extLst>
              <a:ext uri="{FF2B5EF4-FFF2-40B4-BE49-F238E27FC236}">
                <a16:creationId xmlns:a16="http://schemas.microsoft.com/office/drawing/2014/main" id="{8E423904-916B-E51E-84E0-AF37FDF93DA3}"/>
              </a:ext>
            </a:extLst>
          </p:cNvPr>
          <p:cNvSpPr txBox="1">
            <a:spLocks noGrp="1"/>
          </p:cNvSpPr>
          <p:nvPr>
            <p:ph type="title"/>
          </p:nvPr>
        </p:nvSpPr>
        <p:spPr>
          <a:xfrm>
            <a:off x="311700" y="126778"/>
            <a:ext cx="8520600" cy="768121"/>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SzPts val="990"/>
              <a:buNone/>
            </a:pPr>
            <a:r>
              <a:rPr lang="en" sz="2800" b="1" dirty="0">
                <a:latin typeface="Cambria"/>
                <a:ea typeface="Cambria"/>
                <a:cs typeface="Cambria"/>
                <a:sym typeface="Cambria"/>
              </a:rPr>
              <a:t>1966 Joi</a:t>
            </a:r>
            <a:r>
              <a:rPr lang="en" sz="2800" b="1" dirty="0">
                <a:latin typeface="Cambria"/>
                <a:sym typeface="Cambria"/>
              </a:rPr>
              <a:t>n</a:t>
            </a:r>
            <a:r>
              <a:rPr lang="en-US" sz="2800" b="1" dirty="0">
                <a:latin typeface="Cambria"/>
                <a:sym typeface="Cambria"/>
              </a:rPr>
              <a:t>t AAUP/ACE/AGB </a:t>
            </a:r>
            <a:r>
              <a:rPr lang="en" sz="2800" b="1" dirty="0">
                <a:latin typeface="Cambria"/>
                <a:ea typeface="Cambria"/>
                <a:cs typeface="Cambria"/>
                <a:sym typeface="Cambria"/>
              </a:rPr>
              <a:t>Statement on Government of Colleges and Universities</a:t>
            </a:r>
            <a:endParaRPr sz="2800" b="1" dirty="0">
              <a:latin typeface="Cambria"/>
              <a:sym typeface="Cambria"/>
            </a:endParaRPr>
          </a:p>
        </p:txBody>
      </p:sp>
      <p:sp>
        <p:nvSpPr>
          <p:cNvPr id="6" name="TextBox 5">
            <a:extLst>
              <a:ext uri="{FF2B5EF4-FFF2-40B4-BE49-F238E27FC236}">
                <a16:creationId xmlns:a16="http://schemas.microsoft.com/office/drawing/2014/main" id="{A5879639-357A-3A02-E5A0-EA076D6FEDAB}"/>
              </a:ext>
            </a:extLst>
          </p:cNvPr>
          <p:cNvSpPr txBox="1"/>
          <p:nvPr/>
        </p:nvSpPr>
        <p:spPr>
          <a:xfrm>
            <a:off x="7010398" y="1156445"/>
            <a:ext cx="1909482" cy="830997"/>
          </a:xfrm>
          <a:prstGeom prst="rect">
            <a:avLst/>
          </a:prstGeom>
          <a:noFill/>
        </p:spPr>
        <p:txBody>
          <a:bodyPr wrap="square" rtlCol="0">
            <a:spAutoFit/>
          </a:bodyPr>
          <a:lstStyle/>
          <a:p>
            <a:r>
              <a:rPr lang="en" sz="2400" b="1" dirty="0">
                <a:solidFill>
                  <a:srgbClr val="0432FF"/>
                </a:solidFill>
                <a:latin typeface="Cambria"/>
                <a:sym typeface="Cambria"/>
              </a:rPr>
              <a:t>Governing Board Roles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80731-602C-F5BF-9B9E-A6BC55DEABE2}"/>
              </a:ext>
            </a:extLst>
          </p:cNvPr>
          <p:cNvSpPr>
            <a:spLocks noGrp="1"/>
          </p:cNvSpPr>
          <p:nvPr>
            <p:ph type="title"/>
          </p:nvPr>
        </p:nvSpPr>
        <p:spPr>
          <a:xfrm>
            <a:off x="628650" y="120224"/>
            <a:ext cx="7886700" cy="994172"/>
          </a:xfrm>
        </p:spPr>
        <p:txBody>
          <a:bodyPr>
            <a:normAutofit/>
          </a:bodyPr>
          <a:lstStyle/>
          <a:p>
            <a:pPr algn="ctr"/>
            <a:r>
              <a:rPr lang="en-US" sz="2800" b="1" dirty="0">
                <a:latin typeface="Cambria"/>
              </a:rPr>
              <a:t>Texas AAUP Conference</a:t>
            </a:r>
          </a:p>
        </p:txBody>
      </p:sp>
      <p:sp>
        <p:nvSpPr>
          <p:cNvPr id="3" name="Text Placeholder 2">
            <a:extLst>
              <a:ext uri="{FF2B5EF4-FFF2-40B4-BE49-F238E27FC236}">
                <a16:creationId xmlns:a16="http://schemas.microsoft.com/office/drawing/2014/main" id="{A41AB7F1-29F9-BD90-9DB0-5DE6241026C1}"/>
              </a:ext>
            </a:extLst>
          </p:cNvPr>
          <p:cNvSpPr>
            <a:spLocks noGrp="1"/>
          </p:cNvSpPr>
          <p:nvPr>
            <p:ph type="body" idx="1"/>
          </p:nvPr>
        </p:nvSpPr>
        <p:spPr>
          <a:xfrm>
            <a:off x="255837" y="954602"/>
            <a:ext cx="8632326" cy="4068674"/>
          </a:xfrm>
        </p:spPr>
        <p:txBody>
          <a:bodyPr>
            <a:normAutofit fontScale="70000" lnSpcReduction="20000"/>
          </a:bodyPr>
          <a:lstStyle/>
          <a:p>
            <a:pPr marL="139700" indent="0">
              <a:lnSpc>
                <a:spcPct val="110000"/>
              </a:lnSpc>
              <a:spcBef>
                <a:spcPts val="600"/>
              </a:spcBef>
              <a:buNone/>
            </a:pPr>
            <a:r>
              <a:rPr lang="en-US" sz="3400" dirty="0">
                <a:latin typeface="Cambria" panose="02040503050406030204" pitchFamily="18" charset="0"/>
              </a:rPr>
              <a:t>Members at 75 universities, comm. colleges, health-related inst.</a:t>
            </a:r>
          </a:p>
          <a:p>
            <a:pPr marL="139700" indent="0">
              <a:lnSpc>
                <a:spcPct val="110000"/>
              </a:lnSpc>
              <a:spcBef>
                <a:spcPts val="600"/>
              </a:spcBef>
              <a:buNone/>
            </a:pPr>
            <a:r>
              <a:rPr lang="en-US" sz="3400" dirty="0">
                <a:latin typeface="Cambria" panose="02040503050406030204" pitchFamily="18" charset="0"/>
              </a:rPr>
              <a:t>AAUP affiliated with Amer. Federation of Teachers Aug. 1, 2022</a:t>
            </a:r>
          </a:p>
          <a:p>
            <a:pPr marL="139700" indent="0">
              <a:lnSpc>
                <a:spcPct val="110000"/>
              </a:lnSpc>
              <a:spcBef>
                <a:spcPts val="600"/>
              </a:spcBef>
              <a:buNone/>
            </a:pPr>
            <a:r>
              <a:rPr lang="en-US" sz="3400" dirty="0">
                <a:latin typeface="Cambria" panose="02040503050406030204" pitchFamily="18" charset="0"/>
              </a:rPr>
              <a:t>Advocacy for higher ed values</a:t>
            </a:r>
          </a:p>
          <a:p>
            <a:pPr>
              <a:lnSpc>
                <a:spcPct val="110000"/>
              </a:lnSpc>
              <a:spcBef>
                <a:spcPts val="600"/>
              </a:spcBef>
            </a:pPr>
            <a:r>
              <a:rPr lang="en-US" sz="2600" b="0" i="0" dirty="0">
                <a:solidFill>
                  <a:srgbClr val="000000"/>
                </a:solidFill>
                <a:effectLst/>
                <a:latin typeface="Cambria" panose="02040503050406030204" pitchFamily="18" charset="0"/>
              </a:rPr>
              <a:t>Ramped up by </a:t>
            </a:r>
            <a:r>
              <a:rPr lang="en-US" sz="2600" b="0" i="0" dirty="0">
                <a:solidFill>
                  <a:srgbClr val="000000"/>
                </a:solidFill>
                <a:effectLst/>
                <a:latin typeface="Cambria" panose="02040503050406030204" pitchFamily="18" charset="0"/>
                <a:hlinkClick r:id="rId2"/>
              </a:rPr>
              <a:t>Texas AFT</a:t>
            </a:r>
            <a:r>
              <a:rPr lang="en-US" sz="2600" b="0" i="0" dirty="0">
                <a:solidFill>
                  <a:srgbClr val="000000"/>
                </a:solidFill>
                <a:effectLst/>
                <a:latin typeface="Cambria" panose="02040503050406030204" pitchFamily="18" charset="0"/>
              </a:rPr>
              <a:t> (10/22) and </a:t>
            </a:r>
            <a:r>
              <a:rPr lang="en-US" sz="2600" b="0" i="0" dirty="0">
                <a:solidFill>
                  <a:srgbClr val="000000"/>
                </a:solidFill>
                <a:effectLst/>
                <a:latin typeface="Cambria" panose="02040503050406030204" pitchFamily="18" charset="0"/>
                <a:hlinkClick r:id="rId3"/>
              </a:rPr>
              <a:t>NAACP LDF</a:t>
            </a:r>
            <a:r>
              <a:rPr lang="en-US" sz="2600" b="0" i="0" dirty="0">
                <a:solidFill>
                  <a:srgbClr val="000000"/>
                </a:solidFill>
                <a:effectLst/>
                <a:latin typeface="Cambria" panose="02040503050406030204" pitchFamily="18" charset="0"/>
              </a:rPr>
              <a:t> (2/23)</a:t>
            </a:r>
          </a:p>
          <a:p>
            <a:pPr>
              <a:lnSpc>
                <a:spcPct val="110000"/>
              </a:lnSpc>
              <a:spcBef>
                <a:spcPts val="600"/>
              </a:spcBef>
            </a:pPr>
            <a:r>
              <a:rPr lang="en-US" sz="2600" b="0" i="0" dirty="0">
                <a:solidFill>
                  <a:srgbClr val="000000"/>
                </a:solidFill>
                <a:effectLst/>
                <a:latin typeface="Cambria" panose="02040503050406030204" pitchFamily="18" charset="0"/>
              </a:rPr>
              <a:t>Wrote op-eds and blogs, and </a:t>
            </a:r>
            <a:r>
              <a:rPr lang="en-US" sz="2600" dirty="0">
                <a:solidFill>
                  <a:srgbClr val="000000"/>
                </a:solidFill>
                <a:latin typeface="Cambria" panose="02040503050406030204" pitchFamily="18" charset="0"/>
              </a:rPr>
              <a:t>tweeted @</a:t>
            </a:r>
            <a:r>
              <a:rPr lang="en-US" sz="2600" dirty="0" err="1">
                <a:solidFill>
                  <a:srgbClr val="000000"/>
                </a:solidFill>
                <a:latin typeface="Cambria" panose="02040503050406030204" pitchFamily="18" charset="0"/>
              </a:rPr>
              <a:t>TexasAaup</a:t>
            </a:r>
            <a:endParaRPr lang="en-US" sz="2600" dirty="0">
              <a:solidFill>
                <a:srgbClr val="000000"/>
              </a:solidFill>
              <a:latin typeface="Cambria" panose="02040503050406030204" pitchFamily="18" charset="0"/>
            </a:endParaRPr>
          </a:p>
          <a:p>
            <a:pPr>
              <a:lnSpc>
                <a:spcPct val="110000"/>
              </a:lnSpc>
              <a:spcBef>
                <a:spcPts val="600"/>
              </a:spcBef>
            </a:pPr>
            <a:r>
              <a:rPr lang="en-US" sz="2600" dirty="0">
                <a:solidFill>
                  <a:srgbClr val="000000"/>
                </a:solidFill>
                <a:latin typeface="Cambria" panose="02040503050406030204" pitchFamily="18" charset="0"/>
              </a:rPr>
              <a:t>I</a:t>
            </a:r>
            <a:r>
              <a:rPr lang="en-US" sz="2600" b="0" i="0" dirty="0">
                <a:solidFill>
                  <a:srgbClr val="000000"/>
                </a:solidFill>
                <a:effectLst/>
                <a:latin typeface="Cambria" panose="02040503050406030204" pitchFamily="18" charset="0"/>
              </a:rPr>
              <a:t>nterviewed with reporters ** </a:t>
            </a:r>
          </a:p>
          <a:p>
            <a:pPr>
              <a:lnSpc>
                <a:spcPct val="110000"/>
              </a:lnSpc>
              <a:spcBef>
                <a:spcPts val="600"/>
              </a:spcBef>
            </a:pPr>
            <a:r>
              <a:rPr lang="en-US" sz="2600" dirty="0">
                <a:solidFill>
                  <a:srgbClr val="000000"/>
                </a:solidFill>
                <a:latin typeface="Cambria" panose="02040503050406030204" pitchFamily="18" charset="0"/>
              </a:rPr>
              <a:t>Crea</a:t>
            </a:r>
            <a:r>
              <a:rPr lang="en-US" sz="2600" b="0" i="0" dirty="0">
                <a:solidFill>
                  <a:srgbClr val="000000"/>
                </a:solidFill>
                <a:effectLst/>
                <a:latin typeface="Cambria" panose="02040503050406030204" pitchFamily="18" charset="0"/>
              </a:rPr>
              <a:t>t</a:t>
            </a:r>
            <a:r>
              <a:rPr lang="en-US" sz="2600" dirty="0">
                <a:solidFill>
                  <a:srgbClr val="000000"/>
                </a:solidFill>
                <a:latin typeface="Cambria" panose="02040503050406030204" pitchFamily="18" charset="0"/>
              </a:rPr>
              <a:t>ed a </a:t>
            </a:r>
            <a:r>
              <a:rPr lang="en-US" sz="2600" dirty="0">
                <a:solidFill>
                  <a:schemeClr val="dk1"/>
                </a:solidFill>
                <a:latin typeface="Cambria" panose="02040503050406030204" pitchFamily="18" charset="0"/>
                <a:cs typeface="Calibri"/>
                <a:sym typeface="Calibri"/>
                <a:hlinkClick r:id="rId4"/>
              </a:rPr>
              <a:t>higher </a:t>
            </a:r>
            <a:r>
              <a:rPr lang="en-US" sz="2600" dirty="0">
                <a:latin typeface="Cambria" panose="02040503050406030204" pitchFamily="18" charset="0"/>
                <a:hlinkClick r:id="rId4"/>
              </a:rPr>
              <a:t>e</a:t>
            </a:r>
            <a:r>
              <a:rPr lang="en-US" sz="2600" dirty="0">
                <a:solidFill>
                  <a:schemeClr val="dk1"/>
                </a:solidFill>
                <a:latin typeface="Cambria" panose="02040503050406030204" pitchFamily="18" charset="0"/>
                <a:cs typeface="Calibri"/>
                <a:sym typeface="Calibri"/>
                <a:hlinkClick r:id="rId4"/>
              </a:rPr>
              <a:t>d </a:t>
            </a:r>
            <a:r>
              <a:rPr lang="en-US" sz="2600" dirty="0">
                <a:latin typeface="Cambria" panose="02040503050406030204" pitchFamily="18" charset="0"/>
                <a:hlinkClick r:id="rId4"/>
              </a:rPr>
              <a:t>b</a:t>
            </a:r>
            <a:r>
              <a:rPr lang="en-US" sz="2600" dirty="0">
                <a:solidFill>
                  <a:schemeClr val="dk1"/>
                </a:solidFill>
                <a:latin typeface="Cambria" panose="02040503050406030204" pitchFamily="18" charset="0"/>
                <a:cs typeface="Calibri"/>
                <a:sym typeface="Calibri"/>
                <a:hlinkClick r:id="rId4"/>
              </a:rPr>
              <a:t>ill tracker</a:t>
            </a:r>
            <a:endParaRPr lang="en-US" sz="2600" b="0" i="0" dirty="0">
              <a:solidFill>
                <a:srgbClr val="000000"/>
              </a:solidFill>
              <a:effectLst/>
              <a:latin typeface="Cambria" panose="02040503050406030204" pitchFamily="18" charset="0"/>
            </a:endParaRPr>
          </a:p>
          <a:p>
            <a:pPr marL="139700" indent="0">
              <a:lnSpc>
                <a:spcPct val="110000"/>
              </a:lnSpc>
              <a:spcBef>
                <a:spcPts val="600"/>
              </a:spcBef>
              <a:buNone/>
            </a:pPr>
            <a:r>
              <a:rPr lang="en-US" sz="3400" dirty="0">
                <a:solidFill>
                  <a:srgbClr val="000000"/>
                </a:solidFill>
                <a:latin typeface="Cambria" panose="02040503050406030204" pitchFamily="18" charset="0"/>
              </a:rPr>
              <a:t>Coordinated with 10 higher ed advocacy orgs</a:t>
            </a:r>
            <a:endParaRPr lang="en-US" sz="3400" dirty="0">
              <a:solidFill>
                <a:srgbClr val="000000"/>
              </a:solidFill>
              <a:latin typeface="Cambria" panose="02040503050406030204" pitchFamily="18" charset="0"/>
              <a:hlinkClick r:id="rId5" tooltip="Original URL: https://aaup-utaustin.org/2022/12/17/spring-2023-state-legislature-visits/. Click or tap if you trust this link.">
                <a:extLst>
                  <a:ext uri="{A12FA001-AC4F-418D-AE19-62706E023703}">
                    <ahyp:hlinkClr xmlns:ahyp="http://schemas.microsoft.com/office/drawing/2018/hyperlinkcolor" val="tx"/>
                  </a:ext>
                </a:extLst>
              </a:hlinkClick>
            </a:endParaRPr>
          </a:p>
          <a:p>
            <a:pPr>
              <a:lnSpc>
                <a:spcPct val="110000"/>
              </a:lnSpc>
              <a:spcBef>
                <a:spcPts val="600"/>
              </a:spcBef>
            </a:pPr>
            <a:r>
              <a:rPr lang="en-US" sz="2600" b="0" i="0" dirty="0">
                <a:solidFill>
                  <a:srgbClr val="1155CC"/>
                </a:solidFill>
                <a:effectLst/>
                <a:latin typeface="Cambria" panose="02040503050406030204" pitchFamily="18" charset="0"/>
                <a:hlinkClick r:id="rId5" tooltip="Original URL: https://aaup-utaustin.org/2022/12/17/spring-2023-state-legislature-visits/. Click or tap if you trust this link."/>
              </a:rPr>
              <a:t>Legislative training, updates and visits</a:t>
            </a:r>
            <a:r>
              <a:rPr lang="en-US" sz="2600" b="0" i="0" dirty="0">
                <a:solidFill>
                  <a:srgbClr val="0563C1"/>
                </a:solidFill>
                <a:effectLst/>
                <a:latin typeface="Cambria" panose="02040503050406030204" pitchFamily="18" charset="0"/>
              </a:rPr>
              <a:t> </a:t>
            </a:r>
            <a:r>
              <a:rPr lang="en-US" sz="2600" b="0" i="0" dirty="0">
                <a:solidFill>
                  <a:srgbClr val="000000"/>
                </a:solidFill>
                <a:effectLst/>
                <a:latin typeface="Cambria" panose="02040503050406030204" pitchFamily="18" charset="0"/>
              </a:rPr>
              <a:t>**</a:t>
            </a:r>
            <a:endParaRPr lang="en-US" sz="2600" dirty="0">
              <a:solidFill>
                <a:srgbClr val="000000"/>
              </a:solidFill>
              <a:latin typeface="Cambria" panose="02040503050406030204" pitchFamily="18" charset="0"/>
            </a:endParaRPr>
          </a:p>
          <a:p>
            <a:pPr>
              <a:lnSpc>
                <a:spcPct val="110000"/>
              </a:lnSpc>
              <a:spcBef>
                <a:spcPts val="600"/>
              </a:spcBef>
            </a:pPr>
            <a:r>
              <a:rPr lang="en-US" sz="2600" dirty="0">
                <a:solidFill>
                  <a:srgbClr val="000000"/>
                </a:solidFill>
                <a:latin typeface="Cambria" panose="02040503050406030204" pitchFamily="18" charset="0"/>
              </a:rPr>
              <a:t>Testifying at Texas Senate and House committee hearings **</a:t>
            </a:r>
          </a:p>
          <a:p>
            <a:pPr>
              <a:lnSpc>
                <a:spcPct val="110000"/>
              </a:lnSpc>
              <a:spcBef>
                <a:spcPts val="600"/>
              </a:spcBef>
            </a:pPr>
            <a:r>
              <a:rPr lang="en-US" sz="2600" b="0" i="0" dirty="0">
                <a:solidFill>
                  <a:srgbClr val="000000"/>
                </a:solidFill>
                <a:effectLst/>
                <a:latin typeface="Cambria" panose="02040503050406030204" pitchFamily="18" charset="0"/>
              </a:rPr>
              <a:t>Ca</a:t>
            </a:r>
            <a:r>
              <a:rPr lang="en-US" sz="2600" dirty="0">
                <a:solidFill>
                  <a:srgbClr val="000000"/>
                </a:solidFill>
                <a:latin typeface="Cambria" panose="02040503050406030204" pitchFamily="18" charset="0"/>
              </a:rPr>
              <a:t>mpaigns for Legislative outreach **</a:t>
            </a:r>
            <a:endParaRPr lang="en-US" sz="2600" dirty="0">
              <a:latin typeface="Cambria" panose="02040503050406030204" pitchFamily="18" charset="0"/>
            </a:endParaRPr>
          </a:p>
        </p:txBody>
      </p:sp>
      <p:sp>
        <p:nvSpPr>
          <p:cNvPr id="4" name="TextBox 3">
            <a:extLst>
              <a:ext uri="{FF2B5EF4-FFF2-40B4-BE49-F238E27FC236}">
                <a16:creationId xmlns:a16="http://schemas.microsoft.com/office/drawing/2014/main" id="{B3464F9B-1ADD-D46C-6F9D-87AF48341A89}"/>
              </a:ext>
            </a:extLst>
          </p:cNvPr>
          <p:cNvSpPr txBox="1"/>
          <p:nvPr/>
        </p:nvSpPr>
        <p:spPr>
          <a:xfrm>
            <a:off x="6941129" y="4558725"/>
            <a:ext cx="2021851" cy="523220"/>
          </a:xfrm>
          <a:prstGeom prst="rect">
            <a:avLst/>
          </a:prstGeom>
          <a:noFill/>
        </p:spPr>
        <p:txBody>
          <a:bodyPr wrap="square" rtlCol="0">
            <a:spAutoFit/>
          </a:bodyPr>
          <a:lstStyle/>
          <a:p>
            <a:r>
              <a:rPr lang="en-US" dirty="0">
                <a:latin typeface="Cambria" panose="02040503050406030204" pitchFamily="18" charset="0"/>
              </a:rPr>
              <a:t>** As private citizens / AAUP members</a:t>
            </a:r>
          </a:p>
        </p:txBody>
      </p:sp>
      <p:pic>
        <p:nvPicPr>
          <p:cNvPr id="6" name="Picture 5" descr="Diagram&#10;&#10;Description automatically generated">
            <a:extLst>
              <a:ext uri="{FF2B5EF4-FFF2-40B4-BE49-F238E27FC236}">
                <a16:creationId xmlns:a16="http://schemas.microsoft.com/office/drawing/2014/main" id="{4C268D6C-A4FB-BCDE-C5A5-801B68E3D81B}"/>
              </a:ext>
            </a:extLst>
          </p:cNvPr>
          <p:cNvPicPr>
            <a:picLocks noChangeAspect="1"/>
          </p:cNvPicPr>
          <p:nvPr/>
        </p:nvPicPr>
        <p:blipFill>
          <a:blip r:embed="rId6"/>
          <a:stretch>
            <a:fillRect/>
          </a:stretch>
        </p:blipFill>
        <p:spPr>
          <a:xfrm>
            <a:off x="6793637" y="2284879"/>
            <a:ext cx="2094526" cy="1897051"/>
          </a:xfrm>
          <a:prstGeom prst="rect">
            <a:avLst/>
          </a:prstGeom>
        </p:spPr>
      </p:pic>
    </p:spTree>
    <p:extLst>
      <p:ext uri="{BB962C8B-B14F-4D97-AF65-F5344CB8AC3E}">
        <p14:creationId xmlns:p14="http://schemas.microsoft.com/office/powerpoint/2010/main" val="831420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09179-96E4-A585-A57C-A8292E12510E}"/>
              </a:ext>
            </a:extLst>
          </p:cNvPr>
          <p:cNvSpPr>
            <a:spLocks noGrp="1"/>
          </p:cNvSpPr>
          <p:nvPr>
            <p:ph type="title"/>
          </p:nvPr>
        </p:nvSpPr>
        <p:spPr>
          <a:xfrm>
            <a:off x="628650" y="148334"/>
            <a:ext cx="7886700" cy="994172"/>
          </a:xfrm>
        </p:spPr>
        <p:txBody>
          <a:bodyPr/>
          <a:lstStyle/>
          <a:p>
            <a:pPr algn="ctr"/>
            <a:r>
              <a:rPr lang="en-US" sz="2800" b="1" dirty="0">
                <a:latin typeface="Cambria"/>
                <a:sym typeface="Cambria"/>
              </a:rPr>
              <a:t>T</a:t>
            </a:r>
            <a:r>
              <a:rPr lang="en-US" sz="2800" b="1" dirty="0">
                <a:latin typeface="Cambria"/>
              </a:rPr>
              <a:t>hank You!</a:t>
            </a:r>
          </a:p>
        </p:txBody>
      </p:sp>
      <p:pic>
        <p:nvPicPr>
          <p:cNvPr id="4" name="Picture 3" descr="A qr code with a dinosaur&#10;&#10;Description automatically generated">
            <a:extLst>
              <a:ext uri="{FF2B5EF4-FFF2-40B4-BE49-F238E27FC236}">
                <a16:creationId xmlns:a16="http://schemas.microsoft.com/office/drawing/2014/main" id="{C49C90B1-8406-D86F-51BA-71A5D14E7577}"/>
              </a:ext>
            </a:extLst>
          </p:cNvPr>
          <p:cNvPicPr>
            <a:picLocks noChangeAspect="1"/>
          </p:cNvPicPr>
          <p:nvPr/>
        </p:nvPicPr>
        <p:blipFill rotWithShape="1">
          <a:blip r:embed="rId2"/>
          <a:srcRect l="5899" t="3512" r="3834" b="4662"/>
          <a:stretch/>
        </p:blipFill>
        <p:spPr>
          <a:xfrm>
            <a:off x="376366" y="1528570"/>
            <a:ext cx="2579396" cy="2623909"/>
          </a:xfrm>
          <a:prstGeom prst="rect">
            <a:avLst/>
          </a:prstGeom>
        </p:spPr>
      </p:pic>
      <p:sp>
        <p:nvSpPr>
          <p:cNvPr id="5" name="Subtitle 2">
            <a:extLst>
              <a:ext uri="{FF2B5EF4-FFF2-40B4-BE49-F238E27FC236}">
                <a16:creationId xmlns:a16="http://schemas.microsoft.com/office/drawing/2014/main" id="{D4D2A7DA-B0DA-933E-D9E7-299EB1CD5F14}"/>
              </a:ext>
            </a:extLst>
          </p:cNvPr>
          <p:cNvSpPr txBox="1">
            <a:spLocks/>
          </p:cNvSpPr>
          <p:nvPr/>
        </p:nvSpPr>
        <p:spPr>
          <a:xfrm>
            <a:off x="190173" y="1136039"/>
            <a:ext cx="2765589" cy="471731"/>
          </a:xfrm>
          <a:prstGeom prst="rect">
            <a:avLst/>
          </a:prstGeom>
          <a:noFill/>
          <a:ln>
            <a:no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buNone/>
            </a:pPr>
            <a:r>
              <a:rPr lang="en-US" b="1" dirty="0">
                <a:solidFill>
                  <a:srgbClr val="C00000"/>
                </a:solidFill>
              </a:rPr>
              <a:t>Consider joining AAUP</a:t>
            </a:r>
          </a:p>
        </p:txBody>
      </p:sp>
      <p:sp>
        <p:nvSpPr>
          <p:cNvPr id="7" name="Subtitle 2">
            <a:extLst>
              <a:ext uri="{FF2B5EF4-FFF2-40B4-BE49-F238E27FC236}">
                <a16:creationId xmlns:a16="http://schemas.microsoft.com/office/drawing/2014/main" id="{4986F657-EF0A-CC16-0D9F-5CD065A10935}"/>
              </a:ext>
            </a:extLst>
          </p:cNvPr>
          <p:cNvSpPr txBox="1">
            <a:spLocks/>
          </p:cNvSpPr>
          <p:nvPr/>
        </p:nvSpPr>
        <p:spPr>
          <a:xfrm>
            <a:off x="3036805" y="1136038"/>
            <a:ext cx="5452919" cy="471731"/>
          </a:xfrm>
          <a:prstGeom prst="rect">
            <a:avLst/>
          </a:prstGeom>
          <a:noFill/>
          <a:ln>
            <a:no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buNone/>
            </a:pPr>
            <a:r>
              <a:rPr lang="en-US" b="1" dirty="0">
                <a:solidFill>
                  <a:srgbClr val="C00000"/>
                </a:solidFill>
              </a:rPr>
              <a:t>Consider forming an AAUP Chapter on campus</a:t>
            </a:r>
          </a:p>
        </p:txBody>
      </p:sp>
      <p:sp>
        <p:nvSpPr>
          <p:cNvPr id="8" name="TextBox 7">
            <a:extLst>
              <a:ext uri="{FF2B5EF4-FFF2-40B4-BE49-F238E27FC236}">
                <a16:creationId xmlns:a16="http://schemas.microsoft.com/office/drawing/2014/main" id="{B0DD2CA6-AE7F-7DC5-94CB-68D922708F59}"/>
              </a:ext>
            </a:extLst>
          </p:cNvPr>
          <p:cNvSpPr txBox="1"/>
          <p:nvPr/>
        </p:nvSpPr>
        <p:spPr>
          <a:xfrm>
            <a:off x="3128682" y="1607769"/>
            <a:ext cx="5907742" cy="3053272"/>
          </a:xfrm>
          <a:prstGeom prst="rect">
            <a:avLst/>
          </a:prstGeom>
          <a:noFill/>
        </p:spPr>
        <p:txBody>
          <a:bodyPr wrap="square" rtlCol="0">
            <a:spAutoFit/>
          </a:bodyPr>
          <a:lstStyle/>
          <a:p>
            <a:pPr marL="285750" indent="-285750" algn="l">
              <a:lnSpc>
                <a:spcPct val="120000"/>
              </a:lnSpc>
              <a:buFont typeface="Arial" panose="020B0604020202020204" pitchFamily="34" charset="0"/>
              <a:buChar char="•"/>
            </a:pPr>
            <a:r>
              <a:rPr lang="en-US" sz="1800" b="0" i="0" dirty="0">
                <a:solidFill>
                  <a:srgbClr val="2B2924"/>
                </a:solidFill>
                <a:effectLst/>
                <a:latin typeface="Cambria" panose="02040503050406030204" pitchFamily="18" charset="0"/>
                <a:cs typeface="Arial" panose="020B0604020202020204" pitchFamily="34" charset="0"/>
              </a:rPr>
              <a:t>Helps faculty connect with other faculty across campus</a:t>
            </a:r>
          </a:p>
          <a:p>
            <a:pPr marL="285750" indent="-285750" algn="l">
              <a:lnSpc>
                <a:spcPct val="120000"/>
              </a:lnSpc>
              <a:buFont typeface="Arial" panose="020B0604020202020204" pitchFamily="34" charset="0"/>
              <a:buChar char="•"/>
            </a:pPr>
            <a:r>
              <a:rPr lang="en-US" sz="1800" b="0" i="0" dirty="0">
                <a:solidFill>
                  <a:srgbClr val="2B2924"/>
                </a:solidFill>
                <a:effectLst/>
                <a:latin typeface="Cambria" panose="02040503050406030204" pitchFamily="18" charset="0"/>
                <a:cs typeface="Arial" panose="020B0604020202020204" pitchFamily="34" charset="0"/>
              </a:rPr>
              <a:t>Gives training on academic freedom, departmental and college governance, and how to get your voices heard</a:t>
            </a:r>
          </a:p>
          <a:p>
            <a:pPr marL="285750" indent="-285750" algn="l">
              <a:lnSpc>
                <a:spcPct val="120000"/>
              </a:lnSpc>
              <a:buFont typeface="Arial" panose="020B0604020202020204" pitchFamily="34" charset="0"/>
              <a:buChar char="•"/>
            </a:pPr>
            <a:r>
              <a:rPr lang="en-US" sz="1800" b="0" i="0" dirty="0">
                <a:solidFill>
                  <a:srgbClr val="2B2924"/>
                </a:solidFill>
                <a:effectLst/>
                <a:latin typeface="Cambria" panose="02040503050406030204" pitchFamily="18" charset="0"/>
                <a:cs typeface="Arial" panose="020B0604020202020204" pitchFamily="34" charset="0"/>
              </a:rPr>
              <a:t>Works with Faculty Senate to change policies and encourages members to run for Faculty Senate</a:t>
            </a:r>
          </a:p>
          <a:p>
            <a:pPr marL="285750" indent="-285750" algn="l">
              <a:lnSpc>
                <a:spcPct val="120000"/>
              </a:lnSpc>
              <a:buFont typeface="Arial" panose="020B0604020202020204" pitchFamily="34" charset="0"/>
              <a:buChar char="•"/>
            </a:pPr>
            <a:r>
              <a:rPr lang="en-US" sz="1800" b="0" i="0" dirty="0">
                <a:solidFill>
                  <a:srgbClr val="2B2924"/>
                </a:solidFill>
                <a:effectLst/>
                <a:latin typeface="Cambria" panose="02040503050406030204" pitchFamily="18" charset="0"/>
                <a:cs typeface="Arial" panose="020B0604020202020204" pitchFamily="34" charset="0"/>
              </a:rPr>
              <a:t>Provides faculty mentoring</a:t>
            </a:r>
          </a:p>
          <a:p>
            <a:pPr marL="285750" indent="-285750" algn="l">
              <a:lnSpc>
                <a:spcPct val="120000"/>
              </a:lnSpc>
              <a:buFont typeface="Arial" panose="020B0604020202020204" pitchFamily="34" charset="0"/>
              <a:buChar char="•"/>
            </a:pPr>
            <a:r>
              <a:rPr lang="en-US" sz="1800" b="0" i="0" dirty="0">
                <a:solidFill>
                  <a:srgbClr val="2B2924"/>
                </a:solidFill>
                <a:effectLst/>
                <a:latin typeface="Cambria" panose="02040503050406030204" pitchFamily="18" charset="0"/>
                <a:cs typeface="Arial" panose="020B0604020202020204" pitchFamily="34" charset="0"/>
              </a:rPr>
              <a:t>Hosts seminars on academic freedom</a:t>
            </a:r>
          </a:p>
          <a:p>
            <a:pPr marL="285750" indent="-285750" algn="l">
              <a:lnSpc>
                <a:spcPct val="120000"/>
              </a:lnSpc>
              <a:buFont typeface="Arial" panose="020B0604020202020204" pitchFamily="34" charset="0"/>
              <a:buChar char="•"/>
            </a:pPr>
            <a:r>
              <a:rPr lang="en-US" sz="1800" b="0" i="0" dirty="0">
                <a:solidFill>
                  <a:srgbClr val="2B2924"/>
                </a:solidFill>
                <a:effectLst/>
                <a:latin typeface="Cambria" panose="02040503050406030204" pitchFamily="18" charset="0"/>
                <a:cs typeface="Arial" panose="020B0604020202020204" pitchFamily="34" charset="0"/>
              </a:rPr>
              <a:t>Gives training in Legislative advocacy</a:t>
            </a:r>
          </a:p>
          <a:p>
            <a:pPr marL="285750" indent="-285750" algn="l">
              <a:lnSpc>
                <a:spcPct val="120000"/>
              </a:lnSpc>
              <a:buFont typeface="Arial" panose="020B0604020202020204" pitchFamily="34" charset="0"/>
              <a:buChar char="•"/>
            </a:pPr>
            <a:r>
              <a:rPr lang="en-US" sz="1800" dirty="0">
                <a:solidFill>
                  <a:srgbClr val="2B2924"/>
                </a:solidFill>
                <a:latin typeface="Cambria" panose="02040503050406030204" pitchFamily="18" charset="0"/>
                <a:cs typeface="Arial" panose="020B0604020202020204" pitchFamily="34" charset="0"/>
              </a:rPr>
              <a:t>A</a:t>
            </a:r>
            <a:r>
              <a:rPr lang="en-US" sz="1800" b="0" i="0" dirty="0">
                <a:solidFill>
                  <a:srgbClr val="2B2924"/>
                </a:solidFill>
                <a:effectLst/>
                <a:latin typeface="Cambria" panose="02040503050406030204" pitchFamily="18" charset="0"/>
                <a:cs typeface="Arial" panose="020B0604020202020204" pitchFamily="34" charset="0"/>
              </a:rPr>
              <a:t>dvocates at the State Legislature</a:t>
            </a:r>
          </a:p>
        </p:txBody>
      </p:sp>
    </p:spTree>
    <p:extLst>
      <p:ext uri="{BB962C8B-B14F-4D97-AF65-F5344CB8AC3E}">
        <p14:creationId xmlns:p14="http://schemas.microsoft.com/office/powerpoint/2010/main" val="1672588062"/>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2598</TotalTime>
  <Words>1056</Words>
  <Application>Microsoft Macintosh PowerPoint</Application>
  <PresentationFormat>On-screen Show (16:9)</PresentationFormat>
  <Paragraphs>93</Paragraphs>
  <Slides>10</Slides>
  <Notes>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Cambria</vt:lpstr>
      <vt:lpstr>LibreFrank</vt:lpstr>
      <vt:lpstr>Simple Light</vt:lpstr>
      <vt:lpstr>Office Theme</vt:lpstr>
      <vt:lpstr>PowerPoint Presentation</vt:lpstr>
      <vt:lpstr>American Association of University Professors</vt:lpstr>
      <vt:lpstr>1940 Joint AAUP/AAC&amp;U Statement of Principles on Academic Freedom &amp; Tenure (2600 words)</vt:lpstr>
      <vt:lpstr>PowerPoint Presentation</vt:lpstr>
      <vt:lpstr>UT Regents Rule 31004: Rights and Responsibilities of Faculty Members</vt:lpstr>
      <vt:lpstr>1966 Statement on Government of Colleges and Universities (3500 words)</vt:lpstr>
      <vt:lpstr>1966 Joint AAUP/ACE/AGB Statement on Government of Colleges and Universities</vt:lpstr>
      <vt:lpstr>1966 Joint AAUP/ACE/AGB Statement on Government of Colleges and Universities</vt:lpstr>
      <vt:lpstr>Texas AAUP Conference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halftoning@icloud.com</cp:lastModifiedBy>
  <cp:revision>86</cp:revision>
  <dcterms:modified xsi:type="dcterms:W3CDTF">2024-02-27T22:57:11Z</dcterms:modified>
</cp:coreProperties>
</file>