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12"/>
  </p:notesMasterIdLst>
  <p:sldIdLst>
    <p:sldId id="257" r:id="rId3"/>
    <p:sldId id="324" r:id="rId4"/>
    <p:sldId id="325" r:id="rId5"/>
    <p:sldId id="260" r:id="rId6"/>
    <p:sldId id="326" r:id="rId7"/>
    <p:sldId id="265" r:id="rId8"/>
    <p:sldId id="264" r:id="rId9"/>
    <p:sldId id="278" r:id="rId10"/>
    <p:sldId id="313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4"/>
    <p:restoredTop sz="94665"/>
  </p:normalViewPr>
  <p:slideViewPr>
    <p:cSldViewPr snapToGrid="0">
      <p:cViewPr varScale="1">
        <p:scale>
          <a:sx n="143" d="100"/>
          <a:sy n="143" d="100"/>
        </p:scale>
        <p:origin x="69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86dbf99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86dbf99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acc4623399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acc4623399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86dbf9934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1186dbf9934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186dbf9934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1186dbf9934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86dbf9934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1186dbf9934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063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aauptex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aup.org/report/1940-statement-principles-academic-freedom-and-tenur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rtcenter.highered.texas.gov/agency-publication/miscellaneous/lower-division-academic-course-guide-manual-spring-2018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statement-government-colleges-and-universiti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statement-government-colleges-and-universiti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p.org/report/statement-government-colleges-and-universiti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acpldf.org/" TargetMode="External"/><Relationship Id="rId2" Type="http://schemas.openxmlformats.org/officeDocument/2006/relationships/hyperlink" Target="https://www.texasaft.org/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jpg"/><Relationship Id="rId5" Type="http://schemas.openxmlformats.org/officeDocument/2006/relationships/hyperlink" Target="https://nam12.safelinks.protection.outlook.com/?url=https%3A%2F%2Faaup-utaustin.org%2F2022%2F12%2F17%2Fspring-2023-state-legislature-visits%2F&amp;data=05%7C01%7C%7C89ab9af612e64115e06e08db0e342ca5%7C31d7e2a5bdd8414e9e97bea998ebdfe1%7C0%7C0%7C638119389520354978%7CUnknown%7CTWFpbGZsb3d8eyJWIjoiMC4wLjAwMDAiLCJQIjoiV2luMzIiLCJBTiI6Ik1haWwiLCJXVCI6Mn0%3D%7C3000%7C%7C%7C&amp;sdata=BUp61WDlHvdmojipvq7EtUzpks8VetZedyn1goEtX9U%3D&amp;reserved=0" TargetMode="External"/><Relationship Id="rId4" Type="http://schemas.openxmlformats.org/officeDocument/2006/relationships/hyperlink" Target="https://aaup-utaustin.org/2022/12/21/texas-higher-ed-bills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body" idx="1"/>
          </p:nvPr>
        </p:nvSpPr>
        <p:spPr>
          <a:xfrm>
            <a:off x="8965" y="478813"/>
            <a:ext cx="9144000" cy="29869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-US" sz="3600" b="1" dirty="0">
                <a:solidFill>
                  <a:schemeClr val="dk1"/>
                </a:solidFill>
                <a:latin typeface="Cambria"/>
              </a:rPr>
              <a:t>Academic Freedom and Shared Governance </a:t>
            </a:r>
            <a:endParaRPr lang="en" sz="3600" b="1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endParaRPr lang="en" sz="26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Brian L. Evans</a:t>
            </a:r>
            <a:endParaRPr sz="26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-US" dirty="0">
                <a:solidFill>
                  <a:srgbClr val="212529"/>
                </a:solidFill>
                <a:latin typeface="LibreFrank"/>
              </a:rPr>
              <a:t>In</a:t>
            </a:r>
            <a:r>
              <a:rPr lang="en" dirty="0">
                <a:solidFill>
                  <a:srgbClr val="212529"/>
                </a:solidFill>
                <a:latin typeface="LibreFrank"/>
                <a:sym typeface="Cambria"/>
              </a:rPr>
              <a:t>t</a:t>
            </a:r>
            <a:r>
              <a:rPr lang="en-US" dirty="0" err="1">
                <a:solidFill>
                  <a:srgbClr val="212529"/>
                </a:solidFill>
                <a:latin typeface="LibreFrank"/>
              </a:rPr>
              <a:t>erim</a:t>
            </a:r>
            <a:r>
              <a:rPr lang="en-US" dirty="0">
                <a:solidFill>
                  <a:srgbClr val="212529"/>
                </a:solidFill>
                <a:latin typeface="LibreFrank"/>
              </a:rPr>
              <a:t> </a:t>
            </a:r>
            <a:r>
              <a:rPr lang="en-US" b="0" i="0" dirty="0">
                <a:solidFill>
                  <a:srgbClr val="212529"/>
                </a:solidFill>
                <a:effectLst/>
                <a:latin typeface="LibreFrank"/>
              </a:rPr>
              <a:t>President</a:t>
            </a:r>
            <a:br>
              <a:rPr lang="en-US" b="0" i="0" dirty="0">
                <a:solidFill>
                  <a:srgbClr val="212529"/>
                </a:solidFill>
                <a:effectLst/>
                <a:latin typeface="LibreFrank"/>
              </a:rPr>
            </a:br>
            <a:r>
              <a:rPr lang="en-US" b="0" i="0" dirty="0">
                <a:solidFill>
                  <a:srgbClr val="212529"/>
                </a:solidFill>
                <a:effectLst/>
                <a:latin typeface="LibreFrank"/>
                <a:hlinkClick r:id="rId3"/>
              </a:rPr>
              <a:t>Texas AAUP Conference</a:t>
            </a:r>
            <a:br>
              <a:rPr lang="en-US" dirty="0">
                <a:solidFill>
                  <a:srgbClr val="212529"/>
                </a:solidFill>
                <a:latin typeface="LibreFrank"/>
              </a:rPr>
            </a:br>
            <a:r>
              <a:rPr lang="en-US" sz="1900" dirty="0" err="1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aaup</a:t>
            </a:r>
            <a:r>
              <a:rPr lang="en-US" sz="19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.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1900" dirty="0" err="1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exas@gmail.com</a:t>
            </a:r>
            <a:endParaRPr sz="1900" dirty="0">
              <a:solidFill>
                <a:schemeClr val="dk1"/>
              </a:solidFill>
              <a:latin typeface="Cambria" panose="02040503050406030204" pitchFamily="18" charset="0"/>
              <a:ea typeface="Cambria"/>
              <a:cs typeface="Cambria"/>
              <a:sym typeface="Cambria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-1" y="4184474"/>
            <a:ext cx="914399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latin typeface="Cambria"/>
              </a:rPr>
              <a:t>T</a:t>
            </a:r>
            <a:r>
              <a:rPr lang="en-US" sz="1800" dirty="0" err="1">
                <a:latin typeface="Cambria"/>
                <a:sym typeface="Cambria"/>
              </a:rPr>
              <a:t>e</a:t>
            </a:r>
            <a:r>
              <a:rPr lang="en" sz="1800" dirty="0" err="1">
                <a:latin typeface="Cambria"/>
                <a:sym typeface="Cambria"/>
              </a:rPr>
              <a:t>xas</a:t>
            </a:r>
            <a:r>
              <a:rPr lang="en" sz="1800" dirty="0">
                <a:latin typeface="Cambria"/>
                <a:sym typeface="Cambria"/>
              </a:rPr>
              <a:t> AAUP Conf</a:t>
            </a:r>
            <a:r>
              <a:rPr lang="en-US" sz="18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</a:t>
            </a:r>
            <a:r>
              <a:rPr lang="en" sz="1800" dirty="0">
                <a:latin typeface="Cambria"/>
                <a:sym typeface="Cambria"/>
              </a:rPr>
              <a:t>r</a:t>
            </a:r>
            <a:r>
              <a:rPr lang="en-US" sz="1800" dirty="0" err="1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en</a:t>
            </a:r>
            <a:r>
              <a:rPr lang="en" sz="1800" dirty="0">
                <a:latin typeface="Cambria"/>
                <a:sym typeface="Cambria"/>
              </a:rPr>
              <a:t>c</a:t>
            </a:r>
            <a:r>
              <a:rPr lang="en-US" sz="18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</a:t>
            </a:r>
            <a:r>
              <a:rPr lang="en" sz="1800" dirty="0">
                <a:latin typeface="Cambria"/>
                <a:sym typeface="Cambria"/>
              </a:rPr>
              <a:t> M</a:t>
            </a:r>
            <a:r>
              <a:rPr lang="en-US" sz="1800" dirty="0" err="1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ee</a:t>
            </a:r>
            <a:r>
              <a:rPr lang="en" sz="1800" dirty="0"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1800" dirty="0">
                <a:latin typeface="Cambria"/>
                <a:sym typeface="Cambria"/>
              </a:rPr>
              <a:t>ing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Cambria"/>
                <a:sym typeface="Cambria"/>
              </a:rPr>
              <a:t>F</a:t>
            </a:r>
            <a:r>
              <a:rPr lang="en-US" sz="18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e</a:t>
            </a:r>
            <a:r>
              <a:rPr lang="en" sz="1800" dirty="0" err="1">
                <a:latin typeface="Cambria"/>
                <a:sym typeface="Cambria"/>
              </a:rPr>
              <a:t>bruary</a:t>
            </a:r>
            <a:r>
              <a:rPr lang="en" sz="1800" dirty="0">
                <a:latin typeface="Cambria"/>
                <a:ea typeface="Cambria"/>
                <a:cs typeface="Cambria"/>
                <a:sym typeface="Cambria"/>
              </a:rPr>
              <a:t> 24, 2024</a:t>
            </a:r>
            <a:endParaRPr sz="18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" name="Google Shape;148;p28">
            <a:extLst>
              <a:ext uri="{FF2B5EF4-FFF2-40B4-BE49-F238E27FC236}">
                <a16:creationId xmlns:a16="http://schemas.microsoft.com/office/drawing/2014/main" id="{A2F44192-A5AA-6E06-89E2-E42279C8F707}"/>
              </a:ext>
            </a:extLst>
          </p:cNvPr>
          <p:cNvSpPr txBox="1"/>
          <p:nvPr/>
        </p:nvSpPr>
        <p:spPr>
          <a:xfrm>
            <a:off x="1518623" y="3349204"/>
            <a:ext cx="6355976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latin typeface="Cambria"/>
                <a:ea typeface="Cambria"/>
                <a:cs typeface="Cambria"/>
                <a:sym typeface="Cambria"/>
              </a:rPr>
              <a:t>Speaking for myself as an individual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latin typeface="Cambria"/>
                <a:ea typeface="Cambria"/>
                <a:cs typeface="Cambria"/>
                <a:sym typeface="Cambria"/>
              </a:rPr>
              <a:t>Not speaking on behalf of any group, institution, or organization</a:t>
            </a:r>
            <a:endParaRPr sz="1800" i="1" dirty="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48BAA17F-DB41-E119-00DC-43AB38F64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30" y="1784055"/>
            <a:ext cx="2086986" cy="1003967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CC3E911-2C96-F6D0-AFC4-538506E91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811" y="1381609"/>
            <a:ext cx="2023945" cy="1833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F1F7-C68C-DE6A-7EB0-314DC155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51481"/>
            <a:ext cx="8520600" cy="116750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American Association of University Professors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DEC2F-70C9-DF28-6D96-C1C1FCB62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843" y="861783"/>
            <a:ext cx="5999478" cy="4038572"/>
          </a:xfrm>
        </p:spPr>
        <p:txBody>
          <a:bodyPr>
            <a:noAutofit/>
          </a:bodyPr>
          <a:lstStyle/>
          <a:p>
            <a:pPr marL="139700" indent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2400" b="0" i="0" dirty="0">
                <a:effectLst/>
                <a:latin typeface="Cambria" panose="02040503050406030204" pitchFamily="18" charset="0"/>
              </a:rPr>
              <a:t>AAUP founded in 1915 by facult</a:t>
            </a:r>
            <a:r>
              <a:rPr lang="en-US" sz="2400" dirty="0">
                <a:latin typeface="Cambria" panose="02040503050406030204" pitchFamily="18" charset="0"/>
              </a:rPr>
              <a:t>y and has 45,000 members.</a:t>
            </a:r>
          </a:p>
          <a:p>
            <a:pPr marL="139700" indent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2400" b="0" i="0" dirty="0">
                <a:effectLst/>
                <a:latin typeface="Cambria" panose="02040503050406030204" pitchFamily="18" charset="0"/>
              </a:rPr>
              <a:t>AAUP</a:t>
            </a:r>
            <a:r>
              <a:rPr lang="en-US" sz="2400" dirty="0">
                <a:latin typeface="Cambria" panose="02040503050406030204" pitchFamily="18" charset="0"/>
              </a:rPr>
              <a:t> champions academic freedom, advances shared governance, and organizes all faculty to promote economic security and quality education.</a:t>
            </a:r>
          </a:p>
          <a:p>
            <a:pPr marL="139700" indent="0">
              <a:lnSpc>
                <a:spcPct val="105000"/>
              </a:lnSpc>
              <a:buNone/>
            </a:pPr>
            <a:r>
              <a:rPr lang="en-US" sz="2400" dirty="0">
                <a:latin typeface="Cambria" panose="02040503050406030204" pitchFamily="18" charset="0"/>
              </a:rPr>
              <a:t>AAUP affiliated with the American Federation of Teachers (1.7M members including 148,000 professors) Aug. 2022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A5030FD4-745C-2800-DDB3-BD48A222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054" y="870748"/>
            <a:ext cx="2996946" cy="143853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0A7DA52-35A5-2B84-59CD-678C55BBD176}"/>
              </a:ext>
            </a:extLst>
          </p:cNvPr>
          <p:cNvSpPr txBox="1">
            <a:spLocks/>
          </p:cNvSpPr>
          <p:nvPr/>
        </p:nvSpPr>
        <p:spPr>
          <a:xfrm>
            <a:off x="6226010" y="4716594"/>
            <a:ext cx="2765589" cy="47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Consider Joining AAUP</a:t>
            </a:r>
          </a:p>
        </p:txBody>
      </p:sp>
      <p:pic>
        <p:nvPicPr>
          <p:cNvPr id="7" name="Picture 6" descr="A qr code with a dinosaur&#10;&#10;Description automatically generated">
            <a:extLst>
              <a:ext uri="{FF2B5EF4-FFF2-40B4-BE49-F238E27FC236}">
                <a16:creationId xmlns:a16="http://schemas.microsoft.com/office/drawing/2014/main" id="{A36032C2-00BC-7F32-1753-DF595FCBA6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99" t="3512" r="3834" b="4662"/>
          <a:stretch/>
        </p:blipFill>
        <p:spPr>
          <a:xfrm>
            <a:off x="6355829" y="2213691"/>
            <a:ext cx="2579396" cy="262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7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F1F7-C68C-DE6A-7EB0-314DC155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"/>
            <a:ext cx="9144000" cy="1167508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1940</a:t>
            </a:r>
            <a:r>
              <a:rPr lang="en" b="1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 Joint AAUP/AAC&amp;U Statement of Principles on Academic Freedom &amp; Tenure </a:t>
            </a:r>
            <a:r>
              <a:rPr lang="en" sz="2400" b="1" dirty="0">
                <a:latin typeface="Cambria"/>
                <a:sym typeface="Cambria"/>
              </a:rPr>
              <a:t>(</a:t>
            </a:r>
            <a:r>
              <a:rPr lang="en-US" sz="2400" b="1" dirty="0">
                <a:latin typeface="Cambria"/>
                <a:sym typeface="Cambria"/>
              </a:rPr>
              <a:t>26</a:t>
            </a:r>
            <a:r>
              <a:rPr lang="en" sz="2400" b="1" dirty="0">
                <a:latin typeface="Cambria"/>
                <a:sym typeface="Cambria"/>
              </a:rPr>
              <a:t>00 </a:t>
            </a:r>
            <a:r>
              <a:rPr lang="en" sz="2400" b="1" dirty="0" err="1">
                <a:latin typeface="Cambria"/>
                <a:sym typeface="Cambria"/>
              </a:rPr>
              <a:t>wor</a:t>
            </a:r>
            <a:r>
              <a:rPr lang="en-US" sz="2400" b="1" dirty="0">
                <a:latin typeface="Cambria"/>
                <a:sym typeface="Cambria"/>
              </a:rPr>
              <a:t>d</a:t>
            </a:r>
            <a:r>
              <a:rPr lang="en" sz="2400" b="1" dirty="0">
                <a:latin typeface="Cambria"/>
                <a:sym typeface="Cambria"/>
              </a:rPr>
              <a:t>s)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DEC2F-70C9-DF28-6D96-C1C1FCB62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843" y="1014183"/>
            <a:ext cx="8706792" cy="35906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Amer. Assoc. Colleges &amp; Universities (</a:t>
            </a:r>
            <a:r>
              <a:rPr lang="en" sz="2400" dirty="0">
                <a:solidFill>
                  <a:schemeClr val="dk1"/>
                </a:solidFill>
                <a:latin typeface="Cambria"/>
                <a:sym typeface="Cambria"/>
              </a:rPr>
              <a:t>AAC&amp;U): </a:t>
            </a:r>
            <a:r>
              <a:rPr lang="en-US" sz="2400" dirty="0">
                <a:solidFill>
                  <a:schemeClr val="dk1"/>
                </a:solidFill>
                <a:latin typeface="Cambria"/>
                <a:sym typeface="Cambria"/>
              </a:rPr>
              <a:t>86</a:t>
            </a:r>
            <a:r>
              <a:rPr lang="en-US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0+ ins</a:t>
            </a:r>
            <a:r>
              <a:rPr lang="en-US" sz="24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tutions</a:t>
            </a:r>
            <a:endParaRPr lang="en-US" sz="24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indent="0" eaLnBrk="1" hangingPunct="1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2400" dirty="0">
                <a:solidFill>
                  <a:schemeClr val="accent2"/>
                </a:solidFill>
                <a:latin typeface="Cambria" panose="02040503050406030204" pitchFamily="18" charset="0"/>
              </a:rPr>
              <a:t>Academic Freedom for </a:t>
            </a:r>
            <a:r>
              <a:rPr lang="en-US" sz="2400" dirty="0">
                <a:solidFill>
                  <a:srgbClr val="FF0000"/>
                </a:solidFill>
                <a:latin typeface="Cambria"/>
                <a:sym typeface="Cambria"/>
              </a:rPr>
              <a:t>te</a:t>
            </a:r>
            <a:r>
              <a:rPr lang="en-US" sz="2400" dirty="0">
                <a:solidFill>
                  <a:srgbClr val="FF0000"/>
                </a:solidFill>
                <a:latin typeface="Cambria"/>
              </a:rPr>
              <a:t>ach</a:t>
            </a:r>
            <a:r>
              <a:rPr lang="en-US" sz="2400" dirty="0">
                <a:solidFill>
                  <a:srgbClr val="FF0000"/>
                </a:solidFill>
                <a:latin typeface="Cambria"/>
                <a:sym typeface="Cambria"/>
              </a:rPr>
              <a:t>e</a:t>
            </a:r>
            <a:r>
              <a:rPr lang="en-US" sz="2400" dirty="0">
                <a:solidFill>
                  <a:srgbClr val="FF0000"/>
                </a:solidFill>
                <a:latin typeface="Cambria"/>
              </a:rPr>
              <a:t>rs</a:t>
            </a:r>
            <a:r>
              <a:rPr lang="en-US" sz="2400" dirty="0">
                <a:solidFill>
                  <a:schemeClr val="accent2"/>
                </a:solidFill>
                <a:latin typeface="Cambria" panose="02040503050406030204" pitchFamily="18" charset="0"/>
              </a:rPr>
              <a:t> consists of interrelated elements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to explore all avenues of scholarship, research, and creative expression and to publish the results of such work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to discuss all relevant matters in the classroom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from institutional censorship or discipline when speaking or writing as participants in the governance of an educational institution</a:t>
            </a:r>
          </a:p>
          <a:p>
            <a:pPr marL="342900">
              <a:lnSpc>
                <a:spcPct val="90000"/>
              </a:lnSpc>
              <a:spcBef>
                <a:spcPts val="2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freedom from institutional censorship when speaking or writing as a citizen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2400" dirty="0">
                <a:solidFill>
                  <a:schemeClr val="dk1"/>
                </a:solidFill>
                <a:latin typeface="Cambria"/>
              </a:rPr>
              <a:t>Free inquiry, free expression, and open dissent are critical for student learning and the advancement of knowledge</a:t>
            </a:r>
            <a:endParaRPr lang="en-US" sz="2400" dirty="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indent="0">
              <a:lnSpc>
                <a:spcPct val="90000"/>
              </a:lnSpc>
              <a:spcBef>
                <a:spcPts val="90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Safeguards</a:t>
            </a:r>
            <a:r>
              <a:rPr lang="en-US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include </a:t>
            </a:r>
            <a:r>
              <a:rPr lang="en-US" sz="24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tenure</a:t>
            </a:r>
            <a:r>
              <a:rPr lang="en-US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due process, </a:t>
            </a:r>
            <a:r>
              <a:rPr lang="en-US" sz="24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shared governance</a:t>
            </a:r>
          </a:p>
        </p:txBody>
      </p:sp>
      <p:sp>
        <p:nvSpPr>
          <p:cNvPr id="5" name="Google Shape;155;p29">
            <a:extLst>
              <a:ext uri="{FF2B5EF4-FFF2-40B4-BE49-F238E27FC236}">
                <a16:creationId xmlns:a16="http://schemas.microsoft.com/office/drawing/2014/main" id="{51EDDDE6-652A-6B20-225D-6D8F470D1D24}"/>
              </a:ext>
            </a:extLst>
          </p:cNvPr>
          <p:cNvSpPr txBox="1"/>
          <p:nvPr/>
        </p:nvSpPr>
        <p:spPr>
          <a:xfrm>
            <a:off x="8322" y="4618558"/>
            <a:ext cx="9086100" cy="528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 panose="02040503050406030204" pitchFamily="18" charset="0"/>
              </a:rPr>
              <a:t>1940 Statement: </a:t>
            </a:r>
            <a:r>
              <a:rPr lang="en" u="sng" dirty="0">
                <a:solidFill>
                  <a:schemeClr val="accent5"/>
                </a:solidFill>
                <a:latin typeface="Cambria" panose="0204050305040603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https://www.aaup.org/report/1940-statement-principles-academic-freedom-and-tenure</a:t>
            </a:r>
            <a:endParaRPr sz="1200" i="1" dirty="0">
              <a:latin typeface="Cambria" panose="0204050305040603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3559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195158" y="979084"/>
            <a:ext cx="8670936" cy="3967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empowers teachers and researchers to</a:t>
            </a:r>
            <a:endParaRPr sz="24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bring the latest breakthroughs into the classroom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innovate in scholarly research and creative endeavors 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disseminate knowledge for the benefit of society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Academic freedom </a:t>
            </a:r>
            <a:r>
              <a:rPr lang="en" sz="2400" dirty="0">
                <a:solidFill>
                  <a:srgbClr val="131313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allows </a:t>
            </a:r>
            <a:r>
              <a:rPr lang="en" sz="24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teachers</a:t>
            </a:r>
            <a:r>
              <a:rPr lang="en" sz="2400" dirty="0">
                <a:solidFill>
                  <a:srgbClr val="131313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 to help students develop the critical thinking, knowledge, training, </a:t>
            </a:r>
            <a:r>
              <a:rPr lang="en" sz="24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and</a:t>
            </a:r>
            <a:r>
              <a:rPr lang="en" sz="2400" dirty="0">
                <a:solidFill>
                  <a:srgbClr val="131313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 professional networks for successful careers</a:t>
            </a:r>
            <a:endParaRPr sz="2400" dirty="0">
              <a:solidFill>
                <a:schemeClr val="dk1"/>
              </a:solidFill>
              <a:highlight>
                <a:srgbClr val="FFFFFF"/>
              </a:highlight>
              <a:latin typeface="Cambria" panose="02040503050406030204" pitchFamily="18" charset="0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highlight>
                  <a:srgbClr val="FFFFFF"/>
                </a:highlight>
                <a:latin typeface="Cambria" panose="02040503050406030204" pitchFamily="18" charset="0"/>
                <a:ea typeface="Cambria"/>
                <a:cs typeface="Cambria"/>
                <a:sym typeface="Cambria"/>
              </a:rPr>
              <a:t>Critical thinking is a required course outcome by THECB.</a:t>
            </a:r>
            <a:r>
              <a:rPr lang="en" sz="2400" dirty="0">
                <a:solidFill>
                  <a:schemeClr val="dk1"/>
                </a:solidFill>
                <a:latin typeface="Cambria" panose="02040503050406030204" pitchFamily="18" charset="0"/>
                <a:ea typeface="Cambria"/>
                <a:cs typeface="Cambria"/>
                <a:sym typeface="Cambria"/>
              </a:rPr>
              <a:t> [2]</a:t>
            </a:r>
            <a:endParaRPr sz="2400" dirty="0">
              <a:solidFill>
                <a:schemeClr val="dk1"/>
              </a:solidFill>
              <a:latin typeface="Cambria" panose="02040503050406030204" pitchFamily="18" charset="0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0" y="4722198"/>
            <a:ext cx="9144000" cy="423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[2] Texas Higher Ed. Coordinating Board,</a:t>
            </a:r>
            <a:r>
              <a:rPr lang="en" dirty="0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 dirty="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Lower Division Academic Course Guide Manual</a:t>
            </a:r>
            <a:r>
              <a:rPr lang="en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Spring 2018.</a:t>
            </a:r>
            <a:endParaRPr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9E39C3-0B8C-45C2-45AE-7B0A85EFBEEB}"/>
              </a:ext>
            </a:extLst>
          </p:cNvPr>
          <p:cNvSpPr txBox="1">
            <a:spLocks/>
          </p:cNvSpPr>
          <p:nvPr/>
        </p:nvSpPr>
        <p:spPr>
          <a:xfrm>
            <a:off x="0" y="-126430"/>
            <a:ext cx="9144000" cy="116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latin typeface="Cambria" panose="02040503050406030204" pitchFamily="18" charset="0"/>
              </a:rPr>
              <a:t>1940</a:t>
            </a:r>
            <a:r>
              <a:rPr lang="en" sz="2800" b="1" dirty="0">
                <a:latin typeface="Cambria" panose="02040503050406030204" pitchFamily="18" charset="0"/>
                <a:ea typeface="Cambria"/>
                <a:cs typeface="Cambria"/>
                <a:sym typeface="Cambria"/>
              </a:rPr>
              <a:t> Joint AAUP/AAC&amp;U Statement of Principles on Academic Freedom &amp; Tenure</a:t>
            </a:r>
            <a:endParaRPr lang="en-US" sz="2400" b="1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body" idx="1"/>
          </p:nvPr>
        </p:nvSpPr>
        <p:spPr>
          <a:xfrm>
            <a:off x="233046" y="948684"/>
            <a:ext cx="8740625" cy="406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2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Jointly formulated</a:t>
            </a: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 by </a:t>
            </a:r>
            <a:r>
              <a:rPr lang="en-US" sz="2800" dirty="0" err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Facul</a:t>
            </a:r>
            <a:r>
              <a:rPr lang="en" sz="2800" dirty="0">
                <a:solidFill>
                  <a:schemeClr val="dk1"/>
                </a:solidFill>
                <a:latin typeface="Cambria"/>
                <a:sym typeface="Cambria"/>
              </a:rPr>
              <a:t>ty (AAUP), Presidents (ACE) an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d </a:t>
            </a: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rus</a:t>
            </a: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2800" dirty="0" err="1">
                <a:solidFill>
                  <a:schemeClr val="dk1"/>
                </a:solidFill>
                <a:latin typeface="Cambria"/>
                <a:sym typeface="Cambria"/>
              </a:rPr>
              <a:t>ees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 (ACB)</a:t>
            </a:r>
            <a:endParaRPr lang="en-US" sz="28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457200">
              <a:lnSpc>
                <a:spcPct val="100000"/>
              </a:lnSpc>
              <a:spcBef>
                <a:spcPts val="600"/>
              </a:spcBef>
            </a:pPr>
            <a:r>
              <a:rPr lang="en" sz="2600" dirty="0">
                <a:solidFill>
                  <a:schemeClr val="dk1"/>
                </a:solidFill>
                <a:latin typeface="Cambria"/>
                <a:sym typeface="Cambria"/>
              </a:rPr>
              <a:t>American Council on </a:t>
            </a:r>
            <a:r>
              <a:rPr lang="en" sz="2600" dirty="0" err="1">
                <a:solidFill>
                  <a:schemeClr val="dk1"/>
                </a:solidFill>
                <a:latin typeface="Cambria"/>
                <a:sym typeface="Cambria"/>
              </a:rPr>
              <a:t>Educa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2600" dirty="0">
                <a:solidFill>
                  <a:schemeClr val="dk1"/>
                </a:solidFill>
                <a:latin typeface="Cambria"/>
                <a:sym typeface="Cambria"/>
              </a:rPr>
              <a:t>ion (ACE):</a:t>
            </a:r>
            <a:r>
              <a:rPr lang="en-US" sz="2600" dirty="0">
                <a:solidFill>
                  <a:schemeClr val="dk1"/>
                </a:solidFill>
                <a:latin typeface="Cambria"/>
                <a:sym typeface="Cambria"/>
              </a:rPr>
              <a:t> </a:t>
            </a:r>
            <a:r>
              <a:rPr lang="en-US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1500+ ins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-US" sz="26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tutions</a:t>
            </a:r>
            <a:endParaRPr lang="en-US" sz="26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" sz="2600" dirty="0" err="1">
                <a:solidFill>
                  <a:schemeClr val="dk1"/>
                </a:solidFill>
                <a:latin typeface="Cambria"/>
                <a:sym typeface="Cambria"/>
              </a:rPr>
              <a:t>Associa</a:t>
            </a:r>
            <a:r>
              <a:rPr lang="en-US" sz="2600" dirty="0" err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tion</a:t>
            </a:r>
            <a:r>
              <a:rPr lang="en" sz="2600" dirty="0">
                <a:solidFill>
                  <a:schemeClr val="dk1"/>
                </a:solidFill>
                <a:latin typeface="Cambria"/>
                <a:sym typeface="Cambria"/>
              </a:rPr>
              <a:t> of Governing Boards of </a:t>
            </a:r>
            <a:r>
              <a:rPr lang="en" sz="2600" dirty="0" err="1">
                <a:solidFill>
                  <a:schemeClr val="dk1"/>
                </a:solidFill>
                <a:latin typeface="Cambria"/>
                <a:sym typeface="Cambria"/>
              </a:rPr>
              <a:t>Universi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en" sz="2600" dirty="0" err="1">
                <a:solidFill>
                  <a:schemeClr val="dk1"/>
                </a:solidFill>
                <a:latin typeface="Cambria"/>
                <a:sym typeface="Cambria"/>
              </a:rPr>
              <a:t>ies</a:t>
            </a:r>
            <a:r>
              <a:rPr lang="en" sz="2600" dirty="0">
                <a:solidFill>
                  <a:schemeClr val="dk1"/>
                </a:solidFill>
                <a:latin typeface="Cambria"/>
                <a:sym typeface="Cambria"/>
              </a:rPr>
              <a:t> &amp; Colleges: </a:t>
            </a:r>
            <a:r>
              <a:rPr lang="en-US" sz="2600" dirty="0">
                <a:solidFill>
                  <a:schemeClr val="dk1"/>
                </a:solidFill>
                <a:latin typeface="Cambria"/>
                <a:sym typeface="Cambria"/>
              </a:rPr>
              <a:t>1300+ members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Faculty have primary decision-making authority in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FF0000"/>
              </a:buClr>
              <a:buSzPts val="2000"/>
              <a:buFont typeface="Cambria"/>
              <a:buChar char="•"/>
            </a:pP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Curriculum, subject matter,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and</a:t>
            </a: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 methods of instruction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2000"/>
              <a:buFont typeface="Cambria"/>
              <a:buChar char="•"/>
            </a:pP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Those aspects of </a:t>
            </a: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student life</a:t>
            </a:r>
            <a:r>
              <a:rPr lang="en-US" sz="2600" dirty="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which relate to educational process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2000"/>
              <a:buFont typeface="Cambria"/>
              <a:buChar char="•"/>
            </a:pP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Matters</a:t>
            </a:r>
            <a:r>
              <a:rPr lang="en-US" sz="2600" dirty="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related to </a:t>
            </a:r>
            <a:r>
              <a:rPr lang="en-US" sz="26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faculty status</a:t>
            </a:r>
            <a:r>
              <a:rPr lang="en-US" sz="2600" dirty="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– appointments, reappointments, decisions not to reappoint, promotions, granting of tenure, and dismissal</a:t>
            </a:r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ts val="2000"/>
              <a:buFont typeface="Cambria"/>
              <a:buChar char="•"/>
            </a:pPr>
            <a:r>
              <a:rPr lang="en-US" sz="26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“President should exercise adversely only in exceptional circumstances, and for reasons communicated to the faculty” &amp; receive faculty feedback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Faculty have authority in </a:t>
            </a:r>
            <a:r>
              <a:rPr lang="en-US" sz="2800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financial exigency and program closures</a:t>
            </a:r>
          </a:p>
        </p:txBody>
      </p:sp>
      <p:sp>
        <p:nvSpPr>
          <p:cNvPr id="175" name="Google Shape;175;p32"/>
          <p:cNvSpPr txBox="1"/>
          <p:nvPr/>
        </p:nvSpPr>
        <p:spPr>
          <a:xfrm>
            <a:off x="1" y="4831026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lang="en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6" name="Google Shape;176;p32"/>
          <p:cNvSpPr txBox="1">
            <a:spLocks noGrp="1"/>
          </p:cNvSpPr>
          <p:nvPr>
            <p:ph type="title"/>
          </p:nvPr>
        </p:nvSpPr>
        <p:spPr>
          <a:xfrm>
            <a:off x="311700" y="126778"/>
            <a:ext cx="8520600" cy="768121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SzPts val="990"/>
            </a:pP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1966 Statement on Government of</a:t>
            </a:r>
            <a:br>
              <a:rPr lang="en" sz="2800" b="1" dirty="0">
                <a:latin typeface="Cambria"/>
                <a:ea typeface="Cambria"/>
                <a:cs typeface="Cambria"/>
                <a:sym typeface="Cambria"/>
              </a:rPr>
            </a:b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Colleges and </a:t>
            </a:r>
            <a:r>
              <a:rPr lang="en" sz="2800" b="1" dirty="0">
                <a:latin typeface="Cambria"/>
                <a:sym typeface="Cambria"/>
              </a:rPr>
              <a:t>Universities </a:t>
            </a:r>
            <a:r>
              <a:rPr lang="en" sz="2400" b="1" dirty="0">
                <a:latin typeface="Cambria"/>
                <a:sym typeface="Cambria"/>
              </a:rPr>
              <a:t>(</a:t>
            </a:r>
            <a:r>
              <a:rPr lang="en-US" sz="2400" b="1" dirty="0">
                <a:latin typeface="Cambria"/>
              </a:rPr>
              <a:t>3</a:t>
            </a:r>
            <a:r>
              <a:rPr lang="en" sz="2400" b="1" dirty="0">
                <a:latin typeface="Cambria"/>
                <a:sym typeface="Cambria"/>
              </a:rPr>
              <a:t>500 </a:t>
            </a:r>
            <a:r>
              <a:rPr lang="en" sz="2400" b="1" dirty="0" err="1">
                <a:latin typeface="Cambria"/>
                <a:sym typeface="Cambria"/>
              </a:rPr>
              <a:t>wor</a:t>
            </a:r>
            <a:r>
              <a:rPr lang="en-US" sz="2400" b="1" dirty="0">
                <a:latin typeface="Cambria"/>
                <a:sym typeface="Cambria"/>
              </a:rPr>
              <a:t>d</a:t>
            </a:r>
            <a:r>
              <a:rPr lang="en" sz="2400" b="1" dirty="0">
                <a:latin typeface="Cambria"/>
                <a:sym typeface="Cambria"/>
              </a:rPr>
              <a:t>s)</a:t>
            </a:r>
            <a:endParaRPr sz="2400" b="1" dirty="0">
              <a:latin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body" idx="1"/>
          </p:nvPr>
        </p:nvSpPr>
        <p:spPr>
          <a:xfrm>
            <a:off x="448200" y="1065235"/>
            <a:ext cx="8520600" cy="3829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800" b="1" dirty="0">
                <a:solidFill>
                  <a:srgbClr val="0432FF"/>
                </a:solidFill>
                <a:latin typeface="Cambria"/>
                <a:sym typeface="Cambria"/>
              </a:rPr>
              <a:t>President</a:t>
            </a:r>
            <a:r>
              <a:rPr lang="en" sz="2800" dirty="0">
                <a:solidFill>
                  <a:schemeClr val="dk1"/>
                </a:solidFill>
                <a:latin typeface="Cambria"/>
                <a:sym typeface="Cambria"/>
              </a:rPr>
              <a:t> shares responsibility in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100" dirty="0">
                <a:solidFill>
                  <a:schemeClr val="dk1"/>
                </a:solidFill>
                <a:latin typeface="Cambria"/>
                <a:sym typeface="Cambria"/>
              </a:rPr>
              <a:t>Definition and attainment of goals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100" dirty="0">
                <a:solidFill>
                  <a:schemeClr val="dk1"/>
                </a:solidFill>
                <a:latin typeface="Cambria"/>
                <a:sym typeface="Cambria"/>
              </a:rPr>
              <a:t>Administrative action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" sz="2100" dirty="0">
                <a:solidFill>
                  <a:schemeClr val="dk1"/>
                </a:solidFill>
                <a:latin typeface="Cambria"/>
                <a:sym typeface="Cambria"/>
              </a:rPr>
              <a:t>Communications to link components of academic community</a:t>
            </a:r>
            <a:endParaRPr sz="21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800" b="1" dirty="0">
                <a:solidFill>
                  <a:srgbClr val="0432FF"/>
                </a:solidFill>
                <a:latin typeface="Cambria"/>
                <a:sym typeface="Cambria"/>
              </a:rPr>
              <a:t>President</a:t>
            </a:r>
            <a:r>
              <a:rPr lang="en-US" sz="2800" dirty="0">
                <a:solidFill>
                  <a:schemeClr val="dk1"/>
                </a:solidFill>
                <a:latin typeface="Cambria"/>
                <a:sym typeface="Cambria"/>
              </a:rPr>
              <a:t> provides institutional leadership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Innovate, initiate, and persuade others to work toward goals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Utilize judgments of the faculty and outside competent scholars 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Ensure standards and procedures conform to policy established by the board and standards of sound academic practice</a:t>
            </a:r>
          </a:p>
          <a:p>
            <a:pPr marL="342900" indent="-34290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dk1"/>
                </a:solidFill>
                <a:latin typeface="Cambria"/>
                <a:sym typeface="Cambria"/>
              </a:rPr>
              <a:t>Manage and create resources</a:t>
            </a:r>
            <a:endParaRPr lang="en" sz="21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2800" b="1" dirty="0">
                <a:solidFill>
                  <a:srgbClr val="0432FF"/>
                </a:solidFill>
                <a:latin typeface="Cambria"/>
                <a:sym typeface="Cambria"/>
              </a:rPr>
              <a:t>President </a:t>
            </a:r>
            <a:r>
              <a:rPr lang="en" sz="2800" dirty="0">
                <a:solidFill>
                  <a:schemeClr val="dk1"/>
                </a:solidFill>
                <a:latin typeface="Cambria"/>
                <a:sym typeface="Cambria"/>
              </a:rPr>
              <a:t>represents institution to public</a:t>
            </a:r>
            <a:endParaRPr sz="2800" dirty="0">
              <a:solidFill>
                <a:schemeClr val="dk1"/>
              </a:solidFill>
              <a:latin typeface="Cambria"/>
              <a:sym typeface="Cambria"/>
            </a:endParaRPr>
          </a:p>
        </p:txBody>
      </p:sp>
      <p:sp>
        <p:nvSpPr>
          <p:cNvPr id="203" name="Google Shape;203;p36"/>
          <p:cNvSpPr txBox="1"/>
          <p:nvPr/>
        </p:nvSpPr>
        <p:spPr>
          <a:xfrm>
            <a:off x="-1" y="4875875"/>
            <a:ext cx="8901953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lang="en" i="0" u="none" strike="noStrike" cap="none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 dirty="0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" name="Google Shape;176;p32">
            <a:extLst>
              <a:ext uri="{FF2B5EF4-FFF2-40B4-BE49-F238E27FC236}">
                <a16:creationId xmlns:a16="http://schemas.microsoft.com/office/drawing/2014/main" id="{0C8F7995-10D6-0140-8B21-15BF50B13D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6778"/>
            <a:ext cx="8520600" cy="768121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1966 Joi</a:t>
            </a:r>
            <a:r>
              <a:rPr lang="en" sz="2800" b="1" dirty="0">
                <a:latin typeface="Cambria"/>
                <a:sym typeface="Cambria"/>
              </a:rPr>
              <a:t>n</a:t>
            </a:r>
            <a:r>
              <a:rPr lang="en-US" sz="2800" b="1" dirty="0">
                <a:latin typeface="Cambria"/>
                <a:sym typeface="Cambria"/>
              </a:rPr>
              <a:t>t AAUP/ACE/AGB </a:t>
            </a: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Statement on Government of Colleges and Universities</a:t>
            </a:r>
            <a:endParaRPr sz="2800" b="1" dirty="0">
              <a:latin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body" idx="1"/>
          </p:nvPr>
        </p:nvSpPr>
        <p:spPr>
          <a:xfrm>
            <a:off x="248946" y="1156446"/>
            <a:ext cx="8832300" cy="3433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“Maintains a general overview of the institution”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457200" lvl="0" indent="-35623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mbria"/>
              <a:buChar char="•"/>
            </a:pPr>
            <a:r>
              <a:rPr lang="en" sz="2900" dirty="0">
                <a:solidFill>
                  <a:schemeClr val="dk1"/>
                </a:solidFill>
                <a:latin typeface="Cambria"/>
                <a:sym typeface="Cambria"/>
              </a:rPr>
              <a:t>Entrusts conduct of administration to administrative officers</a:t>
            </a:r>
            <a:endParaRPr sz="29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457200" lvl="0" indent="-35623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Cambria"/>
              <a:buChar char="•"/>
            </a:pPr>
            <a:r>
              <a:rPr lang="en" sz="2900" dirty="0">
                <a:solidFill>
                  <a:schemeClr val="dk1"/>
                </a:solidFill>
                <a:latin typeface="Cambria"/>
                <a:sym typeface="Cambria"/>
              </a:rPr>
              <a:t>Entrusts conduct of teaching and research to the faculty</a:t>
            </a:r>
            <a:endParaRPr sz="29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Publishes codified statements defining policies and procedures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Provides long-term resource planning and oversees endowment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Obtains capital and operating funds 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Supports institution when “ignorance or ill will threatens” any part 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3800" dirty="0">
                <a:solidFill>
                  <a:schemeClr val="dk1"/>
                </a:solidFill>
                <a:latin typeface="Cambria"/>
                <a:sym typeface="Cambria"/>
              </a:rPr>
              <a:t>“In grave crises it will be expected to serve as a champion.”</a:t>
            </a:r>
            <a:endParaRPr sz="3800" dirty="0">
              <a:solidFill>
                <a:schemeClr val="dk1"/>
              </a:solidFill>
              <a:latin typeface="Cambria"/>
              <a:sym typeface="Cambria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6" name="Google Shape;196;p35"/>
          <p:cNvSpPr txBox="1"/>
          <p:nvPr/>
        </p:nvSpPr>
        <p:spPr>
          <a:xfrm>
            <a:off x="0" y="4875875"/>
            <a:ext cx="914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1966 Joint Statement</a:t>
            </a:r>
            <a:r>
              <a:rPr lang="en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https://www.aaup.org/report/statement-government-colleges-and-universities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" name="Google Shape;176;p32">
            <a:extLst>
              <a:ext uri="{FF2B5EF4-FFF2-40B4-BE49-F238E27FC236}">
                <a16:creationId xmlns:a16="http://schemas.microsoft.com/office/drawing/2014/main" id="{8E423904-916B-E51E-84E0-AF37FDF93D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6778"/>
            <a:ext cx="8520600" cy="768121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1966 Joi</a:t>
            </a:r>
            <a:r>
              <a:rPr lang="en" sz="2800" b="1" dirty="0">
                <a:latin typeface="Cambria"/>
                <a:sym typeface="Cambria"/>
              </a:rPr>
              <a:t>n</a:t>
            </a:r>
            <a:r>
              <a:rPr lang="en-US" sz="2800" b="1" dirty="0">
                <a:latin typeface="Cambria"/>
                <a:sym typeface="Cambria"/>
              </a:rPr>
              <a:t>t AAUP/ACE/AGB </a:t>
            </a:r>
            <a:r>
              <a:rPr lang="en" sz="2800" b="1" dirty="0">
                <a:latin typeface="Cambria"/>
                <a:ea typeface="Cambria"/>
                <a:cs typeface="Cambria"/>
                <a:sym typeface="Cambria"/>
              </a:rPr>
              <a:t>Statement on Government of Colleges and Universities</a:t>
            </a:r>
            <a:endParaRPr sz="2800" b="1" dirty="0">
              <a:latin typeface="Cambria"/>
              <a:sym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879639-357A-3A02-E5A0-EA076D6FEDAB}"/>
              </a:ext>
            </a:extLst>
          </p:cNvPr>
          <p:cNvSpPr txBox="1"/>
          <p:nvPr/>
        </p:nvSpPr>
        <p:spPr>
          <a:xfrm>
            <a:off x="7010398" y="1156445"/>
            <a:ext cx="19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400" b="1" dirty="0">
                <a:solidFill>
                  <a:srgbClr val="0432FF"/>
                </a:solidFill>
                <a:latin typeface="Cambria"/>
                <a:sym typeface="Cambria"/>
              </a:rPr>
              <a:t>Governing Board Roles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0731-602C-F5BF-9B9E-A6BC55DE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22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Cambria"/>
              </a:rPr>
              <a:t>Texas AAUP Conference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AB7F1-29F9-BD90-9DB0-5DE624102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837" y="954602"/>
            <a:ext cx="8632326" cy="4068674"/>
          </a:xfrm>
        </p:spPr>
        <p:txBody>
          <a:bodyPr>
            <a:normAutofit fontScale="70000" lnSpcReduction="20000"/>
          </a:bodyPr>
          <a:lstStyle/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latin typeface="Cambria" panose="02040503050406030204" pitchFamily="18" charset="0"/>
              </a:rPr>
              <a:t>Members at 75 universities, comm. colleges, health-related inst.</a:t>
            </a:r>
          </a:p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latin typeface="Cambria" panose="02040503050406030204" pitchFamily="18" charset="0"/>
              </a:rPr>
              <a:t>AAUP affiliated with Amer. Federation of Teachers Aug. 1, 2022</a:t>
            </a:r>
          </a:p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latin typeface="Cambria" panose="02040503050406030204" pitchFamily="18" charset="0"/>
              </a:rPr>
              <a:t>Advocacy for higher ed values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Ramped up by 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2"/>
              </a:rPr>
              <a:t>Texas AFT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(10/22) and 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hlinkClick r:id="rId3"/>
              </a:rPr>
              <a:t>NAACP LDF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(2/23)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Wrote op-eds and blogs, and </a:t>
            </a: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tweeted @</a:t>
            </a:r>
            <a:r>
              <a:rPr lang="en-US" sz="2600" dirty="0" err="1">
                <a:solidFill>
                  <a:srgbClr val="000000"/>
                </a:solidFill>
                <a:latin typeface="Cambria" panose="02040503050406030204" pitchFamily="18" charset="0"/>
              </a:rPr>
              <a:t>TexasAaup</a:t>
            </a:r>
            <a:endParaRPr lang="en-US" sz="26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I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nterviewed with reporters **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Crea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</a:t>
            </a: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ed a </a:t>
            </a:r>
            <a:r>
              <a:rPr lang="en-US" sz="2600" dirty="0">
                <a:solidFill>
                  <a:schemeClr val="dk1"/>
                </a:solidFill>
                <a:latin typeface="Cambria" panose="02040503050406030204" pitchFamily="18" charset="0"/>
                <a:cs typeface="Calibri"/>
                <a:sym typeface="Calibri"/>
                <a:hlinkClick r:id="rId4"/>
              </a:rPr>
              <a:t>higher </a:t>
            </a:r>
            <a:r>
              <a:rPr lang="en-US" sz="2600" dirty="0">
                <a:latin typeface="Cambria" panose="02040503050406030204" pitchFamily="18" charset="0"/>
                <a:hlinkClick r:id="rId4"/>
              </a:rPr>
              <a:t>e</a:t>
            </a:r>
            <a:r>
              <a:rPr lang="en-US" sz="2600" dirty="0">
                <a:solidFill>
                  <a:schemeClr val="dk1"/>
                </a:solidFill>
                <a:latin typeface="Cambria" panose="02040503050406030204" pitchFamily="18" charset="0"/>
                <a:cs typeface="Calibri"/>
                <a:sym typeface="Calibri"/>
                <a:hlinkClick r:id="rId4"/>
              </a:rPr>
              <a:t>d </a:t>
            </a:r>
            <a:r>
              <a:rPr lang="en-US" sz="2600" dirty="0">
                <a:latin typeface="Cambria" panose="02040503050406030204" pitchFamily="18" charset="0"/>
                <a:hlinkClick r:id="rId4"/>
              </a:rPr>
              <a:t>b</a:t>
            </a:r>
            <a:r>
              <a:rPr lang="en-US" sz="2600" dirty="0">
                <a:solidFill>
                  <a:schemeClr val="dk1"/>
                </a:solidFill>
                <a:latin typeface="Cambria" panose="02040503050406030204" pitchFamily="18" charset="0"/>
                <a:cs typeface="Calibri"/>
                <a:sym typeface="Calibri"/>
                <a:hlinkClick r:id="rId4"/>
              </a:rPr>
              <a:t>ill tracker</a:t>
            </a:r>
            <a:endParaRPr lang="en-US" sz="26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1397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400" dirty="0">
                <a:solidFill>
                  <a:srgbClr val="000000"/>
                </a:solidFill>
                <a:latin typeface="Cambria" panose="02040503050406030204" pitchFamily="18" charset="0"/>
              </a:rPr>
              <a:t>Coordinated with 10 higher ed advocacy orgs</a:t>
            </a:r>
            <a:endParaRPr lang="en-US" sz="3400" dirty="0">
              <a:solidFill>
                <a:srgbClr val="000000"/>
              </a:solidFill>
              <a:latin typeface="Cambria" panose="02040503050406030204" pitchFamily="18" charset="0"/>
              <a:hlinkClick r:id="rId5" tooltip="Original URL: https://aaup-utaustin.org/2022/12/17/spring-2023-state-legislature-visits/. Click or tap if you trust this link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1155CC"/>
                </a:solidFill>
                <a:effectLst/>
                <a:latin typeface="Cambria" panose="02040503050406030204" pitchFamily="18" charset="0"/>
                <a:hlinkClick r:id="rId5" tooltip="Original URL: https://aaup-utaustin.org/2022/12/17/spring-2023-state-legislature-visits/. Click or tap if you trust this link."/>
              </a:rPr>
              <a:t>Legislative training, updates and visits</a:t>
            </a:r>
            <a:r>
              <a:rPr lang="en-US" sz="2600" b="0" i="0" dirty="0">
                <a:solidFill>
                  <a:srgbClr val="0563C1"/>
                </a:solidFill>
                <a:effectLst/>
                <a:latin typeface="Cambria" panose="02040503050406030204" pitchFamily="18" charset="0"/>
              </a:rPr>
              <a:t> 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**</a:t>
            </a:r>
            <a:endParaRPr lang="en-US" sz="26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Testifying at Texas Senate and House committee hearings **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Ca</a:t>
            </a:r>
            <a:r>
              <a:rPr lang="en-US" sz="2600" dirty="0">
                <a:solidFill>
                  <a:srgbClr val="000000"/>
                </a:solidFill>
                <a:latin typeface="Cambria" panose="02040503050406030204" pitchFamily="18" charset="0"/>
              </a:rPr>
              <a:t>mpaigns for Legislative outreach **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464F9B-1ADD-D46C-6F9D-87AF48341A89}"/>
              </a:ext>
            </a:extLst>
          </p:cNvPr>
          <p:cNvSpPr txBox="1"/>
          <p:nvPr/>
        </p:nvSpPr>
        <p:spPr>
          <a:xfrm>
            <a:off x="6941129" y="4558725"/>
            <a:ext cx="2021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** As private citizens / AAUP members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C268D6C-A4FB-BCDE-C5A5-801B68E3D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3637" y="2284879"/>
            <a:ext cx="2094526" cy="189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2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9179-96E4-A585-A57C-A8292E12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8334"/>
            <a:ext cx="7886700" cy="994172"/>
          </a:xfrm>
        </p:spPr>
        <p:txBody>
          <a:bodyPr/>
          <a:lstStyle/>
          <a:p>
            <a:pPr algn="ctr"/>
            <a:r>
              <a:rPr lang="en-US" sz="2800" b="1" dirty="0">
                <a:latin typeface="Cambria"/>
                <a:sym typeface="Cambria"/>
              </a:rPr>
              <a:t>T</a:t>
            </a:r>
            <a:r>
              <a:rPr lang="en-US" sz="2800" b="1" dirty="0">
                <a:latin typeface="Cambria"/>
              </a:rPr>
              <a:t>hank You!</a:t>
            </a:r>
          </a:p>
        </p:txBody>
      </p:sp>
      <p:pic>
        <p:nvPicPr>
          <p:cNvPr id="4" name="Picture 3" descr="A qr code with a dinosaur&#10;&#10;Description automatically generated">
            <a:extLst>
              <a:ext uri="{FF2B5EF4-FFF2-40B4-BE49-F238E27FC236}">
                <a16:creationId xmlns:a16="http://schemas.microsoft.com/office/drawing/2014/main" id="{C49C90B1-8406-D86F-51BA-71A5D14E75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9" t="3512" r="3834" b="4662"/>
          <a:stretch/>
        </p:blipFill>
        <p:spPr>
          <a:xfrm>
            <a:off x="376366" y="1528570"/>
            <a:ext cx="2579396" cy="262390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D4D2A7DA-B0DA-933E-D9E7-299EB1CD5F14}"/>
              </a:ext>
            </a:extLst>
          </p:cNvPr>
          <p:cNvSpPr txBox="1">
            <a:spLocks/>
          </p:cNvSpPr>
          <p:nvPr/>
        </p:nvSpPr>
        <p:spPr>
          <a:xfrm>
            <a:off x="190173" y="1136039"/>
            <a:ext cx="2765589" cy="47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Consider joining AAUP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86F657-EF0A-CC16-0D9F-5CD065A10935}"/>
              </a:ext>
            </a:extLst>
          </p:cNvPr>
          <p:cNvSpPr txBox="1">
            <a:spLocks/>
          </p:cNvSpPr>
          <p:nvPr/>
        </p:nvSpPr>
        <p:spPr>
          <a:xfrm>
            <a:off x="3036805" y="1136038"/>
            <a:ext cx="5452919" cy="47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rgbClr val="C00000"/>
                </a:solidFill>
              </a:rPr>
              <a:t>Consider forming an AAUP Chapter on campus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D2CA6-AE7F-7DC5-94CB-68D922708F59}"/>
              </a:ext>
            </a:extLst>
          </p:cNvPr>
          <p:cNvSpPr txBox="1"/>
          <p:nvPr/>
        </p:nvSpPr>
        <p:spPr>
          <a:xfrm>
            <a:off x="3128682" y="1607769"/>
            <a:ext cx="5907742" cy="305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Helps faculty connect with other faculty across campus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Gives training on academic freedom, departmental and college governance, and how to get your voices heard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Works with Faculty Senate to change policies and encourages members to run for Faculty Senate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Provides faculty mentoring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Hosts seminars on academic freedom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Gives training in Legislative advocacy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B2924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1800" b="0" i="0" dirty="0">
                <a:solidFill>
                  <a:srgbClr val="2B2924"/>
                </a:solidFill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dvocates at the State Legislature</a:t>
            </a:r>
          </a:p>
        </p:txBody>
      </p:sp>
    </p:spTree>
    <p:extLst>
      <p:ext uri="{BB962C8B-B14F-4D97-AF65-F5344CB8AC3E}">
        <p14:creationId xmlns:p14="http://schemas.microsoft.com/office/powerpoint/2010/main" val="167258806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895</Words>
  <Application>Microsoft Macintosh PowerPoint</Application>
  <PresentationFormat>On-screen Show (16:9)</PresentationFormat>
  <Paragraphs>88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</vt:lpstr>
      <vt:lpstr>LibreFrank</vt:lpstr>
      <vt:lpstr>Simple Light</vt:lpstr>
      <vt:lpstr>Office Theme</vt:lpstr>
      <vt:lpstr>PowerPoint Presentation</vt:lpstr>
      <vt:lpstr>American Association of University Professors</vt:lpstr>
      <vt:lpstr>1940 Joint AAUP/AAC&amp;U Statement of Principles on Academic Freedom &amp; Tenure (2600 words)</vt:lpstr>
      <vt:lpstr>PowerPoint Presentation</vt:lpstr>
      <vt:lpstr>1966 Statement on Government of Colleges and Universities (3500 words)</vt:lpstr>
      <vt:lpstr>1966 Joint AAUP/ACE/AGB Statement on Government of Colleges and Universities</vt:lpstr>
      <vt:lpstr>1966 Joint AAUP/ACE/AGB Statement on Government of Colleges and Universities</vt:lpstr>
      <vt:lpstr>Texas AAUP Conference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halftoning@icloud.com</cp:lastModifiedBy>
  <cp:revision>83</cp:revision>
  <dcterms:modified xsi:type="dcterms:W3CDTF">2024-02-24T13:09:18Z</dcterms:modified>
</cp:coreProperties>
</file>