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5"/>
  </p:notesMasterIdLst>
  <p:sldIdLst>
    <p:sldId id="257" r:id="rId2"/>
    <p:sldId id="258" r:id="rId3"/>
    <p:sldId id="278" r:id="rId4"/>
    <p:sldId id="259" r:id="rId5"/>
    <p:sldId id="260" r:id="rId6"/>
    <p:sldId id="310" r:id="rId7"/>
    <p:sldId id="320" r:id="rId8"/>
    <p:sldId id="321" r:id="rId9"/>
    <p:sldId id="261" r:id="rId10"/>
    <p:sldId id="262" r:id="rId11"/>
    <p:sldId id="263" r:id="rId12"/>
    <p:sldId id="264" r:id="rId13"/>
    <p:sldId id="265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5"/>
  </p:normalViewPr>
  <p:slideViewPr>
    <p:cSldViewPr snapToGrid="0">
      <p:cViewPr varScale="1">
        <p:scale>
          <a:sx n="143" d="100"/>
          <a:sy n="143" d="100"/>
        </p:scale>
        <p:origin x="76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652e4a375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652e4a375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652e4a3756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652e4a3756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acc4623399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acc4623399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acc4623399_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acc4623399_1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652e4a3756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652e4a3756_0_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652e4a3756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652e4a3756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652e4a3756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652e4a3756_0_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652e4a3756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652e4a3756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652e4a3756_0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652e4a3756_0_2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0636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aauptexa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acpldf.org/" TargetMode="External"/><Relationship Id="rId2" Type="http://schemas.openxmlformats.org/officeDocument/2006/relationships/hyperlink" Target="https://www.texasaft.org/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aaup.org/article/lessons-aaup-advocacy-texas" TargetMode="External"/><Relationship Id="rId5" Type="http://schemas.openxmlformats.org/officeDocument/2006/relationships/image" Target="../media/image4.jpg"/><Relationship Id="rId4" Type="http://schemas.openxmlformats.org/officeDocument/2006/relationships/hyperlink" Target="https://aaup-utaustin.org/2023/05/14/texas-censorship-senate-bill-16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up.org/report/1940-statement-principles-academic-freedom-and-tenur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eportcenter.highered.texas.gov/agency-publication/miscellaneous/lower-division-academic-course-guide-manual-spring-2018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aaup.org/report/statement-government-colleges-and-universities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capitol.texas.gov/tlodocs/88R/billtext/pdf/SB00018F.pdf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apitol.texas.gov/tlodocs/88R/billtext/pdf/SB00017F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apitol.texas.gov/tlodocs/88R/billtext/pdf/SB00017F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apitol.texas.gov/tlodocs/88R/billtext/pdf/SB00017F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apitol.texas.gov/tlodocs/88R/billtext/pdf/SB00017F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witter.com/jeremycyoung/status/1742890652801667349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acarrington@naacpldf.org" TargetMode="External"/><Relationship Id="rId7" Type="http://schemas.openxmlformats.org/officeDocument/2006/relationships/hyperlink" Target="mailto:aimvilla@gmail.co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Tabitham12@sbcglobal.net" TargetMode="External"/><Relationship Id="rId5" Type="http://schemas.openxmlformats.org/officeDocument/2006/relationships/hyperlink" Target="mailto:andrewwmartin@hotmail.com" TargetMode="External"/><Relationship Id="rId4" Type="http://schemas.openxmlformats.org/officeDocument/2006/relationships/hyperlink" Target="mailto:jeklein20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ctrTitle"/>
          </p:nvPr>
        </p:nvSpPr>
        <p:spPr>
          <a:xfrm>
            <a:off x="0" y="254803"/>
            <a:ext cx="9144000" cy="165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800" b="1" i="1" dirty="0">
                <a:solidFill>
                  <a:srgbClr val="1E1E1C"/>
                </a:solidFill>
                <a:effectLst/>
                <a:latin typeface="Cambria" panose="02040503050406030204" pitchFamily="18" charset="0"/>
              </a:rPr>
              <a:t>N</a:t>
            </a:r>
            <a:r>
              <a:rPr lang="en-US" sz="2800" b="1" i="1" dirty="0">
                <a:effectLst/>
                <a:latin typeface="Cambria" panose="02040503050406030204" pitchFamily="18" charset="0"/>
              </a:rPr>
              <a:t>ew State Laws on Firing Faculty (SB 18) and</a:t>
            </a:r>
            <a:br>
              <a:rPr lang="en-US" sz="2800" b="1" i="1" dirty="0">
                <a:effectLst/>
                <a:latin typeface="Cambria" panose="02040503050406030204" pitchFamily="18" charset="0"/>
              </a:rPr>
            </a:br>
            <a:r>
              <a:rPr lang="en-US" sz="2800" b="1" i="1" dirty="0">
                <a:effectLst/>
                <a:latin typeface="Cambria" panose="02040503050406030204" pitchFamily="18" charset="0"/>
              </a:rPr>
              <a:t>Banning DEI </a:t>
            </a:r>
            <a:r>
              <a:rPr lang="en-US" sz="2800" b="1" i="1" dirty="0">
                <a:solidFill>
                  <a:srgbClr val="282823"/>
                </a:solidFill>
                <a:effectLst/>
                <a:latin typeface="Cambria" panose="02040503050406030204" pitchFamily="18" charset="0"/>
              </a:rPr>
              <a:t>Programs &amp; Practices (SB 17)</a:t>
            </a:r>
            <a:endParaRPr lang="en" sz="2800" dirty="0">
              <a:latin typeface="Cambria" panose="02040503050406030204" pitchFamily="18" charset="0"/>
            </a:endParaRPr>
          </a:p>
        </p:txBody>
      </p:sp>
      <p:sp>
        <p:nvSpPr>
          <p:cNvPr id="64" name="Google Shape;64;p14"/>
          <p:cNvSpPr txBox="1">
            <a:spLocks noGrp="1"/>
          </p:cNvSpPr>
          <p:nvPr>
            <p:ph type="subTitle" idx="1"/>
          </p:nvPr>
        </p:nvSpPr>
        <p:spPr>
          <a:xfrm>
            <a:off x="0" y="1718488"/>
            <a:ext cx="9143999" cy="14365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47500" lnSpcReduction="20000"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endParaRPr sz="3200" b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en-US" sz="4200" dirty="0">
                <a:solidFill>
                  <a:schemeClr val="dk1"/>
                </a:solidFill>
                <a:latin typeface="Cambria" panose="02040503050406030204" pitchFamily="18" charset="0"/>
                <a:ea typeface="Cambria"/>
                <a:cs typeface="Cambria"/>
                <a:sym typeface="Cambria"/>
              </a:rPr>
              <a:t>Brian L. Evans</a:t>
            </a:r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en-US" sz="4200" dirty="0">
                <a:solidFill>
                  <a:srgbClr val="212529"/>
                </a:solidFill>
                <a:latin typeface="Cambria" panose="02040503050406030204" pitchFamily="18" charset="0"/>
              </a:rPr>
              <a:t>In</a:t>
            </a:r>
            <a:r>
              <a:rPr lang="en-US" sz="4200" dirty="0">
                <a:solidFill>
                  <a:srgbClr val="212529"/>
                </a:solidFill>
                <a:latin typeface="Cambria" panose="02040503050406030204" pitchFamily="18" charset="0"/>
                <a:sym typeface="Cambria"/>
              </a:rPr>
              <a:t>t</a:t>
            </a:r>
            <a:r>
              <a:rPr lang="en-US" sz="4200" dirty="0">
                <a:solidFill>
                  <a:srgbClr val="212529"/>
                </a:solidFill>
                <a:latin typeface="Cambria" panose="02040503050406030204" pitchFamily="18" charset="0"/>
              </a:rPr>
              <a:t>erim </a:t>
            </a:r>
            <a:r>
              <a:rPr lang="en-US" sz="4200" b="0" i="0" dirty="0">
                <a:solidFill>
                  <a:srgbClr val="212529"/>
                </a:solidFill>
                <a:effectLst/>
                <a:latin typeface="Cambria" panose="02040503050406030204" pitchFamily="18" charset="0"/>
              </a:rPr>
              <a:t>President </a:t>
            </a:r>
            <a:r>
              <a:rPr lang="en-US" sz="4200" b="0" i="0" dirty="0">
                <a:solidFill>
                  <a:srgbClr val="212529"/>
                </a:solidFill>
                <a:effectLst/>
                <a:latin typeface="Cambria" panose="02040503050406030204" pitchFamily="18" charset="0"/>
                <a:hlinkClick r:id="rId3"/>
              </a:rPr>
              <a:t>Texas AAUP Conference</a:t>
            </a:r>
            <a:endParaRPr lang="en-US" sz="4200" dirty="0">
              <a:solidFill>
                <a:schemeClr val="dk1"/>
              </a:solidFill>
              <a:latin typeface="Cambria" panose="02040503050406030204" pitchFamily="18" charset="0"/>
              <a:ea typeface="Cambria"/>
              <a:cs typeface="Cambria"/>
              <a:sym typeface="Cambria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58"/>
              <a:buFont typeface="Arial"/>
              <a:buNone/>
            </a:pPr>
            <a:endParaRPr sz="4200" dirty="0"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78521" y="3567460"/>
            <a:ext cx="5774601" cy="14365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D8BC3F-C020-324D-0249-EB0FF8BA22C0}"/>
              </a:ext>
            </a:extLst>
          </p:cNvPr>
          <p:cNvSpPr txBox="1"/>
          <p:nvPr/>
        </p:nvSpPr>
        <p:spPr>
          <a:xfrm>
            <a:off x="-1" y="3042947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i="1" dirty="0">
                <a:solidFill>
                  <a:schemeClr val="dk1"/>
                </a:solidFill>
                <a:latin typeface="Cambria"/>
              </a:rPr>
              <a:t>F</a:t>
            </a:r>
            <a:r>
              <a:rPr lang="en" sz="1800" i="1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e</a:t>
            </a:r>
            <a:r>
              <a:rPr lang="en-US" sz="1800" i="1" dirty="0" err="1">
                <a:solidFill>
                  <a:schemeClr val="dk1"/>
                </a:solidFill>
                <a:latin typeface="Cambria"/>
              </a:rPr>
              <a:t>bruary</a:t>
            </a:r>
            <a:r>
              <a:rPr lang="en-US" sz="1800" i="1" dirty="0">
                <a:solidFill>
                  <a:schemeClr val="dk1"/>
                </a:solidFill>
                <a:latin typeface="Cambria"/>
              </a:rPr>
              <a:t> 23, 2024</a:t>
            </a:r>
          </a:p>
        </p:txBody>
      </p:sp>
      <p:sp>
        <p:nvSpPr>
          <p:cNvPr id="2" name="Google Shape;148;p28">
            <a:extLst>
              <a:ext uri="{FF2B5EF4-FFF2-40B4-BE49-F238E27FC236}">
                <a16:creationId xmlns:a16="http://schemas.microsoft.com/office/drawing/2014/main" id="{4F07B64E-C1D1-103A-C118-2B3F8C61AEE8}"/>
              </a:ext>
            </a:extLst>
          </p:cNvPr>
          <p:cNvSpPr txBox="1"/>
          <p:nvPr/>
        </p:nvSpPr>
        <p:spPr>
          <a:xfrm>
            <a:off x="0" y="-44825"/>
            <a:ext cx="91440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 dirty="0">
                <a:latin typeface="Cambria"/>
                <a:ea typeface="Cambria"/>
                <a:cs typeface="Cambria"/>
                <a:sym typeface="Cambria"/>
              </a:rPr>
              <a:t>Speaking for myself as a </a:t>
            </a:r>
            <a:r>
              <a:rPr lang="en" sz="1600" i="1" dirty="0" err="1">
                <a:latin typeface="Cambria"/>
                <a:ea typeface="Cambria"/>
                <a:cs typeface="Cambria"/>
                <a:sym typeface="Cambria"/>
              </a:rPr>
              <a:t>priva</a:t>
            </a:r>
            <a:r>
              <a:rPr lang="en-US" sz="1600" i="1" dirty="0">
                <a:latin typeface="Cambria"/>
                <a:ea typeface="Cambria"/>
                <a:cs typeface="Cambria"/>
                <a:sym typeface="Cambria"/>
              </a:rPr>
              <a:t>t</a:t>
            </a:r>
            <a:r>
              <a:rPr lang="en" sz="1600" i="1" dirty="0">
                <a:latin typeface="Cambria"/>
                <a:ea typeface="Cambria"/>
                <a:cs typeface="Cambria"/>
                <a:sym typeface="Cambria"/>
              </a:rPr>
              <a:t>e individual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i="1" dirty="0">
                <a:latin typeface="Cambria"/>
                <a:ea typeface="Cambria"/>
                <a:cs typeface="Cambria"/>
                <a:sym typeface="Cambria"/>
              </a:rPr>
              <a:t>Not speaking on behalf of any group, institution, or organization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/>
        </p:nvSpPr>
        <p:spPr>
          <a:xfrm>
            <a:off x="311700" y="880475"/>
            <a:ext cx="8544600" cy="3883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dirty="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● </a:t>
            </a:r>
            <a: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Founded in 1915 by faculty and has 45,000 members</a:t>
            </a:r>
            <a:endParaRPr sz="18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● Champions academic freedom, advances shared</a:t>
            </a:r>
            <a:b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governance, and organizes all faculty to promote</a:t>
            </a:r>
            <a:b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economic security and quality education</a:t>
            </a:r>
            <a:endParaRPr sz="1800" dirty="0">
              <a:solidFill>
                <a:schemeClr val="dk2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● </a:t>
            </a:r>
            <a: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Develops standards and procedures to protect academic freedom and ensure shared governance adopted by more than 1500 colleges and universities.</a:t>
            </a:r>
            <a:endParaRPr sz="18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>
              <a:lnSpc>
                <a:spcPct val="115000"/>
              </a:lnSpc>
              <a:spcBef>
                <a:spcPts val="1000"/>
              </a:spcBef>
            </a:pPr>
            <a: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● Welcomes faculty</a:t>
            </a:r>
            <a:r>
              <a:rPr lang="en" sz="1800" dirty="0">
                <a:solidFill>
                  <a:schemeClr val="dk1"/>
                </a:solidFill>
                <a:latin typeface="Cambria"/>
                <a:sym typeface="Cambria"/>
              </a:rPr>
              <a:t>, researchers, grad students &amp; academic advisors</a:t>
            </a:r>
            <a:br>
              <a:rPr lang="en" sz="1800" dirty="0">
                <a:solidFill>
                  <a:schemeClr val="dk1"/>
                </a:solidFill>
                <a:latin typeface="Cambria"/>
                <a:sym typeface="Cambria"/>
              </a:rPr>
            </a:br>
            <a:r>
              <a:rPr lang="en" sz="1800" dirty="0">
                <a:solidFill>
                  <a:schemeClr val="dk1"/>
                </a:solidFill>
                <a:latin typeface="Cambria"/>
                <a:sym typeface="Cambria"/>
              </a:rPr>
              <a:t>as members </a:t>
            </a:r>
            <a:r>
              <a:rPr lang="en-US" sz="1800" dirty="0">
                <a:solidFill>
                  <a:schemeClr val="dk1"/>
                </a:solidFill>
                <a:latin typeface="Cambria"/>
              </a:rPr>
              <a:t>and others as associate members</a:t>
            </a:r>
            <a:r>
              <a:rPr lang="en" sz="1800" dirty="0">
                <a:solidFill>
                  <a:schemeClr val="dk1"/>
                </a:solidFill>
                <a:latin typeface="Cambria"/>
                <a:sym typeface="Cambria"/>
              </a:rPr>
              <a:t> </a:t>
            </a:r>
            <a: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– join at </a:t>
            </a:r>
            <a:r>
              <a:rPr lang="en" sz="1800" u="sng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aaup.org</a:t>
            </a:r>
            <a:r>
              <a:rPr lang="en" sz="1800" u="sng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sz="1800" u="sng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● </a:t>
            </a:r>
            <a: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Affiliated with American Federation of Teachers (1.7M including</a:t>
            </a:r>
            <a:b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148,000 professors) on Aug. 1, 2022. Texas AFT has 66,000 members.</a:t>
            </a:r>
            <a:endParaRPr sz="18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3" name="Google Shape;73;p15"/>
          <p:cNvSpPr txBox="1">
            <a:spLocks noGrp="1"/>
          </p:cNvSpPr>
          <p:nvPr>
            <p:ph type="ctrTitle"/>
          </p:nvPr>
        </p:nvSpPr>
        <p:spPr>
          <a:xfrm>
            <a:off x="311700" y="2827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Cambria"/>
                <a:ea typeface="Cambria"/>
                <a:cs typeface="Cambria"/>
                <a:sym typeface="Cambria"/>
              </a:rPr>
              <a:t>American Association of University Professors (AAUP)</a:t>
            </a:r>
            <a:endParaRPr sz="5500"/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7B877AAF-71AA-83CD-86E1-7E781F91F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8421" y="970122"/>
            <a:ext cx="2931459" cy="1407100"/>
          </a:xfrm>
          <a:prstGeom prst="rect">
            <a:avLst/>
          </a:prstGeom>
        </p:spPr>
      </p:pic>
      <p:pic>
        <p:nvPicPr>
          <p:cNvPr id="4" name="Picture 3" descr="A blue shield with white letters&#10;&#10;Description automatically generated">
            <a:extLst>
              <a:ext uri="{FF2B5EF4-FFF2-40B4-BE49-F238E27FC236}">
                <a16:creationId xmlns:a16="http://schemas.microsoft.com/office/drawing/2014/main" id="{80D51529-513A-16EE-122B-15B5B7D9B4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9302" y="3209368"/>
            <a:ext cx="1776671" cy="168039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80731-602C-F5BF-9B9E-A6BC55DEA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0224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Cambria"/>
              </a:rPr>
              <a:t>Texas AAUP Conference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1AB7F1-29F9-BD90-9DB0-5DE624102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5836" y="954602"/>
            <a:ext cx="8807481" cy="4068674"/>
          </a:xfrm>
        </p:spPr>
        <p:txBody>
          <a:bodyPr>
            <a:normAutofit fontScale="55000" lnSpcReduction="20000"/>
          </a:bodyPr>
          <a:lstStyle/>
          <a:p>
            <a:pPr marL="13970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4400" dirty="0">
                <a:latin typeface="Cambria" panose="02040503050406030204" pitchFamily="18" charset="0"/>
              </a:rPr>
              <a:t>Members at 75 universities, comm. colleges, health-related inst.</a:t>
            </a:r>
          </a:p>
          <a:p>
            <a:pPr marL="13970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400" dirty="0">
                <a:latin typeface="Cambria" panose="02040503050406030204" pitchFamily="18" charset="0"/>
              </a:rPr>
              <a:t>Advocacy </a:t>
            </a:r>
            <a:r>
              <a:rPr lang="en-US" sz="4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amplifi</a:t>
            </a:r>
            <a:r>
              <a:rPr lang="en-US" sz="4400" dirty="0">
                <a:latin typeface="Cambria" panose="02040503050406030204" pitchFamily="18" charset="0"/>
              </a:rPr>
              <a:t>ed</a:t>
            </a:r>
            <a:r>
              <a:rPr lang="en-US" sz="4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by </a:t>
            </a:r>
            <a:r>
              <a:rPr lang="en-US" sz="4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hlinkClick r:id="rId2"/>
              </a:rPr>
              <a:t>Texas AFT</a:t>
            </a:r>
            <a:r>
              <a:rPr lang="en-US" sz="4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&amp; </a:t>
            </a:r>
            <a:r>
              <a:rPr lang="en-US" sz="4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hlinkClick r:id="rId3"/>
              </a:rPr>
              <a:t>NAACP Legal De</a:t>
            </a:r>
            <a:r>
              <a:rPr lang="en-US" sz="4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hlinkClick r:id="rId3"/>
              </a:rPr>
              <a:t>fense </a:t>
            </a:r>
            <a:r>
              <a:rPr lang="en-US" sz="4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hlinkClick r:id="rId3"/>
              </a:rPr>
              <a:t>F</a:t>
            </a:r>
            <a:r>
              <a:rPr lang="en-US" sz="4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hlinkClick r:id="rId3"/>
              </a:rPr>
              <a:t>un</a:t>
            </a:r>
            <a:r>
              <a:rPr lang="en-US" sz="4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hlinkClick r:id="rId3"/>
              </a:rPr>
              <a:t>d</a:t>
            </a:r>
            <a:endParaRPr lang="en-US" sz="4400" b="0" i="0" dirty="0"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marL="13970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400" dirty="0">
                <a:solidFill>
                  <a:schemeClr val="tx1"/>
                </a:solidFill>
                <a:latin typeface="Cambria" panose="02040503050406030204" pitchFamily="18" charset="0"/>
              </a:rPr>
              <a:t>In the House, our coordinated effort among 10 higher ed orgs to organize faculty, staff, students, alumni, and others</a:t>
            </a:r>
          </a:p>
          <a:p>
            <a:pPr>
              <a:lnSpc>
                <a:spcPct val="110000"/>
              </a:lnSpc>
            </a:pPr>
            <a:r>
              <a:rPr lang="en-US" sz="3300" dirty="0">
                <a:solidFill>
                  <a:schemeClr val="tx1"/>
                </a:solidFill>
                <a:latin typeface="Cambria" panose="02040503050406030204" pitchFamily="18" charset="0"/>
              </a:rPr>
              <a:t>Led to c</a:t>
            </a:r>
            <a:r>
              <a:rPr lang="en-US" sz="33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hange in legal definition of tenure from one-year</a:t>
            </a:r>
            <a:br>
              <a:rPr lang="en-US" sz="33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</a:br>
            <a:r>
              <a:rPr lang="en-US" sz="33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guaranteed contracts to continuous employment</a:t>
            </a:r>
            <a:r>
              <a:rPr lang="en-US" sz="3300" dirty="0">
                <a:solidFill>
                  <a:schemeClr val="tx1"/>
                </a:solidFill>
                <a:latin typeface="Cambria" panose="02040503050406030204" pitchFamily="18" charset="0"/>
              </a:rPr>
              <a:t> (SB 18)</a:t>
            </a:r>
            <a:endParaRPr lang="en-US" sz="3300" b="0" i="0" dirty="0">
              <a:solidFill>
                <a:schemeClr val="tx1"/>
              </a:solidFill>
              <a:effectLst/>
              <a:latin typeface="Cambria" panose="02040503050406030204" pitchFamily="18" charset="0"/>
            </a:endParaRPr>
          </a:p>
          <a:p>
            <a:pPr>
              <a:lnSpc>
                <a:spcPct val="110000"/>
              </a:lnSpc>
            </a:pPr>
            <a:r>
              <a:rPr lang="en-US" sz="3300" dirty="0">
                <a:solidFill>
                  <a:schemeClr val="tx1"/>
                </a:solidFill>
                <a:latin typeface="Cambria" panose="02040503050406030204" pitchFamily="18" charset="0"/>
              </a:rPr>
              <a:t>Led to c</a:t>
            </a:r>
            <a:r>
              <a:rPr lang="en-US" sz="33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hanges in anti-DEI bill including several</a:t>
            </a:r>
            <a:br>
              <a:rPr lang="en-US" sz="33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</a:br>
            <a:r>
              <a:rPr lang="en-US" sz="33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exceptions for external grants (SB 17)</a:t>
            </a:r>
          </a:p>
          <a:p>
            <a:pPr>
              <a:lnSpc>
                <a:spcPct val="110000"/>
              </a:lnSpc>
            </a:pPr>
            <a:r>
              <a:rPr lang="en-US" sz="3300" dirty="0">
                <a:solidFill>
                  <a:schemeClr val="tx1"/>
                </a:solidFill>
                <a:latin typeface="Cambria" panose="02040503050406030204" pitchFamily="18" charset="0"/>
              </a:rPr>
              <a:t>H</a:t>
            </a:r>
            <a:r>
              <a:rPr lang="en-US" sz="33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elped defeat the </a:t>
            </a:r>
            <a:r>
              <a:rPr lang="en-US" sz="3300" b="0" i="0" u="sng" dirty="0">
                <a:solidFill>
                  <a:srgbClr val="BE0B40"/>
                </a:solidFill>
                <a:effectLst/>
                <a:latin typeface="Cambria" panose="02040503050406030204" pitchFamily="18" charset="0"/>
                <a:hlinkClick r:id="rId4"/>
              </a:rPr>
              <a:t>censorship bill</a:t>
            </a:r>
            <a:r>
              <a:rPr lang="en-US" sz="3300" b="0" i="0" u="sng" dirty="0">
                <a:solidFill>
                  <a:srgbClr val="BE0B40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US" sz="3300" b="0" i="0" dirty="0">
                <a:solidFill>
                  <a:srgbClr val="484548"/>
                </a:solidFill>
                <a:effectLst/>
                <a:latin typeface="Cambria" panose="02040503050406030204" pitchFamily="18" charset="0"/>
              </a:rPr>
              <a:t>(SB 16)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4C268D6C-A4FB-BCDE-C5A5-801B68E3D8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1129" y="2746893"/>
            <a:ext cx="2201394" cy="19938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0DDAA0-18E9-3EBB-9BE0-A662B80097E9}"/>
              </a:ext>
            </a:extLst>
          </p:cNvPr>
          <p:cNvSpPr txBox="1"/>
          <p:nvPr/>
        </p:nvSpPr>
        <p:spPr>
          <a:xfrm>
            <a:off x="-1" y="4625792"/>
            <a:ext cx="6687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9700" indent="0">
              <a:buNone/>
            </a:pPr>
            <a:r>
              <a:rPr lang="en-US" sz="1400" b="0" i="0" dirty="0">
                <a:solidFill>
                  <a:srgbClr val="484548"/>
                </a:solidFill>
                <a:effectLst/>
                <a:latin typeface="Cambria" panose="02040503050406030204" pitchFamily="18" charset="0"/>
              </a:rPr>
              <a:t>Karma R. Chávez, </a:t>
            </a:r>
            <a:r>
              <a:rPr lang="en-US" sz="1400" b="0" i="0" u="none" strike="noStrike" dirty="0">
                <a:solidFill>
                  <a:srgbClr val="007AAD"/>
                </a:solidFill>
                <a:effectLst/>
                <a:latin typeface="Cambria" panose="02040503050406030204" pitchFamily="18" charset="0"/>
                <a:hlinkClick r:id="rId6"/>
              </a:rPr>
              <a:t>Lessons from AAUP Advocacy in Texas</a:t>
            </a:r>
            <a:r>
              <a:rPr lang="en-US" sz="1400" b="0" i="0" u="none" strike="noStrike" dirty="0">
                <a:solidFill>
                  <a:srgbClr val="007AAD"/>
                </a:solidFill>
                <a:effectLst/>
                <a:latin typeface="Cambria" panose="02040503050406030204" pitchFamily="18" charset="0"/>
              </a:rPr>
              <a:t>, Academe, 2023.  </a:t>
            </a:r>
            <a:r>
              <a:rPr lang="en-US" sz="1400" b="0" i="1" dirty="0">
                <a:solidFill>
                  <a:srgbClr val="484548"/>
                </a:solidFill>
                <a:effectLst/>
                <a:latin typeface="Cambria" panose="02040503050406030204" pitchFamily="18" charset="0"/>
              </a:rPr>
              <a:t>How a revived AAUP chapter and a coalition of allies mobilized against a legislative assault.</a:t>
            </a:r>
          </a:p>
        </p:txBody>
      </p:sp>
    </p:spTree>
    <p:extLst>
      <p:ext uri="{BB962C8B-B14F-4D97-AF65-F5344CB8AC3E}">
        <p14:creationId xmlns:p14="http://schemas.microsoft.com/office/powerpoint/2010/main" val="831420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/>
        </p:nvSpPr>
        <p:spPr>
          <a:xfrm>
            <a:off x="311700" y="880475"/>
            <a:ext cx="8643300" cy="35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In higher education, academic freedom lies at the heart of the free, independent, critical inquiry fundamental to the mission of a college or university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Faculty in AAUP and college/university Presidents in American Association of Colleges &amp; Universities jointly formulated academic freedom principles for teachers: </a:t>
            </a: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[1]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rPr>
              <a:t>freedom to discuss all relevant matters in the classroom</a:t>
            </a:r>
            <a:endParaRPr sz="1800">
              <a:solidFill>
                <a:schemeClr val="accent2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rPr>
              <a:t>freedom to explore all avenues of scholarship, research, and creative expression and to publish the results of such work</a:t>
            </a:r>
            <a:endParaRPr sz="1800">
              <a:solidFill>
                <a:schemeClr val="accent2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rPr>
              <a:t>freedom from institutional censorship or discipline when speaking or writing as participants in the governance of an educational institution</a:t>
            </a:r>
            <a:endParaRPr sz="1800">
              <a:solidFill>
                <a:schemeClr val="accent2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rPr>
              <a:t>freedom from institutional censorship when speaking or writing as a citizen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9" name="Google Shape;79;p16"/>
          <p:cNvSpPr txBox="1">
            <a:spLocks noGrp="1"/>
          </p:cNvSpPr>
          <p:nvPr>
            <p:ph type="ctrTitle"/>
          </p:nvPr>
        </p:nvSpPr>
        <p:spPr>
          <a:xfrm>
            <a:off x="311700" y="2827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latin typeface="Cambria"/>
                <a:ea typeface="Cambria"/>
                <a:cs typeface="Cambria"/>
                <a:sym typeface="Cambria"/>
              </a:rPr>
              <a:t>Academic Freedom</a:t>
            </a:r>
            <a:endParaRPr sz="5500" dirty="0"/>
          </a:p>
        </p:txBody>
      </p:sp>
      <p:sp>
        <p:nvSpPr>
          <p:cNvPr id="80" name="Google Shape;80;p16"/>
          <p:cNvSpPr txBox="1"/>
          <p:nvPr/>
        </p:nvSpPr>
        <p:spPr>
          <a:xfrm>
            <a:off x="0" y="4599725"/>
            <a:ext cx="91440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[1] 1940 Statement:</a:t>
            </a:r>
            <a:r>
              <a:rPr lang="en">
                <a:solidFill>
                  <a:schemeClr val="dk1"/>
                </a:solidFill>
                <a:uFill>
                  <a:noFill/>
                </a:uFill>
                <a:latin typeface="Cambria"/>
                <a:ea typeface="Cambria"/>
                <a:cs typeface="Cambria"/>
                <a:sym typeface="Cambr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https://www.aaup.org/report/1940-statement-principles-academic-freedom-and-tenure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/>
        </p:nvSpPr>
        <p:spPr>
          <a:xfrm>
            <a:off x="311700" y="880475"/>
            <a:ext cx="8643300" cy="3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Academic freedom empowers faculty as well as other teachers and researchers to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bring the latest breakthroughs into the classroom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innovate in scholarly research and creative endeavors 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disseminate knowledge for the benefit of society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Academic freedom </a:t>
            </a:r>
            <a:r>
              <a:rPr lang="en" sz="1800">
                <a:solidFill>
                  <a:srgbClr val="131313"/>
                </a:solidFill>
                <a:latin typeface="Cambria"/>
                <a:ea typeface="Cambria"/>
                <a:cs typeface="Cambria"/>
                <a:sym typeface="Cambria"/>
              </a:rPr>
              <a:t>allows </a:t>
            </a: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teachers</a:t>
            </a:r>
            <a:r>
              <a:rPr lang="en" sz="1800">
                <a:solidFill>
                  <a:srgbClr val="131313"/>
                </a:solidFill>
                <a:latin typeface="Cambria"/>
                <a:ea typeface="Cambria"/>
                <a:cs typeface="Cambria"/>
                <a:sym typeface="Cambria"/>
              </a:rPr>
              <a:t> to help students develop the critical thinking, knowledge, training, and professional networks needed for successful careers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highlight>
                  <a:srgbClr val="FFFFFF"/>
                </a:highlight>
                <a:latin typeface="Cambria"/>
                <a:ea typeface="Cambria"/>
                <a:cs typeface="Cambria"/>
                <a:sym typeface="Cambria"/>
              </a:rPr>
              <a:t>Critical thinking is a required course outcome by THECB.</a:t>
            </a: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[2]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AAUP, Presidents, and Boards of Regents jointly formulated principles for shared governance and due process </a:t>
            </a: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[</a:t>
            </a:r>
            <a:r>
              <a:rPr lang="en">
                <a:solidFill>
                  <a:schemeClr val="dk1"/>
                </a:solidFill>
              </a:rPr>
              <a:t>3</a:t>
            </a: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]</a:t>
            </a: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which are k</a:t>
            </a:r>
            <a:r>
              <a:rPr lang="en" sz="1800">
                <a:solidFill>
                  <a:schemeClr val="dk1"/>
                </a:solidFill>
                <a:highlight>
                  <a:srgbClr val="FFFFFF"/>
                </a:highlight>
                <a:latin typeface="Cambria"/>
                <a:ea typeface="Cambria"/>
                <a:cs typeface="Cambria"/>
                <a:sym typeface="Cambria"/>
              </a:rPr>
              <a:t>e</a:t>
            </a: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y </a:t>
            </a:r>
            <a:r>
              <a:rPr lang="en" sz="180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safeguards</a:t>
            </a: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of academic freedom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6" name="Google Shape;86;p17"/>
          <p:cNvSpPr txBox="1">
            <a:spLocks noGrp="1"/>
          </p:cNvSpPr>
          <p:nvPr>
            <p:ph type="ctrTitle"/>
          </p:nvPr>
        </p:nvSpPr>
        <p:spPr>
          <a:xfrm>
            <a:off x="311700" y="2827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latin typeface="Cambria"/>
                <a:ea typeface="Cambria"/>
                <a:cs typeface="Cambria"/>
                <a:sym typeface="Cambria"/>
              </a:rPr>
              <a:t>Academic Freedom</a:t>
            </a:r>
            <a:endParaRPr sz="5500" dirty="0"/>
          </a:p>
        </p:txBody>
      </p:sp>
      <p:sp>
        <p:nvSpPr>
          <p:cNvPr id="87" name="Google Shape;87;p17"/>
          <p:cNvSpPr txBox="1"/>
          <p:nvPr/>
        </p:nvSpPr>
        <p:spPr>
          <a:xfrm>
            <a:off x="0" y="4390500"/>
            <a:ext cx="91440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[2] Texas Higher Ed. Coordinating Board,</a:t>
            </a:r>
            <a:r>
              <a:rPr lang="en">
                <a:solidFill>
                  <a:schemeClr val="dk1"/>
                </a:solidFill>
                <a:uFill>
                  <a:noFill/>
                </a:uFill>
                <a:latin typeface="Cambria"/>
                <a:ea typeface="Cambria"/>
                <a:cs typeface="Cambria"/>
                <a:sym typeface="Cambr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u="sng">
                <a:solidFill>
                  <a:srgbClr val="1155CC"/>
                </a:solidFill>
                <a:latin typeface="Cambria"/>
                <a:ea typeface="Cambria"/>
                <a:cs typeface="Cambria"/>
                <a:sym typeface="Cambr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Lower Division Academic Course Guide Manual</a:t>
            </a: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Spring 2018.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[</a:t>
            </a:r>
            <a:r>
              <a:rPr lang="en" sz="1350">
                <a:solidFill>
                  <a:schemeClr val="dk1"/>
                </a:solidFill>
              </a:rPr>
              <a:t>3</a:t>
            </a: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] 1966 Joint Statement,</a:t>
            </a:r>
            <a:r>
              <a:rPr lang="en">
                <a:solidFill>
                  <a:schemeClr val="dk1"/>
                </a:solidFill>
                <a:uFill>
                  <a:noFill/>
                </a:uFill>
                <a:latin typeface="Cambria"/>
                <a:ea typeface="Cambria"/>
                <a:cs typeface="Cambria"/>
                <a:sym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4"/>
              </a:rPr>
              <a:t>https://www.aaup.org/report/statement-government-colleges-and-universities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4A8CF-9598-B992-0A35-2F696E1AF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94013"/>
            <a:ext cx="8832300" cy="572700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US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hlinkClick r:id="rId2"/>
              </a:rPr>
              <a:t>SB18</a:t>
            </a:r>
            <a:r>
              <a:rPr lang="en-US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 Modified Post-Tenure Review in Education Code</a:t>
            </a:r>
            <a:endParaRPr lang="en-US" b="0" i="0" dirty="0">
              <a:solidFill>
                <a:srgbClr val="2B2924"/>
              </a:solidFill>
              <a:effectLst/>
              <a:latin typeface="Cambria" panose="02040503050406030204" pitchFamily="18" charset="0"/>
              <a:hlinkClick r:id="rId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B50C44-FDD8-344F-FBE9-862712B09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4200" y="766990"/>
            <a:ext cx="8832300" cy="3957406"/>
          </a:xfrm>
        </p:spPr>
        <p:txBody>
          <a:bodyPr>
            <a:normAutofit fontScale="92500"/>
          </a:bodyPr>
          <a:lstStyle/>
          <a:p>
            <a:pPr marL="114300" indent="0">
              <a:spcBef>
                <a:spcPts val="900"/>
              </a:spcBef>
              <a:buNone/>
            </a:pPr>
            <a:r>
              <a:rPr lang="en-US" sz="2200" b="1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Part 1 – Adds Tenure Definition</a:t>
            </a:r>
          </a:p>
          <a:p>
            <a:r>
              <a:rPr lang="en-US" sz="1900" dirty="0">
                <a:solidFill>
                  <a:srgbClr val="2B2924"/>
                </a:solidFill>
                <a:latin typeface="Cambria" panose="02040503050406030204" pitchFamily="18" charset="0"/>
              </a:rPr>
              <a:t>Codifies tenure as continuous employment Sec. 2 Part 4</a:t>
            </a:r>
          </a:p>
          <a:p>
            <a:r>
              <a:rPr lang="en-US" sz="1900" dirty="0">
                <a:solidFill>
                  <a:srgbClr val="2B2924"/>
                </a:solidFill>
                <a:latin typeface="Cambria" panose="02040503050406030204" pitchFamily="18" charset="0"/>
              </a:rPr>
              <a:t>Only a governing board may grant tenure Sec. 3(b)</a:t>
            </a:r>
          </a:p>
          <a:p>
            <a:r>
              <a:rPr lang="en-US" sz="1900" dirty="0">
                <a:solidFill>
                  <a:srgbClr val="2B2924"/>
                </a:solidFill>
                <a:latin typeface="Cambria" panose="02040503050406030204" pitchFamily="18" charset="0"/>
              </a:rPr>
              <a:t>Supreme Court held tenure as a property right </a:t>
            </a:r>
            <a:r>
              <a:rPr lang="en-US" sz="19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–</a:t>
            </a:r>
            <a:r>
              <a:rPr lang="en-US" sz="1900" dirty="0">
                <a:solidFill>
                  <a:srgbClr val="2B2924"/>
                </a:solidFill>
                <a:latin typeface="Cambria" panose="02040503050406030204" pitchFamily="18" charset="0"/>
              </a:rPr>
              <a:t> property amount in Sec. 3(c) **</a:t>
            </a:r>
          </a:p>
          <a:p>
            <a:pPr marL="114300" indent="0">
              <a:spcBef>
                <a:spcPts val="900"/>
              </a:spcBef>
              <a:buNone/>
            </a:pPr>
            <a:r>
              <a:rPr lang="en-US" sz="2200" b="1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Part 2 – </a:t>
            </a:r>
            <a:r>
              <a:rPr lang="en-US" sz="2200" b="1" dirty="0">
                <a:solidFill>
                  <a:srgbClr val="2B2924"/>
                </a:solidFill>
                <a:latin typeface="Cambria" panose="02040503050406030204" pitchFamily="18" charset="0"/>
              </a:rPr>
              <a:t>Facul</a:t>
            </a:r>
            <a:r>
              <a:rPr lang="en-US" sz="2200" b="1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ty dismissal with due process</a:t>
            </a:r>
            <a:r>
              <a:rPr lang="en-US" sz="2200" b="1" dirty="0">
                <a:solidFill>
                  <a:srgbClr val="2B2924"/>
                </a:solidFill>
                <a:latin typeface="Cambria" panose="02040503050406030204" pitchFamily="18" charset="0"/>
              </a:rPr>
              <a:t> </a:t>
            </a:r>
            <a:r>
              <a:rPr lang="en-US" sz="2200" b="1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in Sec. 3(c-1)</a:t>
            </a:r>
            <a:endParaRPr lang="en-US" sz="2200" b="1" dirty="0">
              <a:solidFill>
                <a:srgbClr val="2B2924"/>
              </a:solidFill>
              <a:latin typeface="Cambria" panose="02040503050406030204" pitchFamily="18" charset="0"/>
            </a:endParaRPr>
          </a:p>
          <a:p>
            <a:r>
              <a:rPr lang="en-US" sz="1900" dirty="0">
                <a:solidFill>
                  <a:srgbClr val="2B2924"/>
                </a:solidFill>
                <a:latin typeface="Cambria" panose="02040503050406030204" pitchFamily="18" charset="0"/>
              </a:rPr>
              <a:t>“Each governing board … shall adopt policies and procedures </a:t>
            </a:r>
            <a:r>
              <a:rPr lang="en-US" sz="1900" u="sng" dirty="0">
                <a:solidFill>
                  <a:srgbClr val="2B2924"/>
                </a:solidFill>
                <a:latin typeface="Cambria" panose="02040503050406030204" pitchFamily="18" charset="0"/>
              </a:rPr>
              <a:t>regarding tenure</a:t>
            </a:r>
            <a:r>
              <a:rPr lang="en-US" sz="1900" dirty="0">
                <a:solidFill>
                  <a:srgbClr val="2B2924"/>
                </a:solidFill>
                <a:latin typeface="Cambria" panose="02040503050406030204" pitchFamily="18" charset="0"/>
              </a:rPr>
              <a:t>”</a:t>
            </a:r>
          </a:p>
          <a:p>
            <a:r>
              <a:rPr lang="en-US" sz="1900" dirty="0">
                <a:solidFill>
                  <a:srgbClr val="2B2924"/>
                </a:solidFill>
                <a:latin typeface="Cambria" panose="02040503050406030204" pitchFamily="18" charset="0"/>
              </a:rPr>
              <a:t>Defines 10 ways to dismiss a tenured faculty member</a:t>
            </a:r>
          </a:p>
          <a:p>
            <a:r>
              <a:rPr lang="en-US" sz="1900" dirty="0">
                <a:solidFill>
                  <a:srgbClr val="2B2924"/>
                </a:solidFill>
                <a:latin typeface="Cambria" panose="02040503050406030204" pitchFamily="18" charset="0"/>
              </a:rPr>
              <a:t>Continues provisions for periodic post-tenure review processes</a:t>
            </a:r>
          </a:p>
          <a:p>
            <a:pPr marL="114300" indent="0">
              <a:spcBef>
                <a:spcPts val="900"/>
              </a:spcBef>
              <a:buNone/>
            </a:pPr>
            <a:r>
              <a:rPr lang="en-US" sz="2000" b="1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Part 3 – Summary (“Immediate”) Dismissal </a:t>
            </a:r>
            <a:r>
              <a:rPr lang="en-US" sz="2000" b="1" dirty="0">
                <a:solidFill>
                  <a:srgbClr val="2B2924"/>
                </a:solidFill>
                <a:latin typeface="Cambria" panose="02040503050406030204" pitchFamily="18" charset="0"/>
              </a:rPr>
              <a:t>in Sec. 3(c-4)</a:t>
            </a:r>
          </a:p>
          <a:p>
            <a:r>
              <a:rPr lang="en-US" sz="1900" dirty="0">
                <a:solidFill>
                  <a:srgbClr val="2B2924"/>
                </a:solidFill>
                <a:latin typeface="Cambria" panose="02040503050406030204" pitchFamily="18" charset="0"/>
              </a:rPr>
              <a:t>Sets minimum </a:t>
            </a:r>
            <a:r>
              <a:rPr lang="en-US" sz="19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s</a:t>
            </a:r>
            <a:r>
              <a:rPr lang="en-US" sz="1900" dirty="0">
                <a:solidFill>
                  <a:srgbClr val="2B2924"/>
                </a:solidFill>
                <a:latin typeface="Cambria" panose="02040503050406030204" pitchFamily="18" charset="0"/>
              </a:rPr>
              <a:t>t</a:t>
            </a:r>
            <a:r>
              <a:rPr lang="en-US" sz="19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andards for ins</a:t>
            </a:r>
            <a:r>
              <a:rPr lang="en-US" sz="1900" dirty="0">
                <a:solidFill>
                  <a:srgbClr val="2B2924"/>
                </a:solidFill>
                <a:latin typeface="Cambria" panose="02040503050406030204" pitchFamily="18" charset="0"/>
              </a:rPr>
              <a:t>titutions that choose to have summary dismissal</a:t>
            </a:r>
            <a:r>
              <a:rPr lang="en-US" sz="19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 </a:t>
            </a:r>
            <a:endParaRPr lang="en-US" sz="1900" b="1" dirty="0">
              <a:solidFill>
                <a:srgbClr val="2B2924"/>
              </a:solidFill>
              <a:latin typeface="Cambria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614958-E46F-5B20-92D5-BF67FD0EFDA8}"/>
              </a:ext>
            </a:extLst>
          </p:cNvPr>
          <p:cNvSpPr txBox="1"/>
          <p:nvPr/>
        </p:nvSpPr>
        <p:spPr>
          <a:xfrm>
            <a:off x="7395882" y="3233402"/>
            <a:ext cx="1624254" cy="73866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Underlined text means text added to existing law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C593CE-8576-9510-D701-DB5D75517DA1}"/>
              </a:ext>
            </a:extLst>
          </p:cNvPr>
          <p:cNvSpPr txBox="1"/>
          <p:nvPr/>
        </p:nvSpPr>
        <p:spPr>
          <a:xfrm>
            <a:off x="-3265" y="4653644"/>
            <a:ext cx="72198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B2924"/>
                </a:solidFill>
                <a:latin typeface="Cambria" panose="02040503050406030204" pitchFamily="18" charset="0"/>
              </a:rPr>
              <a:t>** 14th Amendment of the US Constitution: Government cannot deprive an individual of property or liberty without due process, but each State defines the property interest.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0F9B981-362F-ED34-CA14-449010E488D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542479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4A8CF-9598-B992-0A35-2F696E1AF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94013"/>
            <a:ext cx="8832300" cy="572700"/>
          </a:xfrm>
        </p:spPr>
        <p:txBody>
          <a:bodyPr>
            <a:noAutofit/>
          </a:bodyPr>
          <a:lstStyle/>
          <a:p>
            <a:r>
              <a:rPr lang="en-US" sz="3200" dirty="0">
                <a:latin typeface="Cambria" panose="02040503050406030204" pitchFamily="18" charset="0"/>
              </a:rPr>
              <a:t>Concerns About SB 18 (1/2)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B50C44-FDD8-344F-FBE9-862712B09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4200" y="758025"/>
            <a:ext cx="8832300" cy="4298792"/>
          </a:xfrm>
        </p:spPr>
        <p:txBody>
          <a:bodyPr>
            <a:normAutofit fontScale="85000" lnSpcReduction="20000"/>
          </a:bodyPr>
          <a:lstStyle/>
          <a:p>
            <a:pPr marL="114300" indent="0">
              <a:lnSpc>
                <a:spcPct val="125000"/>
              </a:lnSpc>
              <a:spcBef>
                <a:spcPts val="900"/>
              </a:spcBef>
              <a:buNone/>
            </a:pPr>
            <a:r>
              <a:rPr lang="en-US" sz="2400" b="1" dirty="0">
                <a:solidFill>
                  <a:srgbClr val="2B2924"/>
                </a:solidFill>
                <a:latin typeface="Cambria" panose="02040503050406030204" pitchFamily="18" charset="0"/>
              </a:rPr>
              <a:t>Academic Freedom not mentioned</a:t>
            </a:r>
          </a:p>
          <a:p>
            <a:pPr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B2924"/>
                </a:solidFill>
                <a:latin typeface="Cambria" panose="02040503050406030204" pitchFamily="18" charset="0"/>
              </a:rPr>
              <a:t>Connect academic freedom as a necessary safeguard of academic freedom</a:t>
            </a:r>
          </a:p>
          <a:p>
            <a:pPr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100" i="1" dirty="0">
                <a:solidFill>
                  <a:srgbClr val="2B2924"/>
                </a:solidFill>
                <a:latin typeface="Cambria" panose="02040503050406030204" pitchFamily="18" charset="0"/>
              </a:rPr>
              <a:t>Academic freedom</a:t>
            </a:r>
            <a:r>
              <a:rPr lang="en-US" sz="2100" dirty="0">
                <a:solidFill>
                  <a:srgbClr val="2B2924"/>
                </a:solidFill>
                <a:latin typeface="Cambria" panose="02040503050406030204" pitchFamily="18" charset="0"/>
              </a:rPr>
              <a:t>: freedom from censorship by the institution or government</a:t>
            </a:r>
          </a:p>
          <a:p>
            <a:pPr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B2924"/>
                </a:solidFill>
                <a:latin typeface="Cambria" panose="02040503050406030204" pitchFamily="18" charset="0"/>
              </a:rPr>
              <a:t>Other academic freedom safeguards include due process &amp; shared governance</a:t>
            </a:r>
          </a:p>
          <a:p>
            <a:pPr marL="114300" indent="0" algn="l">
              <a:lnSpc>
                <a:spcPct val="125000"/>
              </a:lnSpc>
              <a:spcBef>
                <a:spcPts val="900"/>
              </a:spcBef>
              <a:buNone/>
            </a:pPr>
            <a:r>
              <a:rPr lang="en-US" sz="2400" b="1" dirty="0">
                <a:solidFill>
                  <a:srgbClr val="2B2924"/>
                </a:solidFill>
                <a:latin typeface="Cambria" panose="02040503050406030204" pitchFamily="18" charset="0"/>
              </a:rPr>
              <a:t>Part 2: Seven r</a:t>
            </a:r>
            <a:r>
              <a:rPr lang="en-US" sz="2400" b="1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easons for termination are undefined or vague and many do </a:t>
            </a:r>
            <a:r>
              <a:rPr lang="en-US" sz="2400" b="1" dirty="0">
                <a:solidFill>
                  <a:srgbClr val="2B2924"/>
                </a:solidFill>
                <a:latin typeface="Cambria" panose="02040503050406030204" pitchFamily="18" charset="0"/>
              </a:rPr>
              <a:t>not indicate severity or pervasiveness</a:t>
            </a:r>
          </a:p>
          <a:p>
            <a:pPr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B2924"/>
                </a:solidFill>
                <a:latin typeface="Cambria" panose="02040503050406030204" pitchFamily="18" charset="0"/>
              </a:rPr>
              <a:t>exhibited p</a:t>
            </a:r>
            <a:r>
              <a:rPr lang="en-US" sz="21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rofessional incompetence</a:t>
            </a:r>
          </a:p>
          <a:p>
            <a:pPr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B2924"/>
                </a:solidFill>
                <a:latin typeface="Cambria" panose="02040503050406030204" pitchFamily="18" charset="0"/>
              </a:rPr>
              <a:t>failed to perform duties or meet professional responsibilities </a:t>
            </a:r>
          </a:p>
          <a:p>
            <a:pPr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B2924"/>
                </a:solidFill>
                <a:latin typeface="Cambria" panose="02040503050406030204" pitchFamily="18" charset="0"/>
              </a:rPr>
              <a:t>engaged in conduct involving moral turpitude </a:t>
            </a:r>
          </a:p>
          <a:p>
            <a:pPr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B2924"/>
                </a:solidFill>
                <a:latin typeface="Cambria" panose="02040503050406030204" pitchFamily="18" charset="0"/>
              </a:rPr>
              <a:t>violated laws or university system or institution policies</a:t>
            </a:r>
          </a:p>
          <a:p>
            <a:pPr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B2924"/>
                </a:solidFill>
                <a:latin typeface="Cambria" panose="02040503050406030204" pitchFamily="18" charset="0"/>
              </a:rPr>
              <a:t>engaged in unprofessional conduct that adversely affects the institution </a:t>
            </a:r>
          </a:p>
          <a:p>
            <a:pPr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1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violated … university system or institution policies</a:t>
            </a:r>
          </a:p>
          <a:p>
            <a:pPr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B2924"/>
                </a:solidFill>
                <a:latin typeface="Cambria" panose="02040503050406030204" pitchFamily="18" charset="0"/>
              </a:rPr>
              <a:t>other good cause as defined in the institution’s policies 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0F9B981-362F-ED34-CA14-449010E488D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95120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4A8CF-9598-B992-0A35-2F696E1AF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94013"/>
            <a:ext cx="8832300" cy="572700"/>
          </a:xfrm>
        </p:spPr>
        <p:txBody>
          <a:bodyPr>
            <a:noAutofit/>
          </a:bodyPr>
          <a:lstStyle/>
          <a:p>
            <a:r>
              <a:rPr lang="en-US" sz="3200" dirty="0">
                <a:latin typeface="Cambria" panose="02040503050406030204" pitchFamily="18" charset="0"/>
              </a:rPr>
              <a:t>Concerns About SB 18 (2/2)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B50C44-FDD8-344F-FBE9-862712B09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4200" y="758025"/>
            <a:ext cx="8832300" cy="4182247"/>
          </a:xfrm>
        </p:spPr>
        <p:txBody>
          <a:bodyPr>
            <a:normAutofit/>
          </a:bodyPr>
          <a:lstStyle/>
          <a:p>
            <a:pPr marL="114300" indent="0" algn="l">
              <a:lnSpc>
                <a:spcPct val="105000"/>
              </a:lnSpc>
              <a:spcBef>
                <a:spcPts val="900"/>
              </a:spcBef>
              <a:buNone/>
            </a:pPr>
            <a:r>
              <a:rPr lang="en-US" sz="2000" b="1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Par</a:t>
            </a:r>
            <a:r>
              <a:rPr lang="en-US" sz="2000" b="1" dirty="0">
                <a:solidFill>
                  <a:srgbClr val="2B2924"/>
                </a:solidFill>
                <a:latin typeface="Cambria" panose="02040503050406030204" pitchFamily="18" charset="0"/>
              </a:rPr>
              <a:t>t</a:t>
            </a:r>
            <a:r>
              <a:rPr lang="en-US" sz="2000" b="1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 2: Additional grounds for termination in Sec. 3(c-1) include</a:t>
            </a:r>
          </a:p>
          <a:p>
            <a:pPr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F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ailure to complete a development plan from post-tenure review</a:t>
            </a:r>
          </a:p>
          <a:p>
            <a:pPr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“other good cause as defined in the institution’s policies”</a:t>
            </a:r>
            <a:endParaRPr lang="en-US" sz="2000" b="1" dirty="0">
              <a:solidFill>
                <a:srgbClr val="2B2924"/>
              </a:solidFill>
              <a:latin typeface="Cambria" panose="02040503050406030204" pitchFamily="18" charset="0"/>
            </a:endParaRPr>
          </a:p>
          <a:p>
            <a:pPr marL="114300" indent="0" algn="l">
              <a:lnSpc>
                <a:spcPct val="105000"/>
              </a:lnSpc>
              <a:buNone/>
            </a:pPr>
            <a:endParaRPr lang="en-US" sz="2000" b="1" dirty="0">
              <a:solidFill>
                <a:srgbClr val="2B2924"/>
              </a:solidFill>
              <a:latin typeface="Cambria" panose="02040503050406030204" pitchFamily="18" charset="0"/>
            </a:endParaRPr>
          </a:p>
          <a:p>
            <a:pPr marL="114300" indent="0" algn="l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2B2924"/>
                </a:solidFill>
                <a:latin typeface="Cambria" panose="02040503050406030204" pitchFamily="18" charset="0"/>
              </a:rPr>
              <a:t>Part 3: Lack of due process protections for summary dismissal in Sec. 3(c-4)</a:t>
            </a:r>
          </a:p>
          <a:p>
            <a:pPr algn="l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A “designated administrator” is the sole arbiter in determining the</a:t>
            </a:r>
            <a:b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</a:b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outcome ins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tead of a ”jury of one’s peers”</a:t>
            </a:r>
          </a:p>
          <a:p>
            <a:pPr algn="l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Doe</a:t>
            </a: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s no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t</a:t>
            </a: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 give facul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t</a:t>
            </a: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y oppor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t</a:t>
            </a: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uni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t</a:t>
            </a: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y 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t</a:t>
            </a: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o 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examine evidence </a:t>
            </a: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or 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talk to witnesses</a:t>
            </a:r>
          </a:p>
          <a:p>
            <a:pPr algn="l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Does no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t provide faculty </a:t>
            </a: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the option for legal representation</a:t>
            </a:r>
          </a:p>
          <a:p>
            <a:pPr algn="l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Allows a facul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t</a:t>
            </a: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y 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grievance process only after termination</a:t>
            </a:r>
            <a:endParaRPr lang="en-US" sz="2000" dirty="0">
              <a:solidFill>
                <a:srgbClr val="2B2924"/>
              </a:solidFill>
              <a:latin typeface="Cambria" panose="02040503050406030204" pitchFamily="18" charset="0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0F9B981-362F-ED34-CA14-449010E488D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806136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311700" y="189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SB17</a:t>
            </a:r>
            <a:r>
              <a:rPr lang="en" sz="3200">
                <a:latin typeface="Cambria"/>
                <a:ea typeface="Cambria"/>
                <a:cs typeface="Cambria"/>
                <a:sym typeface="Cambria"/>
              </a:rPr>
              <a:t> Bans DEI Programs and Practices (1/3)</a:t>
            </a:r>
            <a:r>
              <a:rPr lang="en" sz="1100"/>
              <a:t> </a:t>
            </a:r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212700" y="868025"/>
            <a:ext cx="8718600" cy="42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Defines a diversity, equity, and inclusion (DEI) office</a:t>
            </a:r>
            <a:r>
              <a:rPr lang="en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 per Sec. 1(a)</a:t>
            </a:r>
            <a:endParaRPr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Influencing hiring or employment practices w/r to race, color, ethnicity or sex</a:t>
            </a:r>
            <a:endParaRPr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Promoting differential treatment to individuals on basis of race, color, or ethnicity</a:t>
            </a:r>
            <a:endParaRPr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Promoting policies or procedures w/r to race, color, or ethnicity</a:t>
            </a:r>
            <a:endParaRPr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Conducting trainings, programs, or other activities designed or implemented in reference to race, color, ethnicity, gender identity, or sexual orientation</a:t>
            </a:r>
            <a:endParaRPr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Bans </a:t>
            </a:r>
            <a:r>
              <a:rPr lang="en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per Sec. 1(b)</a:t>
            </a:r>
            <a:endParaRPr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DEI offices, officers, programs, practices, and trainings</a:t>
            </a:r>
            <a:endParaRPr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Requirement of, or providing preferential treatment for, a DEI statement</a:t>
            </a:r>
            <a:endParaRPr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Preference on basis of race, sex, color, ethnicity, or national origin to an applicant for employment, an employee, or a participant in any function of institution</a:t>
            </a:r>
            <a:endParaRPr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An employee or third party from performing the duties of a DEI office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259975" y="220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u="sng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SB17</a:t>
            </a:r>
            <a:r>
              <a:rPr lang="en" sz="3200">
                <a:latin typeface="Cambria"/>
                <a:ea typeface="Cambria"/>
                <a:cs typeface="Cambria"/>
                <a:sym typeface="Cambria"/>
              </a:rPr>
              <a:t> Bans DEI Programs and Practices (2/3)</a:t>
            </a:r>
            <a:r>
              <a:rPr lang="en" sz="1100"/>
              <a:t> </a:t>
            </a:r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311700" y="891300"/>
            <a:ext cx="8687400" cy="42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Exceptions to ban </a:t>
            </a: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in Sec 1(d):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● Academic course instruction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● Scholarly research or a creative work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● Student organizations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● Guest speakers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● Enhance student academic achievement or postgraduate outcomes that is designed and implemented without regard to race, sex, color, or ethnicity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● Data collection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● Student recruitment or admissions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When applying for grants or complying with terms for accreditation</a:t>
            </a:r>
            <a:endParaRPr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● Can submit a statement highlighting the institution’s work in supporting first-generation, low-income, and underserved student populations, per Sec 1(c)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>
            <a:spLocks noGrp="1"/>
          </p:cNvSpPr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u="sng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SB17</a:t>
            </a:r>
            <a:r>
              <a:rPr lang="en" sz="3200">
                <a:latin typeface="Cambria"/>
                <a:ea typeface="Cambria"/>
                <a:cs typeface="Cambria"/>
                <a:sym typeface="Cambria"/>
              </a:rPr>
              <a:t> Bans DEI Programs and Practices (3/3)</a:t>
            </a:r>
            <a:r>
              <a:rPr lang="en" sz="1100"/>
              <a:t> </a:t>
            </a:r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body" idx="1"/>
          </p:nvPr>
        </p:nvSpPr>
        <p:spPr>
          <a:xfrm>
            <a:off x="200400" y="763364"/>
            <a:ext cx="8743200" cy="41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en" sz="1842" b="1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Penalties for faculty, staff, and contractors </a:t>
            </a:r>
            <a:r>
              <a:rPr lang="en" sz="1842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per Sec 1(b)(2)</a:t>
            </a:r>
            <a:endParaRPr sz="1842" dirty="0"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en" sz="1842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Discipline is up to and including termination for any employee or contractor who engages in conduct banned on slide 6</a:t>
            </a:r>
            <a:endParaRPr sz="1842" dirty="0"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en" sz="1842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Policies and procedures developed by each Governing Board</a:t>
            </a:r>
            <a:endParaRPr sz="1842" dirty="0"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en" sz="1842" b="1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Institutional compliance and penalties </a:t>
            </a:r>
            <a:r>
              <a:rPr lang="en" sz="1842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per Sec. 1(e) and 1(h)</a:t>
            </a:r>
            <a:endParaRPr sz="1842" b="1" dirty="0"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en" sz="1842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Institution may not spend State funds each year until Governing Board certifies compliance </a:t>
            </a:r>
            <a:endParaRPr sz="1842" dirty="0"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en" sz="1842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If a state auditor finds an institution out of compliance, the institution has 180 days to cure the violation</a:t>
            </a:r>
            <a:endParaRPr sz="1842" dirty="0"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en" sz="1842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If an institution does not get into compliance, institution will lose formula funding increases, institutional enhancements, or exceptional items in the next biennium</a:t>
            </a:r>
            <a:endParaRPr sz="1842" dirty="0"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en" sz="1842" b="1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Student or employee may sue if required to participate in DEI training: </a:t>
            </a:r>
            <a:r>
              <a:rPr lang="en" sz="1842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Sec. 1(</a:t>
            </a:r>
            <a:r>
              <a:rPr lang="en" sz="1842" dirty="0" err="1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i</a:t>
            </a:r>
            <a:r>
              <a:rPr lang="en" sz="1842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)</a:t>
            </a:r>
            <a:endParaRPr sz="14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>
            <a:spLocks noGrp="1"/>
          </p:cNvSpPr>
          <p:nvPr>
            <p:ph type="title"/>
          </p:nvPr>
        </p:nvSpPr>
        <p:spPr>
          <a:xfrm>
            <a:off x="249625" y="1760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SB17</a:t>
            </a:r>
            <a:r>
              <a:rPr lang="en">
                <a:latin typeface="Cambria"/>
                <a:ea typeface="Cambria"/>
                <a:cs typeface="Cambria"/>
                <a:sym typeface="Cambria"/>
              </a:rPr>
              <a:t> Key Takeaways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1" name="Google Shape;111;p21"/>
          <p:cNvSpPr txBox="1">
            <a:spLocks noGrp="1"/>
          </p:cNvSpPr>
          <p:nvPr>
            <p:ph type="body" idx="1"/>
          </p:nvPr>
        </p:nvSpPr>
        <p:spPr>
          <a:xfrm>
            <a:off x="299975" y="772000"/>
            <a:ext cx="8720100" cy="43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“</a:t>
            </a:r>
            <a:r>
              <a:rPr lang="en" sz="1500" i="1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4"/>
              </a:rPr>
              <a:t>Don’t do the censors’ work for them</a:t>
            </a:r>
            <a:r>
              <a:rPr lang="en" sz="15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” — Jeremy C. Young, PEN America</a:t>
            </a:r>
            <a:endParaRPr sz="1500" i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91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SB 17 does not affect course instruction, scholarly research, or creative works!</a:t>
            </a:r>
            <a:endParaRPr sz="199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223"/>
              <a:buFont typeface="Arial"/>
              <a:buNone/>
            </a:pPr>
            <a:r>
              <a:rPr lang="en" sz="1991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</a:t>
            </a:r>
            <a:r>
              <a:rPr lang="en" sz="199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We can and should continue to teach and research about racism, inequality, LGBTQ+ issues, and DEI itself.</a:t>
            </a:r>
            <a:endParaRPr sz="199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91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</a:t>
            </a:r>
            <a:r>
              <a:rPr lang="en" sz="199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You should not censor yourself by avoiding teaching material that could be controversial. By doing so we make instructors who cannot avoid these subjects MORE vulnerable.</a:t>
            </a:r>
            <a:endParaRPr sz="199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91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</a:t>
            </a:r>
            <a:r>
              <a:rPr lang="en" sz="199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You might consider reminding students at the beginning of the semester that SB 17 does not affect what they can talk or learn about in class.</a:t>
            </a:r>
            <a:endParaRPr sz="199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Sample syllabus rider:  </a:t>
            </a:r>
            <a:r>
              <a:rPr lang="en" sz="1700" i="1" u="sng">
                <a:solidFill>
                  <a:srgbClr val="1155CC"/>
                </a:solidFill>
                <a:latin typeface="Cambria"/>
                <a:ea typeface="Cambria"/>
                <a:cs typeface="Cambria"/>
                <a:sym typeface="Cambr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Texas Senate Bill 17</a:t>
            </a:r>
            <a:r>
              <a:rPr lang="en" sz="17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the recent law that outlaws diversity, equity, and inclusion programs at public colleges and universities in Texas, does not in any way affect content, instruction or discussion in a course at public colleges and universities in Texas. Expectations and academic freedom for teaching and class discussion have not been altered post-SB 17, and students should not feel the need to censor their speech pertaining to topics including race and racism, structural inequality, LGBTQ+ issues, or diversity, equity, and inclusion.</a:t>
            </a:r>
            <a:endParaRPr sz="1700" i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>
            <a:spLocks noGrp="1"/>
          </p:cNvSpPr>
          <p:nvPr>
            <p:ph type="title"/>
          </p:nvPr>
        </p:nvSpPr>
        <p:spPr>
          <a:xfrm>
            <a:off x="311700" y="2795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5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Today’s Panelists</a:t>
            </a:r>
            <a:endParaRPr sz="285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22"/>
          <p:cNvSpPr txBox="1">
            <a:spLocks noGrp="1"/>
          </p:cNvSpPr>
          <p:nvPr>
            <p:ph type="body" idx="1"/>
          </p:nvPr>
        </p:nvSpPr>
        <p:spPr>
          <a:xfrm>
            <a:off x="311700" y="861119"/>
            <a:ext cx="8520600" cy="39401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Bef>
                <a:spcPts val="600"/>
              </a:spcBef>
              <a:buClr>
                <a:schemeClr val="dk1"/>
              </a:buClr>
              <a:buSzPts val="1100"/>
              <a:buNone/>
            </a:pPr>
            <a:r>
              <a:rPr lang="en" sz="1900" b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Avatara</a:t>
            </a:r>
            <a:r>
              <a:rPr lang="en" sz="1900" b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US" sz="1900" b="1" dirty="0">
                <a:solidFill>
                  <a:schemeClr val="dk1"/>
                </a:solidFill>
                <a:latin typeface="Cambria"/>
              </a:rPr>
              <a:t>Carrington</a:t>
            </a:r>
            <a:r>
              <a:rPr lang="en-US" sz="2000" b="0" i="1" dirty="0">
                <a:effectLst/>
                <a:latin typeface="Newsreader"/>
              </a:rPr>
              <a:t> </a:t>
            </a:r>
            <a:r>
              <a:rPr lang="en" sz="19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is a Civil Rights Attorney at the NAACP Legal Defense Fund, </a:t>
            </a:r>
            <a:r>
              <a:rPr lang="en-US" sz="1900" b="0" i="0" dirty="0">
                <a:effectLst/>
                <a:latin typeface="Cambria" panose="02040503050406030204" pitchFamily="18" charset="0"/>
                <a:hlinkClick r:id="rId3"/>
              </a:rPr>
              <a:t>acarrington@naacpldf.org</a:t>
            </a:r>
            <a:endParaRPr lang="en-US" sz="1900" b="0" i="0" dirty="0">
              <a:effectLst/>
              <a:latin typeface="Cambria" panose="02040503050406030204" pitchFamily="18" charset="0"/>
            </a:endParaRP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1100"/>
              <a:buNone/>
            </a:pPr>
            <a:r>
              <a:rPr lang="en" sz="1900" b="1" dirty="0">
                <a:solidFill>
                  <a:schemeClr val="dk1"/>
                </a:solidFill>
                <a:latin typeface="Cambria"/>
                <a:sym typeface="Cambria"/>
              </a:rPr>
              <a:t>Jim Klein</a:t>
            </a:r>
            <a:r>
              <a:rPr lang="en" sz="1900" dirty="0">
                <a:solidFill>
                  <a:schemeClr val="dk1"/>
                </a:solidFill>
                <a:latin typeface="Cambria"/>
                <a:sym typeface="Cambria"/>
              </a:rPr>
              <a:t> is a faculty member, and </a:t>
            </a:r>
            <a:r>
              <a:rPr lang="en-US" sz="1900" dirty="0">
                <a:solidFill>
                  <a:schemeClr val="dk1"/>
                </a:solidFill>
                <a:latin typeface="Cambria"/>
              </a:rPr>
              <a:t>Past President of </a:t>
            </a:r>
            <a:r>
              <a:rPr lang="en" sz="19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the </a:t>
            </a:r>
            <a:r>
              <a:rPr lang="en-US" sz="1900" dirty="0">
                <a:solidFill>
                  <a:schemeClr val="dk1"/>
                </a:solidFill>
                <a:latin typeface="Cambria"/>
              </a:rPr>
              <a:t>Texas AAUP </a:t>
            </a:r>
            <a:r>
              <a:rPr lang="en" sz="1900" dirty="0">
                <a:solidFill>
                  <a:schemeClr val="dk1"/>
                </a:solidFill>
                <a:latin typeface="Cambria"/>
                <a:sym typeface="Cambria"/>
              </a:rPr>
              <a:t>and </a:t>
            </a:r>
            <a:r>
              <a:rPr lang="en" sz="19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the </a:t>
            </a:r>
            <a:r>
              <a:rPr lang="en-US" sz="1900" dirty="0">
                <a:solidFill>
                  <a:schemeClr val="dk1"/>
                </a:solidFill>
                <a:latin typeface="Cambria"/>
              </a:rPr>
              <a:t>Texas Association of College Teachers, </a:t>
            </a:r>
            <a:r>
              <a:rPr lang="en-US" sz="1900" dirty="0">
                <a:solidFill>
                  <a:schemeClr val="dk1"/>
                </a:solidFill>
                <a:latin typeface="Cambria"/>
                <a:hlinkClick r:id="rId4"/>
              </a:rPr>
              <a:t>jeklein20@gmail.com</a:t>
            </a:r>
            <a:r>
              <a:rPr lang="en-US" sz="1900" dirty="0">
                <a:solidFill>
                  <a:schemeClr val="dk1"/>
                </a:solidFill>
                <a:latin typeface="Cambria"/>
              </a:rPr>
              <a:t>.  Panel </a:t>
            </a:r>
            <a:r>
              <a:rPr lang="en-US" sz="1900" dirty="0" err="1">
                <a:solidFill>
                  <a:schemeClr val="dk1"/>
                </a:solidFill>
                <a:latin typeface="Cambria"/>
              </a:rPr>
              <a:t>mo</a:t>
            </a:r>
            <a:r>
              <a:rPr lang="en" sz="1900" dirty="0">
                <a:solidFill>
                  <a:schemeClr val="dk1"/>
                </a:solidFill>
                <a:latin typeface="Cambria"/>
                <a:sym typeface="Cambria"/>
              </a:rPr>
              <a:t>d</a:t>
            </a:r>
            <a:r>
              <a:rPr lang="en-US" sz="1900" dirty="0">
                <a:solidFill>
                  <a:schemeClr val="dk1"/>
                </a:solidFill>
                <a:latin typeface="Cambria"/>
              </a:rPr>
              <a:t>era</a:t>
            </a:r>
            <a:r>
              <a:rPr lang="en" sz="19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</a:t>
            </a:r>
            <a:r>
              <a:rPr lang="en-US" sz="1900" dirty="0">
                <a:solidFill>
                  <a:schemeClr val="dk1"/>
                </a:solidFill>
                <a:latin typeface="Cambria"/>
              </a:rPr>
              <a:t>or. </a:t>
            </a:r>
            <a:endParaRPr lang="en-US" sz="1900" b="1" dirty="0">
              <a:solidFill>
                <a:schemeClr val="dk1"/>
              </a:solidFill>
              <a:latin typeface="Cambria"/>
            </a:endParaRP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1100"/>
              <a:buNone/>
            </a:pPr>
            <a:r>
              <a:rPr lang="en-US" sz="1900" b="1" dirty="0">
                <a:solidFill>
                  <a:schemeClr val="dk1"/>
                </a:solidFill>
                <a:latin typeface="Cambria"/>
              </a:rPr>
              <a:t>Andrew Martin</a:t>
            </a:r>
            <a:r>
              <a:rPr lang="en-US" sz="1900" dirty="0">
                <a:solidFill>
                  <a:schemeClr val="dk1"/>
                </a:solidFill>
                <a:latin typeface="Cambria"/>
              </a:rPr>
              <a:t> </a:t>
            </a:r>
            <a:r>
              <a:rPr lang="en" sz="1900" dirty="0">
                <a:solidFill>
                  <a:schemeClr val="dk1"/>
                </a:solidFill>
                <a:latin typeface="Cambria"/>
                <a:sym typeface="Cambria"/>
              </a:rPr>
              <a:t>is a faculty member, and </a:t>
            </a:r>
            <a:r>
              <a:rPr lang="en-US" sz="1900" dirty="0">
                <a:solidFill>
                  <a:schemeClr val="dk1"/>
                </a:solidFill>
                <a:latin typeface="Cambria"/>
              </a:rPr>
              <a:t>President, Texas Tech AAUP Chapter, </a:t>
            </a:r>
            <a:r>
              <a:rPr lang="en-US" sz="1900" dirty="0">
                <a:solidFill>
                  <a:schemeClr val="dk1"/>
                </a:solidFill>
                <a:latin typeface="Cambria"/>
                <a:hlinkClick r:id="rId5"/>
              </a:rPr>
              <a:t>andrewwmartin@hotmail.com</a:t>
            </a:r>
            <a:r>
              <a:rPr lang="en-US" sz="1900" dirty="0">
                <a:solidFill>
                  <a:schemeClr val="dk1"/>
                </a:solidFill>
                <a:latin typeface="Cambria"/>
              </a:rPr>
              <a:t> 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1100"/>
              <a:buNone/>
            </a:pPr>
            <a:r>
              <a:rPr lang="en" sz="1900" b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Tabitha Morton </a:t>
            </a:r>
            <a:r>
              <a:rPr lang="en" sz="19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is a </a:t>
            </a:r>
            <a:r>
              <a:rPr lang="en" sz="1900" dirty="0">
                <a:solidFill>
                  <a:schemeClr val="dk1"/>
                </a:solidFill>
                <a:latin typeface="Cambria"/>
                <a:sym typeface="Cambria"/>
              </a:rPr>
              <a:t>faculty member, and Member, </a:t>
            </a:r>
            <a:r>
              <a:rPr lang="en" sz="1900" dirty="0" err="1">
                <a:solidFill>
                  <a:schemeClr val="dk1"/>
                </a:solidFill>
                <a:latin typeface="Cambria"/>
                <a:sym typeface="Cambria"/>
              </a:rPr>
              <a:t>Prairi</a:t>
            </a:r>
            <a:r>
              <a:rPr lang="en-US" sz="1900" dirty="0">
                <a:solidFill>
                  <a:schemeClr val="dk1"/>
                </a:solidFill>
                <a:latin typeface="Cambria"/>
              </a:rPr>
              <a:t>e</a:t>
            </a:r>
            <a:r>
              <a:rPr lang="en" sz="1900" dirty="0">
                <a:solidFill>
                  <a:schemeClr val="dk1"/>
                </a:solidFill>
                <a:latin typeface="Cambria"/>
                <a:sym typeface="Cambria"/>
              </a:rPr>
              <a:t> Vi</a:t>
            </a:r>
            <a:r>
              <a:rPr lang="en-US" sz="1900" dirty="0">
                <a:solidFill>
                  <a:schemeClr val="dk1"/>
                </a:solidFill>
                <a:latin typeface="Cambria"/>
              </a:rPr>
              <a:t>e</a:t>
            </a:r>
            <a:r>
              <a:rPr lang="en" sz="1900" dirty="0">
                <a:solidFill>
                  <a:schemeClr val="dk1"/>
                </a:solidFill>
                <a:latin typeface="Cambria"/>
                <a:sym typeface="Cambria"/>
              </a:rPr>
              <a:t>w A&amp;M AAUP </a:t>
            </a:r>
            <a:r>
              <a:rPr lang="en-US" sz="1900" dirty="0">
                <a:solidFill>
                  <a:schemeClr val="dk1"/>
                </a:solidFill>
                <a:latin typeface="Cambria"/>
              </a:rPr>
              <a:t>Chapter, </a:t>
            </a:r>
            <a:r>
              <a:rPr lang="en-US" sz="1900" dirty="0">
                <a:solidFill>
                  <a:schemeClr val="dk1"/>
                </a:solidFill>
                <a:latin typeface="Cambria"/>
                <a:hlinkClick r:id="rId6"/>
              </a:rPr>
              <a:t>Tabitham12@sbcglobal.ne</a:t>
            </a:r>
            <a:r>
              <a:rPr lang="en" sz="1900" dirty="0">
                <a:solidFill>
                  <a:schemeClr val="dk1"/>
                </a:solidFill>
                <a:latin typeface="Cambria"/>
                <a:sym typeface="Cambria"/>
                <a:hlinkClick r:id="rId6"/>
              </a:rPr>
              <a:t>t</a:t>
            </a:r>
            <a:r>
              <a:rPr lang="en" sz="1900" dirty="0">
                <a:solidFill>
                  <a:schemeClr val="dk1"/>
                </a:solidFill>
                <a:latin typeface="Cambria"/>
                <a:sym typeface="Cambria"/>
              </a:rPr>
              <a:t> 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1100"/>
              <a:buNone/>
            </a:pPr>
            <a:r>
              <a:rPr lang="en-US" sz="1900" b="1" dirty="0">
                <a:solidFill>
                  <a:schemeClr val="dk1"/>
                </a:solidFill>
                <a:latin typeface="Cambria"/>
              </a:rPr>
              <a:t>Aimee Villareal </a:t>
            </a:r>
            <a:r>
              <a:rPr lang="en" sz="19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is a faculty member a </a:t>
            </a:r>
            <a:r>
              <a:rPr lang="en-US" sz="1900" dirty="0">
                <a:solidFill>
                  <a:schemeClr val="dk1"/>
                </a:solidFill>
                <a:latin typeface="Cambria"/>
              </a:rPr>
              <a:t>Texas State University an</a:t>
            </a:r>
            <a:r>
              <a:rPr lang="en" sz="19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</a:t>
            </a:r>
            <a:r>
              <a:rPr lang="en-US" sz="1900" dirty="0">
                <a:solidFill>
                  <a:schemeClr val="dk1"/>
                </a:solidFill>
                <a:latin typeface="Cambria"/>
              </a:rPr>
              <a:t> an AAUP Member, </a:t>
            </a:r>
            <a:r>
              <a:rPr lang="en-US" sz="1900" dirty="0">
                <a:solidFill>
                  <a:schemeClr val="dk1"/>
                </a:solidFill>
                <a:latin typeface="Cambria"/>
                <a:hlinkClick r:id="rId7"/>
              </a:rPr>
              <a:t>aimvilla@gmail.com</a:t>
            </a:r>
            <a:r>
              <a:rPr lang="en-US" sz="1900" dirty="0">
                <a:solidFill>
                  <a:schemeClr val="dk1"/>
                </a:solidFill>
                <a:latin typeface="Cambria"/>
              </a:rPr>
              <a:t> 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1100"/>
              <a:buNone/>
            </a:pPr>
            <a:endParaRPr lang="en-US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8" name="Google Shape;118;p22"/>
          <p:cNvSpPr txBox="1"/>
          <p:nvPr/>
        </p:nvSpPr>
        <p:spPr>
          <a:xfrm>
            <a:off x="0" y="4739204"/>
            <a:ext cx="9144000" cy="3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presenters are speaking for themselves as private individuals</a:t>
            </a:r>
            <a:endParaRPr sz="1600" i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1742</Words>
  <Application>Microsoft Macintosh PowerPoint</Application>
  <PresentationFormat>On-screen Show (16:9)</PresentationFormat>
  <Paragraphs>123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Cambria</vt:lpstr>
      <vt:lpstr>Newsreader</vt:lpstr>
      <vt:lpstr>Simple Light</vt:lpstr>
      <vt:lpstr>New State Laws on Firing Faculty (SB 18) and Banning DEI Programs &amp; Practices (SB 17)</vt:lpstr>
      <vt:lpstr>American Association of University Professors (AAUP)</vt:lpstr>
      <vt:lpstr>Texas AAUP Conference</vt:lpstr>
      <vt:lpstr>Academic Freedom</vt:lpstr>
      <vt:lpstr>Academic Freedom</vt:lpstr>
      <vt:lpstr>SB18 Modified Post-Tenure Review in Education Code</vt:lpstr>
      <vt:lpstr>Concerns About SB 18 (1/2)</vt:lpstr>
      <vt:lpstr>Concerns About SB 18 (2/2)</vt:lpstr>
      <vt:lpstr>SB17 Bans DEI Programs and Practices (1/3) </vt:lpstr>
      <vt:lpstr>SB17 Bans DEI Programs and Practices (2/3) </vt:lpstr>
      <vt:lpstr>SB17 Bans DEI Programs and Practices (3/3) </vt:lpstr>
      <vt:lpstr>SB17 Key Takeaways</vt:lpstr>
      <vt:lpstr>Today’s Panelists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Guidance on SB 17 and its Exceptions for Academic Instruction, Scholarly Research and Creative Works </dc:title>
  <cp:lastModifiedBy>halftoning@icloud.com</cp:lastModifiedBy>
  <cp:revision>8</cp:revision>
  <dcterms:modified xsi:type="dcterms:W3CDTF">2024-02-23T16:42:18Z</dcterms:modified>
</cp:coreProperties>
</file>