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  <p:sldMasterId id="2147483673" r:id="rId2"/>
  </p:sldMasterIdLst>
  <p:notesMasterIdLst>
    <p:notesMasterId r:id="rId13"/>
  </p:notesMasterIdLst>
  <p:sldIdLst>
    <p:sldId id="257" r:id="rId3"/>
    <p:sldId id="324" r:id="rId4"/>
    <p:sldId id="325" r:id="rId5"/>
    <p:sldId id="326" r:id="rId6"/>
    <p:sldId id="265" r:id="rId7"/>
    <p:sldId id="264" r:id="rId8"/>
    <p:sldId id="275" r:id="rId9"/>
    <p:sldId id="278" r:id="rId10"/>
    <p:sldId id="316" r:id="rId11"/>
    <p:sldId id="313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94"/>
    <p:restoredTop sz="94665"/>
  </p:normalViewPr>
  <p:slideViewPr>
    <p:cSldViewPr snapToGrid="0">
      <p:cViewPr varScale="1">
        <p:scale>
          <a:sx n="143" d="100"/>
          <a:sy n="143" d="100"/>
        </p:scale>
        <p:origin x="696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186dbf99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186dbf99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186dbf9934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1186dbf9934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186dbf9934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g1186dbf9934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186dbf9934_0_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1186dbf9934_0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100"/>
            </a:lvl1pPr>
            <a:lvl2pPr marL="914400" lvl="1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100"/>
            </a:lvl2pPr>
            <a:lvl3pPr marL="1371600" lvl="2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100"/>
            </a:lvl3pPr>
            <a:lvl4pPr marL="1828800" lvl="3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100"/>
            </a:lvl4pPr>
            <a:lvl5pPr marL="2286000" lvl="4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100"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100"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100"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100"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 sz="11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 sz="1100"/>
            </a:lvl1pPr>
            <a:lvl2pPr marL="0" lvl="1" indent="0" algn="r">
              <a:spcBef>
                <a:spcPts val="0"/>
              </a:spcBef>
              <a:buNone/>
              <a:defRPr sz="1100"/>
            </a:lvl2pPr>
            <a:lvl3pPr marL="0" lvl="2" indent="0" algn="r">
              <a:spcBef>
                <a:spcPts val="0"/>
              </a:spcBef>
              <a:buNone/>
              <a:defRPr sz="1100"/>
            </a:lvl3pPr>
            <a:lvl4pPr marL="0" lvl="3" indent="0" algn="r">
              <a:spcBef>
                <a:spcPts val="0"/>
              </a:spcBef>
              <a:buNone/>
              <a:defRPr sz="1100"/>
            </a:lvl4pPr>
            <a:lvl5pPr marL="0" lvl="4" indent="0" algn="r">
              <a:spcBef>
                <a:spcPts val="0"/>
              </a:spcBef>
              <a:buNone/>
              <a:defRPr sz="1100"/>
            </a:lvl5pPr>
            <a:lvl6pPr marL="0" lvl="5" indent="0" algn="r">
              <a:spcBef>
                <a:spcPts val="0"/>
              </a:spcBef>
              <a:buNone/>
              <a:defRPr sz="1100"/>
            </a:lvl6pPr>
            <a:lvl7pPr marL="0" lvl="6" indent="0" algn="r">
              <a:spcBef>
                <a:spcPts val="0"/>
              </a:spcBef>
              <a:buNone/>
              <a:defRPr sz="1100"/>
            </a:lvl7pPr>
            <a:lvl8pPr marL="0" lvl="7" indent="0" algn="r">
              <a:spcBef>
                <a:spcPts val="0"/>
              </a:spcBef>
              <a:buNone/>
              <a:defRPr sz="1100"/>
            </a:lvl8pPr>
            <a:lvl9pPr marL="0" lvl="8" indent="0" algn="r">
              <a:spcBef>
                <a:spcPts val="0"/>
              </a:spcBef>
              <a:buNone/>
              <a:defRPr sz="11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 sz="1100"/>
            </a:lvl1pPr>
            <a:lvl2pPr marL="0" lvl="1" indent="0" algn="r">
              <a:spcBef>
                <a:spcPts val="0"/>
              </a:spcBef>
              <a:buNone/>
              <a:defRPr sz="1100"/>
            </a:lvl2pPr>
            <a:lvl3pPr marL="0" lvl="2" indent="0" algn="r">
              <a:spcBef>
                <a:spcPts val="0"/>
              </a:spcBef>
              <a:buNone/>
              <a:defRPr sz="1100"/>
            </a:lvl3pPr>
            <a:lvl4pPr marL="0" lvl="3" indent="0" algn="r">
              <a:spcBef>
                <a:spcPts val="0"/>
              </a:spcBef>
              <a:buNone/>
              <a:defRPr sz="1100"/>
            </a:lvl4pPr>
            <a:lvl5pPr marL="0" lvl="4" indent="0" algn="r">
              <a:spcBef>
                <a:spcPts val="0"/>
              </a:spcBef>
              <a:buNone/>
              <a:defRPr sz="1100"/>
            </a:lvl5pPr>
            <a:lvl6pPr marL="0" lvl="5" indent="0" algn="r">
              <a:spcBef>
                <a:spcPts val="0"/>
              </a:spcBef>
              <a:buNone/>
              <a:defRPr sz="1100"/>
            </a:lvl6pPr>
            <a:lvl7pPr marL="0" lvl="6" indent="0" algn="r">
              <a:spcBef>
                <a:spcPts val="0"/>
              </a:spcBef>
              <a:buNone/>
              <a:defRPr sz="1100"/>
            </a:lvl7pPr>
            <a:lvl8pPr marL="0" lvl="7" indent="0" algn="r">
              <a:spcBef>
                <a:spcPts val="0"/>
              </a:spcBef>
              <a:buNone/>
              <a:defRPr sz="1100"/>
            </a:lvl8pPr>
            <a:lvl9pPr marL="0" lvl="8" indent="0" algn="r">
              <a:spcBef>
                <a:spcPts val="0"/>
              </a:spcBef>
              <a:buNone/>
              <a:defRPr sz="11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4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aauptexa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up.org/report/1940-statement-principles-academic-freedom-and-tenure" TargetMode="External"/><Relationship Id="rId2" Type="http://schemas.openxmlformats.org/officeDocument/2006/relationships/hyperlink" Target="https://policies.tamus.edu/12-01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up.org/report/statement-government-colleges-and-universitie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up.org/report/statement-government-colleges-and-universitie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up.org/report/statement-government-colleges-and-universitie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acpldf.org/" TargetMode="External"/><Relationship Id="rId2" Type="http://schemas.openxmlformats.org/officeDocument/2006/relationships/hyperlink" Target="https://www.texasaft.org/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.jpg"/><Relationship Id="rId5" Type="http://schemas.openxmlformats.org/officeDocument/2006/relationships/hyperlink" Target="https://nam12.safelinks.protection.outlook.com/?url=https%3A%2F%2Faaup-utaustin.org%2F2022%2F12%2F17%2Fspring-2023-state-legislature-visits%2F&amp;data=05%7C01%7C%7C89ab9af612e64115e06e08db0e342ca5%7C31d7e2a5bdd8414e9e97bea998ebdfe1%7C0%7C0%7C638119389520354978%7CUnknown%7CTWFpbGZsb3d8eyJWIjoiMC4wLjAwMDAiLCJQIjoiV2luMzIiLCJBTiI6Ik1haWwiLCJXVCI6Mn0%3D%7C3000%7C%7C%7C&amp;sdata=BUp61WDlHvdmojipvq7EtUzpks8VetZedyn1goEtX9U%3D&amp;reserved=0" TargetMode="External"/><Relationship Id="rId4" Type="http://schemas.openxmlformats.org/officeDocument/2006/relationships/hyperlink" Target="https://aaup-utaustin.org/2022/12/21/texas-higher-ed-bill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up.org/article/lessons-aaup-advocacy-texas" TargetMode="External"/><Relationship Id="rId2" Type="http://schemas.openxmlformats.org/officeDocument/2006/relationships/hyperlink" Target="https://aaup-utaustin.org/2023/05/14/texas-censorship-senate-bill-16/" TargetMode="Externa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>
            <a:spLocks noGrp="1"/>
          </p:cNvSpPr>
          <p:nvPr>
            <p:ph type="body" idx="1"/>
          </p:nvPr>
        </p:nvSpPr>
        <p:spPr>
          <a:xfrm>
            <a:off x="8965" y="478813"/>
            <a:ext cx="9144000" cy="29869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en-US" sz="3600" b="1" dirty="0">
                <a:solidFill>
                  <a:schemeClr val="dk1"/>
                </a:solidFill>
                <a:latin typeface="Cambria"/>
              </a:rPr>
              <a:t>Advocating Together for Academic Freedom</a:t>
            </a:r>
            <a:endParaRPr lang="en" sz="3600" b="1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endParaRPr lang="en" sz="26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en" sz="26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Brian L. Evans</a:t>
            </a:r>
            <a:endParaRPr sz="26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en-US" dirty="0">
                <a:solidFill>
                  <a:srgbClr val="212529"/>
                </a:solidFill>
                <a:latin typeface="LibreFrank"/>
              </a:rPr>
              <a:t>In</a:t>
            </a:r>
            <a:r>
              <a:rPr lang="en" dirty="0">
                <a:solidFill>
                  <a:srgbClr val="212529"/>
                </a:solidFill>
                <a:latin typeface="LibreFrank"/>
                <a:sym typeface="Cambria"/>
              </a:rPr>
              <a:t>t</a:t>
            </a:r>
            <a:r>
              <a:rPr lang="en-US" dirty="0" err="1">
                <a:solidFill>
                  <a:srgbClr val="212529"/>
                </a:solidFill>
                <a:latin typeface="LibreFrank"/>
              </a:rPr>
              <a:t>erim</a:t>
            </a:r>
            <a:r>
              <a:rPr lang="en-US" dirty="0">
                <a:solidFill>
                  <a:srgbClr val="212529"/>
                </a:solidFill>
                <a:latin typeface="LibreFrank"/>
              </a:rPr>
              <a:t> </a:t>
            </a:r>
            <a:r>
              <a:rPr lang="en-US" b="0" i="0" dirty="0">
                <a:solidFill>
                  <a:srgbClr val="212529"/>
                </a:solidFill>
                <a:effectLst/>
                <a:latin typeface="LibreFrank"/>
              </a:rPr>
              <a:t>President</a:t>
            </a:r>
            <a:br>
              <a:rPr lang="en-US" b="0" i="0" dirty="0">
                <a:solidFill>
                  <a:srgbClr val="212529"/>
                </a:solidFill>
                <a:effectLst/>
                <a:latin typeface="LibreFrank"/>
              </a:rPr>
            </a:br>
            <a:r>
              <a:rPr lang="en-US" b="0" i="0" dirty="0">
                <a:solidFill>
                  <a:srgbClr val="212529"/>
                </a:solidFill>
                <a:effectLst/>
                <a:latin typeface="LibreFrank"/>
                <a:hlinkClick r:id="rId3"/>
              </a:rPr>
              <a:t>Texas AAUP Conference</a:t>
            </a:r>
            <a:br>
              <a:rPr lang="en-US" dirty="0">
                <a:solidFill>
                  <a:srgbClr val="212529"/>
                </a:solidFill>
                <a:latin typeface="LibreFrank"/>
              </a:rPr>
            </a:br>
            <a:r>
              <a:rPr lang="en-US" sz="1900" dirty="0" err="1">
                <a:solidFill>
                  <a:schemeClr val="dk1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aaup</a:t>
            </a:r>
            <a:r>
              <a:rPr lang="en-US" sz="1900" dirty="0">
                <a:solidFill>
                  <a:schemeClr val="dk1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.</a:t>
            </a:r>
            <a:r>
              <a:rPr lang="en" sz="2000" dirty="0">
                <a:latin typeface="Cambria"/>
                <a:ea typeface="Cambria"/>
                <a:cs typeface="Cambria"/>
                <a:sym typeface="Cambria"/>
              </a:rPr>
              <a:t>t</a:t>
            </a:r>
            <a:r>
              <a:rPr lang="en-US" sz="1900" dirty="0" err="1">
                <a:solidFill>
                  <a:schemeClr val="dk1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exas@gmail.com</a:t>
            </a:r>
            <a:endParaRPr sz="1900" dirty="0">
              <a:solidFill>
                <a:schemeClr val="dk1"/>
              </a:solidFill>
              <a:latin typeface="Cambria" panose="02040503050406030204" pitchFamily="18" charset="0"/>
              <a:ea typeface="Cambria"/>
              <a:cs typeface="Cambria"/>
              <a:sym typeface="Cambria"/>
            </a:endParaRPr>
          </a:p>
        </p:txBody>
      </p:sp>
      <p:sp>
        <p:nvSpPr>
          <p:cNvPr id="148" name="Google Shape;148;p28"/>
          <p:cNvSpPr txBox="1"/>
          <p:nvPr/>
        </p:nvSpPr>
        <p:spPr>
          <a:xfrm>
            <a:off x="-1" y="3978286"/>
            <a:ext cx="9143999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ambria"/>
              </a:rPr>
              <a:t>Faculty Senate Meeting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ambria"/>
                <a:sym typeface="Cambria"/>
              </a:rPr>
              <a:t>Texas A&amp;M U</a:t>
            </a:r>
            <a:r>
              <a:rPr lang="en-US" sz="1800" dirty="0">
                <a:latin typeface="Cambria"/>
              </a:rPr>
              <a:t>niversity </a:t>
            </a:r>
            <a:r>
              <a:rPr lang="en-US" sz="1800" dirty="0">
                <a:latin typeface="Cambria"/>
                <a:sym typeface="Cambria"/>
              </a:rPr>
              <a:t>- Central Texas</a:t>
            </a:r>
            <a:endParaRPr lang="en" sz="1800" dirty="0">
              <a:latin typeface="Cambria"/>
              <a:sym typeface="Cambr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Cambria"/>
                <a:ea typeface="Cambria"/>
                <a:cs typeface="Cambria"/>
                <a:sym typeface="Cambria"/>
              </a:rPr>
              <a:t>March 1, 2024</a:t>
            </a:r>
            <a:endParaRPr sz="1800"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" name="Google Shape;148;p28">
            <a:extLst>
              <a:ext uri="{FF2B5EF4-FFF2-40B4-BE49-F238E27FC236}">
                <a16:creationId xmlns:a16="http://schemas.microsoft.com/office/drawing/2014/main" id="{A2F44192-A5AA-6E06-89E2-E42279C8F707}"/>
              </a:ext>
            </a:extLst>
          </p:cNvPr>
          <p:cNvSpPr txBox="1"/>
          <p:nvPr/>
        </p:nvSpPr>
        <p:spPr>
          <a:xfrm>
            <a:off x="1518623" y="3116120"/>
            <a:ext cx="6355976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latin typeface="Cambria"/>
                <a:ea typeface="Cambria"/>
                <a:cs typeface="Cambria"/>
                <a:sym typeface="Cambria"/>
              </a:rPr>
              <a:t>Speaking for myself as an individual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latin typeface="Cambria"/>
                <a:ea typeface="Cambria"/>
                <a:cs typeface="Cambria"/>
                <a:sym typeface="Cambria"/>
              </a:rPr>
              <a:t>Not speaking on behalf of any group, institution, or organization</a:t>
            </a:r>
            <a:endParaRPr sz="1800" i="1" dirty="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48BAA17F-DB41-E119-00DC-43AB38F64D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130" y="1784055"/>
            <a:ext cx="2086986" cy="1003967"/>
          </a:xfrm>
          <a:prstGeom prst="rect">
            <a:avLst/>
          </a:prstGeom>
        </p:spPr>
      </p:pic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7CC3E911-2C96-F6D0-AFC4-538506E91E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811" y="1381609"/>
            <a:ext cx="2023945" cy="18331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DF1F7-C68C-DE6A-7EB0-314DC1553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51481"/>
            <a:ext cx="8520600" cy="1167508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American Association of University Professors</a:t>
            </a:r>
            <a:endParaRPr lang="en-US" b="1" dirty="0">
              <a:latin typeface="Cambria" panose="020405030504060302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DDEC2F-70C9-DF28-6D96-C1C1FCB62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5843" y="861783"/>
            <a:ext cx="5999478" cy="4038572"/>
          </a:xfrm>
        </p:spPr>
        <p:txBody>
          <a:bodyPr>
            <a:noAutofit/>
          </a:bodyPr>
          <a:lstStyle/>
          <a:p>
            <a:pPr marL="139700" indent="0">
              <a:lnSpc>
                <a:spcPct val="105000"/>
              </a:lnSpc>
              <a:spcAft>
                <a:spcPts val="1200"/>
              </a:spcAft>
              <a:buNone/>
            </a:pPr>
            <a:r>
              <a:rPr lang="en-US" sz="2400" b="0" i="0" dirty="0">
                <a:effectLst/>
                <a:latin typeface="Cambria" panose="02040503050406030204" pitchFamily="18" charset="0"/>
              </a:rPr>
              <a:t>AAUP founded in 1915 by facult</a:t>
            </a:r>
            <a:r>
              <a:rPr lang="en-US" sz="2400" dirty="0">
                <a:latin typeface="Cambria" panose="02040503050406030204" pitchFamily="18" charset="0"/>
              </a:rPr>
              <a:t>y and has 45,000 members.</a:t>
            </a:r>
          </a:p>
          <a:p>
            <a:pPr marL="139700" indent="0">
              <a:lnSpc>
                <a:spcPct val="105000"/>
              </a:lnSpc>
              <a:spcAft>
                <a:spcPts val="1200"/>
              </a:spcAft>
              <a:buNone/>
            </a:pPr>
            <a:r>
              <a:rPr lang="en-US" sz="2400" b="0" i="0" dirty="0">
                <a:effectLst/>
                <a:latin typeface="Cambria" panose="02040503050406030204" pitchFamily="18" charset="0"/>
              </a:rPr>
              <a:t>AAUP</a:t>
            </a:r>
            <a:r>
              <a:rPr lang="en-US" sz="2400" dirty="0">
                <a:latin typeface="Cambria" panose="02040503050406030204" pitchFamily="18" charset="0"/>
              </a:rPr>
              <a:t> champions academic freedom, advances shared governance, and organizes all faculty to promote economic security and quality education.</a:t>
            </a:r>
          </a:p>
          <a:p>
            <a:pPr marL="139700" indent="0">
              <a:lnSpc>
                <a:spcPct val="105000"/>
              </a:lnSpc>
              <a:buNone/>
            </a:pPr>
            <a:r>
              <a:rPr lang="en-US" sz="2400" dirty="0">
                <a:latin typeface="Cambria" panose="02040503050406030204" pitchFamily="18" charset="0"/>
              </a:rPr>
              <a:t>AAUP affiliated with the American Federation of Teachers (1.7M members including 148,000 professors) Aug. 2022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A5030FD4-745C-2800-DDB3-BD48A2220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054" y="870748"/>
            <a:ext cx="2996946" cy="1438534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B0A7DA52-35A5-2B84-59CD-678C55BBD176}"/>
              </a:ext>
            </a:extLst>
          </p:cNvPr>
          <p:cNvSpPr txBox="1">
            <a:spLocks/>
          </p:cNvSpPr>
          <p:nvPr/>
        </p:nvSpPr>
        <p:spPr>
          <a:xfrm>
            <a:off x="6226010" y="4716594"/>
            <a:ext cx="2765589" cy="47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None/>
            </a:pPr>
            <a:r>
              <a:rPr lang="en-US" b="1" dirty="0">
                <a:solidFill>
                  <a:srgbClr val="C00000"/>
                </a:solidFill>
              </a:rPr>
              <a:t>Consider Joining AAUP</a:t>
            </a:r>
          </a:p>
        </p:txBody>
      </p:sp>
      <p:pic>
        <p:nvPicPr>
          <p:cNvPr id="7" name="Picture 6" descr="A qr code with a dinosaur&#10;&#10;Description automatically generated">
            <a:extLst>
              <a:ext uri="{FF2B5EF4-FFF2-40B4-BE49-F238E27FC236}">
                <a16:creationId xmlns:a16="http://schemas.microsoft.com/office/drawing/2014/main" id="{A36032C2-00BC-7F32-1753-DF595FCBA6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99" t="3512" r="3834" b="4662"/>
          <a:stretch/>
        </p:blipFill>
        <p:spPr>
          <a:xfrm>
            <a:off x="6355829" y="2213691"/>
            <a:ext cx="2579396" cy="262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072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DF1F7-C68C-DE6A-7EB0-314DC1553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045"/>
            <a:ext cx="9144000" cy="1167508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latin typeface="Cambria" panose="02040503050406030204" pitchFamily="18" charset="0"/>
              </a:rPr>
              <a:t>1940</a:t>
            </a:r>
            <a:r>
              <a:rPr lang="en" b="1" dirty="0">
                <a:solidFill>
                  <a:schemeClr val="dk1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 Joint AAUP/AAC&amp;U Statement of Principles on Academic Freedom &amp; Tenure </a:t>
            </a:r>
            <a:r>
              <a:rPr lang="en" sz="2400" b="1" dirty="0">
                <a:latin typeface="Cambria"/>
                <a:sym typeface="Cambria"/>
              </a:rPr>
              <a:t>(</a:t>
            </a:r>
            <a:r>
              <a:rPr lang="en-US" sz="2400" b="1" dirty="0">
                <a:latin typeface="Cambria"/>
                <a:sym typeface="Cambria"/>
              </a:rPr>
              <a:t>26</a:t>
            </a:r>
            <a:r>
              <a:rPr lang="en" sz="2400" b="1" dirty="0">
                <a:latin typeface="Cambria"/>
                <a:sym typeface="Cambria"/>
              </a:rPr>
              <a:t>00 </a:t>
            </a:r>
            <a:r>
              <a:rPr lang="en" sz="2400" b="1" dirty="0" err="1">
                <a:latin typeface="Cambria"/>
                <a:sym typeface="Cambria"/>
              </a:rPr>
              <a:t>wor</a:t>
            </a:r>
            <a:r>
              <a:rPr lang="en-US" sz="2400" b="1" dirty="0">
                <a:latin typeface="Cambria"/>
                <a:sym typeface="Cambria"/>
              </a:rPr>
              <a:t>d</a:t>
            </a:r>
            <a:r>
              <a:rPr lang="en" sz="2400" b="1" dirty="0">
                <a:latin typeface="Cambria"/>
                <a:sym typeface="Cambria"/>
              </a:rPr>
              <a:t>s)</a:t>
            </a:r>
            <a:endParaRPr lang="en-US" sz="2400" b="1" dirty="0">
              <a:latin typeface="Cambria" panose="020405030504060302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DDEC2F-70C9-DF28-6D96-C1C1FCB62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5843" y="1014183"/>
            <a:ext cx="8706792" cy="371021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Amer. Assoc. Colleges &amp; Universities (</a:t>
            </a:r>
            <a:r>
              <a:rPr lang="en" sz="2000" dirty="0">
                <a:solidFill>
                  <a:schemeClr val="dk1"/>
                </a:solidFill>
                <a:latin typeface="Cambria"/>
                <a:sym typeface="Cambria"/>
              </a:rPr>
              <a:t>AAC&amp;U): </a:t>
            </a:r>
            <a:r>
              <a:rPr lang="en-US" sz="2000" dirty="0">
                <a:solidFill>
                  <a:schemeClr val="dk1"/>
                </a:solidFill>
                <a:latin typeface="Cambria"/>
                <a:sym typeface="Cambria"/>
              </a:rPr>
              <a:t>86</a:t>
            </a:r>
            <a:r>
              <a:rPr lang="en-US" sz="20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0+ ins</a:t>
            </a:r>
            <a:r>
              <a:rPr lang="en-US" sz="20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</a:t>
            </a:r>
            <a:r>
              <a:rPr lang="en-US" sz="20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</a:t>
            </a:r>
            <a:r>
              <a:rPr lang="en-US" sz="20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tutions</a:t>
            </a:r>
          </a:p>
          <a:p>
            <a:pPr marL="0" indent="0" eaLnBrk="1" hangingPunct="1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000" dirty="0">
                <a:solidFill>
                  <a:schemeClr val="accent2"/>
                </a:solidFill>
                <a:latin typeface="Cambria" panose="02040503050406030204" pitchFamily="18" charset="0"/>
              </a:rPr>
              <a:t>Academic Freedom for </a:t>
            </a:r>
            <a:r>
              <a:rPr lang="en-US" sz="20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</a:t>
            </a:r>
            <a:r>
              <a:rPr lang="en-US" sz="20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</a:t>
            </a:r>
            <a:r>
              <a:rPr lang="en-US" sz="2000" dirty="0">
                <a:solidFill>
                  <a:schemeClr val="accent2"/>
                </a:solidFill>
                <a:latin typeface="Cambria" panose="02040503050406030204" pitchFamily="18" charset="0"/>
              </a:rPr>
              <a:t>ach</a:t>
            </a:r>
            <a:r>
              <a:rPr lang="en-US" sz="20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</a:t>
            </a:r>
            <a:r>
              <a:rPr lang="en-US" sz="2000" dirty="0">
                <a:solidFill>
                  <a:schemeClr val="accent2"/>
                </a:solidFill>
                <a:latin typeface="Cambria" panose="02040503050406030204" pitchFamily="18" charset="0"/>
              </a:rPr>
              <a:t>rs consists of interrelated elements</a:t>
            </a:r>
          </a:p>
          <a:p>
            <a:pPr marL="342900">
              <a:lnSpc>
                <a:spcPct val="90000"/>
              </a:lnSpc>
              <a:spcBef>
                <a:spcPts val="200"/>
              </a:spcBef>
            </a:pPr>
            <a:r>
              <a:rPr lang="en-US" dirty="0">
                <a:solidFill>
                  <a:schemeClr val="accent2"/>
                </a:solidFill>
                <a:latin typeface="Cambria" panose="02040503050406030204" pitchFamily="18" charset="0"/>
              </a:rPr>
              <a:t>freedom to explore all avenues of scholarship, research, and creative expression and to publish the results of such work</a:t>
            </a:r>
          </a:p>
          <a:p>
            <a:pPr marL="342900">
              <a:lnSpc>
                <a:spcPct val="90000"/>
              </a:lnSpc>
              <a:spcBef>
                <a:spcPts val="200"/>
              </a:spcBef>
            </a:pPr>
            <a:r>
              <a:rPr lang="en-US" dirty="0">
                <a:solidFill>
                  <a:schemeClr val="accent2"/>
                </a:solidFill>
                <a:latin typeface="Cambria" panose="02040503050406030204" pitchFamily="18" charset="0"/>
              </a:rPr>
              <a:t>freedom to discuss all relevant matters in the classroom</a:t>
            </a:r>
          </a:p>
          <a:p>
            <a:pPr marL="342900">
              <a:lnSpc>
                <a:spcPct val="90000"/>
              </a:lnSpc>
              <a:spcBef>
                <a:spcPts val="200"/>
              </a:spcBef>
            </a:pPr>
            <a:r>
              <a:rPr lang="en-US" dirty="0">
                <a:solidFill>
                  <a:schemeClr val="accent2"/>
                </a:solidFill>
                <a:latin typeface="Cambria" panose="02040503050406030204" pitchFamily="18" charset="0"/>
              </a:rPr>
              <a:t>freedom from institutional censorship or discipline when speaking or writing as participants in the governance of an educational institution</a:t>
            </a:r>
          </a:p>
          <a:p>
            <a:pPr marL="342900">
              <a:lnSpc>
                <a:spcPct val="90000"/>
              </a:lnSpc>
              <a:spcBef>
                <a:spcPts val="200"/>
              </a:spcBef>
            </a:pPr>
            <a:r>
              <a:rPr lang="en-US" dirty="0">
                <a:solidFill>
                  <a:schemeClr val="accent2"/>
                </a:solidFill>
                <a:latin typeface="Cambria" panose="02040503050406030204" pitchFamily="18" charset="0"/>
              </a:rPr>
              <a:t>freedom from institutional censorship when speaking or writing as a citizen</a:t>
            </a:r>
          </a:p>
          <a:p>
            <a:pPr marL="0" indent="0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000" dirty="0">
                <a:solidFill>
                  <a:schemeClr val="dk1"/>
                </a:solidFill>
                <a:latin typeface="Cambria"/>
              </a:rPr>
              <a:t>Free inquiry, free expression, and open dissent are critical for student learning and the advancement of knowledge</a:t>
            </a:r>
            <a:endParaRPr lang="en-US" sz="2000" dirty="0">
              <a:solidFill>
                <a:srgbClr val="FF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indent="0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Safeguards</a:t>
            </a:r>
            <a:r>
              <a:rPr lang="en-US" sz="20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include </a:t>
            </a:r>
            <a:r>
              <a:rPr lang="en-US" sz="20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tenure</a:t>
            </a:r>
            <a:r>
              <a:rPr lang="en-US" sz="20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due process, </a:t>
            </a:r>
            <a:r>
              <a:rPr lang="en-US" sz="20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shared governance</a:t>
            </a:r>
          </a:p>
          <a:p>
            <a:pPr marL="0" indent="0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000" dirty="0">
                <a:solidFill>
                  <a:schemeClr val="dk1"/>
                </a:solidFill>
                <a:latin typeface="Cambria"/>
                <a:hlinkClick r:id="rId2"/>
              </a:rPr>
              <a:t>Texas A&amp;M System </a:t>
            </a:r>
            <a:r>
              <a:rPr lang="en-US" sz="20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  <a:hlinkClick r:id="rId2"/>
              </a:rPr>
              <a:t>12.01 Academic Freedom, Responsibility and Tenure</a:t>
            </a:r>
            <a:endParaRPr lang="en-US" sz="20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indent="0">
              <a:lnSpc>
                <a:spcPct val="90000"/>
              </a:lnSpc>
              <a:spcBef>
                <a:spcPts val="900"/>
              </a:spcBef>
              <a:buNone/>
            </a:pPr>
            <a:endParaRPr lang="en-US" sz="2000" dirty="0">
              <a:solidFill>
                <a:srgbClr val="FF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" name="Google Shape;155;p29">
            <a:extLst>
              <a:ext uri="{FF2B5EF4-FFF2-40B4-BE49-F238E27FC236}">
                <a16:creationId xmlns:a16="http://schemas.microsoft.com/office/drawing/2014/main" id="{51EDDDE6-652A-6B20-225D-6D8F470D1D24}"/>
              </a:ext>
            </a:extLst>
          </p:cNvPr>
          <p:cNvSpPr txBox="1"/>
          <p:nvPr/>
        </p:nvSpPr>
        <p:spPr>
          <a:xfrm>
            <a:off x="8322" y="4618558"/>
            <a:ext cx="9086100" cy="528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Cambria" panose="02040503050406030204" pitchFamily="18" charset="0"/>
              </a:rPr>
              <a:t>1940 Statement: </a:t>
            </a:r>
            <a:r>
              <a:rPr lang="en" u="sng" dirty="0">
                <a:solidFill>
                  <a:schemeClr val="accent5"/>
                </a:solidFill>
                <a:latin typeface="Cambria" panose="0204050305040603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https://www.aaup.org/report/1940-statement-principles-academic-freedom-and-tenure</a:t>
            </a:r>
            <a:endParaRPr sz="1200" i="1" dirty="0">
              <a:latin typeface="Cambria" panose="020405030504060302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3559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2"/>
          <p:cNvSpPr txBox="1">
            <a:spLocks noGrp="1"/>
          </p:cNvSpPr>
          <p:nvPr>
            <p:ph type="body" idx="1"/>
          </p:nvPr>
        </p:nvSpPr>
        <p:spPr>
          <a:xfrm>
            <a:off x="233046" y="832139"/>
            <a:ext cx="8910953" cy="4167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70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2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Jointly formulated</a:t>
            </a:r>
            <a:r>
              <a:rPr lang="en-US" sz="28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 by </a:t>
            </a:r>
            <a:r>
              <a:rPr lang="en-US" sz="2800" dirty="0" err="1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Facul</a:t>
            </a:r>
            <a:r>
              <a:rPr lang="en" sz="2800" dirty="0">
                <a:solidFill>
                  <a:schemeClr val="dk1"/>
                </a:solidFill>
                <a:latin typeface="Cambria"/>
                <a:sym typeface="Cambria"/>
              </a:rPr>
              <a:t>ty (AAUP), Presidents (ACE) an</a:t>
            </a:r>
            <a:r>
              <a:rPr lang="en-US" sz="2800" dirty="0">
                <a:solidFill>
                  <a:schemeClr val="dk1"/>
                </a:solidFill>
                <a:latin typeface="Cambria"/>
                <a:sym typeface="Cambria"/>
              </a:rPr>
              <a:t>d </a:t>
            </a:r>
            <a:r>
              <a:rPr lang="en-US" sz="28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</a:t>
            </a:r>
            <a:r>
              <a:rPr lang="en-US" sz="2800" dirty="0">
                <a:solidFill>
                  <a:schemeClr val="dk1"/>
                </a:solidFill>
                <a:latin typeface="Cambria"/>
                <a:sym typeface="Cambria"/>
              </a:rPr>
              <a:t>rus</a:t>
            </a:r>
            <a:r>
              <a:rPr lang="en-US" sz="28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</a:t>
            </a:r>
            <a:r>
              <a:rPr lang="en" sz="2800" dirty="0" err="1">
                <a:solidFill>
                  <a:schemeClr val="dk1"/>
                </a:solidFill>
                <a:latin typeface="Cambria"/>
                <a:sym typeface="Cambria"/>
              </a:rPr>
              <a:t>ees</a:t>
            </a:r>
            <a:r>
              <a:rPr lang="en-US" sz="2800" dirty="0">
                <a:solidFill>
                  <a:schemeClr val="dk1"/>
                </a:solidFill>
                <a:latin typeface="Cambria"/>
                <a:sym typeface="Cambria"/>
              </a:rPr>
              <a:t> (ACB)</a:t>
            </a:r>
            <a:endParaRPr lang="en-US" sz="2800" dirty="0">
              <a:solidFill>
                <a:schemeClr val="tx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457200">
              <a:lnSpc>
                <a:spcPct val="100000"/>
              </a:lnSpc>
              <a:spcBef>
                <a:spcPts val="600"/>
              </a:spcBef>
            </a:pPr>
            <a:r>
              <a:rPr lang="en" sz="2600" dirty="0">
                <a:solidFill>
                  <a:schemeClr val="dk1"/>
                </a:solidFill>
                <a:latin typeface="Cambria"/>
                <a:sym typeface="Cambria"/>
              </a:rPr>
              <a:t>American Council on Ed. (ACE):</a:t>
            </a:r>
            <a:r>
              <a:rPr lang="en-US" sz="2600" dirty="0">
                <a:solidFill>
                  <a:schemeClr val="dk1"/>
                </a:solidFill>
                <a:latin typeface="Cambria"/>
                <a:sym typeface="Cambria"/>
              </a:rPr>
              <a:t> </a:t>
            </a:r>
            <a:r>
              <a:rPr lang="en-US" sz="26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1500+ ins</a:t>
            </a:r>
            <a:r>
              <a:rPr lang="en-US" sz="26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</a:t>
            </a:r>
            <a:r>
              <a:rPr lang="en-US" sz="26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</a:t>
            </a:r>
            <a:r>
              <a:rPr lang="en-US" sz="26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tutions including</a:t>
            </a:r>
            <a:br>
              <a:rPr lang="en-US" sz="26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600" dirty="0">
                <a:solidFill>
                  <a:schemeClr val="dk1"/>
                </a:solidFill>
                <a:latin typeface="Cambria"/>
              </a:rPr>
              <a:t>Texas A&amp;M University-Central Texas </a:t>
            </a:r>
            <a:r>
              <a:rPr lang="en-US" sz="26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and </a:t>
            </a:r>
            <a:r>
              <a:rPr lang="en-US" sz="2600" dirty="0">
                <a:solidFill>
                  <a:schemeClr val="dk1"/>
                </a:solidFill>
                <a:latin typeface="Cambria"/>
              </a:rPr>
              <a:t>Texas A&amp;M University System Office</a:t>
            </a:r>
            <a:endParaRPr lang="en-US" sz="2600" dirty="0">
              <a:solidFill>
                <a:schemeClr val="dk1"/>
              </a:solidFill>
              <a:latin typeface="Cambria"/>
              <a:sym typeface="Cambria"/>
            </a:endParaRPr>
          </a:p>
          <a:p>
            <a:pPr indent="-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" sz="2600" dirty="0">
                <a:solidFill>
                  <a:schemeClr val="dk1"/>
                </a:solidFill>
                <a:latin typeface="Cambria"/>
                <a:sym typeface="Cambria"/>
              </a:rPr>
              <a:t>Assoc. of Gov. Boards of Univ. &amp; Colleges: </a:t>
            </a:r>
            <a:r>
              <a:rPr lang="en-US" sz="2600" dirty="0">
                <a:solidFill>
                  <a:schemeClr val="dk1"/>
                </a:solidFill>
                <a:latin typeface="Cambria"/>
                <a:sym typeface="Cambria"/>
              </a:rPr>
              <a:t>1300+ </a:t>
            </a:r>
            <a:r>
              <a:rPr lang="en-US" sz="2500" dirty="0">
                <a:solidFill>
                  <a:schemeClr val="dk1"/>
                </a:solidFill>
                <a:latin typeface="Cambria"/>
                <a:sym typeface="Cambria"/>
              </a:rPr>
              <a:t>members </a:t>
            </a:r>
            <a:r>
              <a:rPr lang="en-US" sz="24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including </a:t>
            </a:r>
            <a:r>
              <a:rPr lang="en-US" sz="2500" dirty="0">
                <a:solidFill>
                  <a:schemeClr val="dk1"/>
                </a:solidFill>
                <a:latin typeface="Cambria"/>
              </a:rPr>
              <a:t>Texas A&amp;M University System Board of Regents</a:t>
            </a:r>
            <a:endParaRPr lang="en-US" sz="25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Faculty have primary decision-making authority in</a:t>
            </a:r>
          </a:p>
          <a:p>
            <a:pPr marL="457200" lvl="0" indent="-355600" algn="l" rtl="0">
              <a:lnSpc>
                <a:spcPct val="110000"/>
              </a:lnSpc>
              <a:spcBef>
                <a:spcPts val="800"/>
              </a:spcBef>
              <a:spcAft>
                <a:spcPts val="600"/>
              </a:spcAft>
              <a:buClr>
                <a:srgbClr val="FF0000"/>
              </a:buClr>
              <a:buSzPts val="2000"/>
              <a:buFont typeface="Cambria"/>
              <a:buChar char="•"/>
            </a:pPr>
            <a:r>
              <a:rPr lang="en-US" sz="26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Curriculum, subject matter, </a:t>
            </a:r>
            <a:r>
              <a:rPr lang="en-US" sz="26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and</a:t>
            </a:r>
            <a:r>
              <a:rPr lang="en-US" sz="26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 methods of instruction</a:t>
            </a:r>
          </a:p>
          <a:p>
            <a:pPr marL="457200" lvl="0" indent="-35560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ts val="2000"/>
              <a:buFont typeface="Cambria"/>
              <a:buChar char="•"/>
            </a:pPr>
            <a:r>
              <a:rPr lang="en-US" sz="26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Those aspects of </a:t>
            </a:r>
            <a:r>
              <a:rPr lang="en-US" sz="26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student life</a:t>
            </a:r>
            <a:r>
              <a:rPr lang="en-US" sz="2600" dirty="0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26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which relate to educational process</a:t>
            </a:r>
          </a:p>
          <a:p>
            <a:pPr marL="457200" lvl="0" indent="-35560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ts val="2000"/>
              <a:buFont typeface="Cambria"/>
              <a:buChar char="•"/>
            </a:pPr>
            <a:r>
              <a:rPr lang="en-US" sz="26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Matters</a:t>
            </a:r>
            <a:r>
              <a:rPr lang="en-US" sz="2600" dirty="0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26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related to </a:t>
            </a:r>
            <a:r>
              <a:rPr lang="en-US" sz="26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faculty status</a:t>
            </a:r>
            <a:r>
              <a:rPr lang="en-US" sz="2600" dirty="0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26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– appointments, reappointments, decisions not to reappoint, promotions, granting of tenure, and dismissal</a:t>
            </a:r>
          </a:p>
          <a:p>
            <a:pPr marL="457200" lvl="0" indent="-35560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ts val="2000"/>
              <a:buFont typeface="Cambria"/>
              <a:buChar char="•"/>
            </a:pPr>
            <a:r>
              <a:rPr lang="en-US" sz="26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“President should exercise adversely only in exceptional circumstances, and for reasons communicated to the faculty” &amp; receive faculty feedback</a:t>
            </a: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Faculty have authority in </a:t>
            </a:r>
            <a:r>
              <a:rPr lang="en-US" sz="28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financial exigency and program closures</a:t>
            </a:r>
          </a:p>
        </p:txBody>
      </p:sp>
      <p:sp>
        <p:nvSpPr>
          <p:cNvPr id="175" name="Google Shape;175;p32"/>
          <p:cNvSpPr txBox="1"/>
          <p:nvPr/>
        </p:nvSpPr>
        <p:spPr>
          <a:xfrm>
            <a:off x="1" y="4831026"/>
            <a:ext cx="91440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1966 Joint Statement</a:t>
            </a:r>
            <a:r>
              <a:rPr lang="en" i="0" u="none" strike="noStrike" cap="none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n" u="sng" dirty="0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https://www.aaup.org/report/statement-government-colleges-and-universities</a:t>
            </a:r>
            <a:endParaRPr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6" name="Google Shape;176;p32"/>
          <p:cNvSpPr txBox="1">
            <a:spLocks noGrp="1"/>
          </p:cNvSpPr>
          <p:nvPr>
            <p:ph type="title"/>
          </p:nvPr>
        </p:nvSpPr>
        <p:spPr>
          <a:xfrm>
            <a:off x="311700" y="126778"/>
            <a:ext cx="8520600" cy="768121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SzPts val="990"/>
            </a:pPr>
            <a:r>
              <a:rPr lang="en" sz="2800" b="1" dirty="0">
                <a:latin typeface="Cambria"/>
                <a:ea typeface="Cambria"/>
                <a:cs typeface="Cambria"/>
                <a:sym typeface="Cambria"/>
              </a:rPr>
              <a:t>1966 Statement on Government of</a:t>
            </a:r>
            <a:br>
              <a:rPr lang="en" sz="2800" b="1" dirty="0">
                <a:latin typeface="Cambria"/>
                <a:ea typeface="Cambria"/>
                <a:cs typeface="Cambria"/>
                <a:sym typeface="Cambria"/>
              </a:rPr>
            </a:br>
            <a:r>
              <a:rPr lang="en" sz="2800" b="1" dirty="0">
                <a:latin typeface="Cambria"/>
                <a:ea typeface="Cambria"/>
                <a:cs typeface="Cambria"/>
                <a:sym typeface="Cambria"/>
              </a:rPr>
              <a:t>Colleges and </a:t>
            </a:r>
            <a:r>
              <a:rPr lang="en" sz="2800" b="1" dirty="0">
                <a:latin typeface="Cambria"/>
                <a:sym typeface="Cambria"/>
              </a:rPr>
              <a:t>Universities </a:t>
            </a:r>
            <a:r>
              <a:rPr lang="en" sz="2400" b="1" dirty="0">
                <a:latin typeface="Cambria"/>
                <a:sym typeface="Cambria"/>
              </a:rPr>
              <a:t>(</a:t>
            </a:r>
            <a:r>
              <a:rPr lang="en-US" sz="2400" b="1" dirty="0">
                <a:latin typeface="Cambria"/>
              </a:rPr>
              <a:t>3</a:t>
            </a:r>
            <a:r>
              <a:rPr lang="en" sz="2400" b="1" dirty="0">
                <a:latin typeface="Cambria"/>
                <a:sym typeface="Cambria"/>
              </a:rPr>
              <a:t>500 </a:t>
            </a:r>
            <a:r>
              <a:rPr lang="en" sz="2400" b="1" dirty="0" err="1">
                <a:latin typeface="Cambria"/>
                <a:sym typeface="Cambria"/>
              </a:rPr>
              <a:t>wor</a:t>
            </a:r>
            <a:r>
              <a:rPr lang="en-US" sz="2400" b="1" dirty="0">
                <a:latin typeface="Cambria"/>
                <a:sym typeface="Cambria"/>
              </a:rPr>
              <a:t>d</a:t>
            </a:r>
            <a:r>
              <a:rPr lang="en" sz="2400" b="1" dirty="0">
                <a:latin typeface="Cambria"/>
                <a:sym typeface="Cambria"/>
              </a:rPr>
              <a:t>s)</a:t>
            </a:r>
            <a:endParaRPr sz="2400" b="1" dirty="0">
              <a:latin typeface="Cambria"/>
              <a:sym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6"/>
          <p:cNvSpPr txBox="1">
            <a:spLocks noGrp="1"/>
          </p:cNvSpPr>
          <p:nvPr>
            <p:ph type="body" idx="1"/>
          </p:nvPr>
        </p:nvSpPr>
        <p:spPr>
          <a:xfrm>
            <a:off x="448200" y="1065235"/>
            <a:ext cx="8520600" cy="3829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2800" b="1" dirty="0">
                <a:solidFill>
                  <a:srgbClr val="0432FF"/>
                </a:solidFill>
                <a:latin typeface="Cambria"/>
                <a:sym typeface="Cambria"/>
              </a:rPr>
              <a:t>President</a:t>
            </a:r>
            <a:r>
              <a:rPr lang="en" sz="2800" dirty="0">
                <a:solidFill>
                  <a:schemeClr val="dk1"/>
                </a:solidFill>
                <a:latin typeface="Cambria"/>
                <a:sym typeface="Cambria"/>
              </a:rPr>
              <a:t> shares responsibility in</a:t>
            </a:r>
          </a:p>
          <a:p>
            <a:pPr marL="342900" indent="-34290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lang="en" sz="2100" dirty="0">
                <a:solidFill>
                  <a:schemeClr val="dk1"/>
                </a:solidFill>
                <a:latin typeface="Cambria"/>
                <a:sym typeface="Cambria"/>
              </a:rPr>
              <a:t>Definition and attainment of goals</a:t>
            </a:r>
          </a:p>
          <a:p>
            <a:pPr marL="342900" indent="-34290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lang="en" sz="2100" dirty="0">
                <a:solidFill>
                  <a:schemeClr val="dk1"/>
                </a:solidFill>
                <a:latin typeface="Cambria"/>
                <a:sym typeface="Cambria"/>
              </a:rPr>
              <a:t>Administrative action</a:t>
            </a:r>
          </a:p>
          <a:p>
            <a:pPr marL="342900" indent="-34290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lang="en" sz="2100" dirty="0">
                <a:solidFill>
                  <a:schemeClr val="dk1"/>
                </a:solidFill>
                <a:latin typeface="Cambria"/>
                <a:sym typeface="Cambria"/>
              </a:rPr>
              <a:t>Communications to link components of academic community</a:t>
            </a:r>
            <a:endParaRPr sz="21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2800" b="1" dirty="0">
                <a:solidFill>
                  <a:srgbClr val="0432FF"/>
                </a:solidFill>
                <a:latin typeface="Cambria"/>
                <a:sym typeface="Cambria"/>
              </a:rPr>
              <a:t>President</a:t>
            </a:r>
            <a:r>
              <a:rPr lang="en-US" sz="2800" dirty="0">
                <a:solidFill>
                  <a:schemeClr val="dk1"/>
                </a:solidFill>
                <a:latin typeface="Cambria"/>
                <a:sym typeface="Cambria"/>
              </a:rPr>
              <a:t> provides institutional leadership</a:t>
            </a:r>
          </a:p>
          <a:p>
            <a:pPr marL="342900" indent="-34290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100" dirty="0">
                <a:solidFill>
                  <a:schemeClr val="dk1"/>
                </a:solidFill>
                <a:latin typeface="Cambria"/>
                <a:sym typeface="Cambria"/>
              </a:rPr>
              <a:t>Innovate, initiate, and persuade others to work toward goals</a:t>
            </a:r>
          </a:p>
          <a:p>
            <a:pPr marL="342900" indent="-34290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100" dirty="0">
                <a:solidFill>
                  <a:schemeClr val="dk1"/>
                </a:solidFill>
                <a:latin typeface="Cambria"/>
                <a:sym typeface="Cambria"/>
              </a:rPr>
              <a:t>Utilize judgments of the faculty and outside competent scholars </a:t>
            </a:r>
          </a:p>
          <a:p>
            <a:pPr marL="342900" indent="-34290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100" dirty="0">
                <a:solidFill>
                  <a:schemeClr val="dk1"/>
                </a:solidFill>
                <a:latin typeface="Cambria"/>
                <a:sym typeface="Cambria"/>
              </a:rPr>
              <a:t>Ensure standards and procedures conform to policy established by the board and standards of sound academic practice</a:t>
            </a:r>
          </a:p>
          <a:p>
            <a:pPr marL="342900" indent="-34290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100" dirty="0">
                <a:solidFill>
                  <a:schemeClr val="dk1"/>
                </a:solidFill>
                <a:latin typeface="Cambria"/>
                <a:sym typeface="Cambria"/>
              </a:rPr>
              <a:t>Manage and create resources</a:t>
            </a:r>
            <a:endParaRPr lang="en" sz="21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2800" b="1" dirty="0">
                <a:solidFill>
                  <a:srgbClr val="0432FF"/>
                </a:solidFill>
                <a:latin typeface="Cambria"/>
                <a:sym typeface="Cambria"/>
              </a:rPr>
              <a:t>President </a:t>
            </a:r>
            <a:r>
              <a:rPr lang="en" sz="2800" dirty="0">
                <a:solidFill>
                  <a:schemeClr val="dk1"/>
                </a:solidFill>
                <a:latin typeface="Cambria"/>
                <a:sym typeface="Cambria"/>
              </a:rPr>
              <a:t>represents institution to public</a:t>
            </a:r>
            <a:endParaRPr sz="2800" dirty="0">
              <a:solidFill>
                <a:schemeClr val="dk1"/>
              </a:solidFill>
              <a:latin typeface="Cambria"/>
              <a:sym typeface="Cambria"/>
            </a:endParaRPr>
          </a:p>
        </p:txBody>
      </p:sp>
      <p:sp>
        <p:nvSpPr>
          <p:cNvPr id="203" name="Google Shape;203;p36"/>
          <p:cNvSpPr txBox="1"/>
          <p:nvPr/>
        </p:nvSpPr>
        <p:spPr>
          <a:xfrm>
            <a:off x="-1" y="4875875"/>
            <a:ext cx="8901953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1966 Joint Statement</a:t>
            </a:r>
            <a:r>
              <a:rPr lang="en" i="0" u="none" strike="noStrike" cap="none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n" u="sng" dirty="0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https://www.aaup.org/report/statement-government-colleges-and-universities</a:t>
            </a:r>
            <a:endParaRPr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" name="Google Shape;176;p32">
            <a:extLst>
              <a:ext uri="{FF2B5EF4-FFF2-40B4-BE49-F238E27FC236}">
                <a16:creationId xmlns:a16="http://schemas.microsoft.com/office/drawing/2014/main" id="{0C8F7995-10D6-0140-8B21-15BF50B13D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26778"/>
            <a:ext cx="8520600" cy="768121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800" b="1" dirty="0">
                <a:latin typeface="Cambria"/>
                <a:ea typeface="Cambria"/>
                <a:cs typeface="Cambria"/>
                <a:sym typeface="Cambria"/>
              </a:rPr>
              <a:t>1966 Joi</a:t>
            </a:r>
            <a:r>
              <a:rPr lang="en" sz="2800" b="1" dirty="0">
                <a:latin typeface="Cambria"/>
                <a:sym typeface="Cambria"/>
              </a:rPr>
              <a:t>n</a:t>
            </a:r>
            <a:r>
              <a:rPr lang="en-US" sz="2800" b="1" dirty="0">
                <a:latin typeface="Cambria"/>
                <a:sym typeface="Cambria"/>
              </a:rPr>
              <a:t>t AAUP/ACE/AGB </a:t>
            </a:r>
            <a:r>
              <a:rPr lang="en" sz="2800" b="1" dirty="0">
                <a:latin typeface="Cambria"/>
                <a:ea typeface="Cambria"/>
                <a:cs typeface="Cambria"/>
                <a:sym typeface="Cambria"/>
              </a:rPr>
              <a:t>Statement on Government of Colleges and Universities</a:t>
            </a:r>
            <a:endParaRPr sz="2800" b="1" dirty="0">
              <a:latin typeface="Cambria"/>
              <a:sym typeface="Camb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5"/>
          <p:cNvSpPr txBox="1">
            <a:spLocks noGrp="1"/>
          </p:cNvSpPr>
          <p:nvPr>
            <p:ph type="body" idx="1"/>
          </p:nvPr>
        </p:nvSpPr>
        <p:spPr>
          <a:xfrm>
            <a:off x="248946" y="1156446"/>
            <a:ext cx="8832300" cy="3433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62500" lnSpcReduction="20000"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3800" dirty="0">
                <a:solidFill>
                  <a:schemeClr val="dk1"/>
                </a:solidFill>
                <a:latin typeface="Cambria"/>
                <a:sym typeface="Cambria"/>
              </a:rPr>
              <a:t>“Maintains a general overview of the institution”</a:t>
            </a:r>
            <a:endParaRPr sz="38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457200" lvl="0" indent="-35623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ambria"/>
              <a:buChar char="•"/>
            </a:pPr>
            <a:r>
              <a:rPr lang="en" sz="2900" dirty="0">
                <a:solidFill>
                  <a:schemeClr val="dk1"/>
                </a:solidFill>
                <a:latin typeface="Cambria"/>
                <a:sym typeface="Cambria"/>
              </a:rPr>
              <a:t>Entrusts conduct of administration to administrative officers</a:t>
            </a:r>
            <a:endParaRPr sz="29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457200" lvl="0" indent="-35623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ambria"/>
              <a:buChar char="•"/>
            </a:pPr>
            <a:r>
              <a:rPr lang="en" sz="2900" dirty="0">
                <a:solidFill>
                  <a:schemeClr val="dk1"/>
                </a:solidFill>
                <a:latin typeface="Cambria"/>
                <a:sym typeface="Cambria"/>
              </a:rPr>
              <a:t>Entrusts conduct of teaching and research to the faculty</a:t>
            </a:r>
            <a:endParaRPr sz="29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3800" dirty="0">
                <a:solidFill>
                  <a:schemeClr val="dk1"/>
                </a:solidFill>
                <a:latin typeface="Cambria"/>
                <a:sym typeface="Cambria"/>
              </a:rPr>
              <a:t>Publishes codified statements defining policies and procedures</a:t>
            </a:r>
            <a:endParaRPr sz="38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3800" dirty="0">
                <a:solidFill>
                  <a:schemeClr val="dk1"/>
                </a:solidFill>
                <a:latin typeface="Cambria"/>
                <a:sym typeface="Cambria"/>
              </a:rPr>
              <a:t>Provides long-term resource planning and oversees endowment</a:t>
            </a:r>
            <a:endParaRPr sz="38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3800" dirty="0">
                <a:solidFill>
                  <a:schemeClr val="dk1"/>
                </a:solidFill>
                <a:latin typeface="Cambria"/>
                <a:sym typeface="Cambria"/>
              </a:rPr>
              <a:t>Obtains capital and operating funds </a:t>
            </a:r>
            <a:endParaRPr sz="38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3800" dirty="0">
                <a:solidFill>
                  <a:schemeClr val="dk1"/>
                </a:solidFill>
                <a:latin typeface="Cambria"/>
                <a:sym typeface="Cambria"/>
              </a:rPr>
              <a:t>Supports institution when “ignorance or ill will threatens” any part </a:t>
            </a:r>
            <a:endParaRPr sz="38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3800" dirty="0">
                <a:solidFill>
                  <a:schemeClr val="dk1"/>
                </a:solidFill>
                <a:latin typeface="Cambria"/>
                <a:sym typeface="Cambria"/>
              </a:rPr>
              <a:t>“In grave crises it will be expected to serve as a champion.”</a:t>
            </a:r>
            <a:endParaRPr sz="38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400"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96" name="Google Shape;196;p35"/>
          <p:cNvSpPr txBox="1"/>
          <p:nvPr/>
        </p:nvSpPr>
        <p:spPr>
          <a:xfrm>
            <a:off x="0" y="4875875"/>
            <a:ext cx="91440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1966 Joint Statement</a:t>
            </a:r>
            <a:r>
              <a:rPr lang="en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n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https://www.aaup.org/report/statement-government-colleges-and-universities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" name="Google Shape;176;p32">
            <a:extLst>
              <a:ext uri="{FF2B5EF4-FFF2-40B4-BE49-F238E27FC236}">
                <a16:creationId xmlns:a16="http://schemas.microsoft.com/office/drawing/2014/main" id="{8E423904-916B-E51E-84E0-AF37FDF93D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26778"/>
            <a:ext cx="8520600" cy="768121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800" b="1" dirty="0">
                <a:latin typeface="Cambria"/>
                <a:ea typeface="Cambria"/>
                <a:cs typeface="Cambria"/>
                <a:sym typeface="Cambria"/>
              </a:rPr>
              <a:t>1966 Joi</a:t>
            </a:r>
            <a:r>
              <a:rPr lang="en" sz="2800" b="1" dirty="0">
                <a:latin typeface="Cambria"/>
                <a:sym typeface="Cambria"/>
              </a:rPr>
              <a:t>n</a:t>
            </a:r>
            <a:r>
              <a:rPr lang="en-US" sz="2800" b="1" dirty="0">
                <a:latin typeface="Cambria"/>
                <a:sym typeface="Cambria"/>
              </a:rPr>
              <a:t>t AAUP/ACE/AGB </a:t>
            </a:r>
            <a:r>
              <a:rPr lang="en" sz="2800" b="1" dirty="0">
                <a:latin typeface="Cambria"/>
                <a:ea typeface="Cambria"/>
                <a:cs typeface="Cambria"/>
                <a:sym typeface="Cambria"/>
              </a:rPr>
              <a:t>Statement on Government of Colleges and Universities</a:t>
            </a:r>
            <a:endParaRPr sz="2800" b="1" dirty="0">
              <a:latin typeface="Cambria"/>
              <a:sym typeface="Cambri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879639-357A-3A02-E5A0-EA076D6FEDAB}"/>
              </a:ext>
            </a:extLst>
          </p:cNvPr>
          <p:cNvSpPr txBox="1"/>
          <p:nvPr/>
        </p:nvSpPr>
        <p:spPr>
          <a:xfrm>
            <a:off x="7010398" y="1156445"/>
            <a:ext cx="1909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2400" b="1" dirty="0">
                <a:solidFill>
                  <a:srgbClr val="0432FF"/>
                </a:solidFill>
                <a:latin typeface="Cambria"/>
                <a:sym typeface="Cambria"/>
              </a:rPr>
              <a:t>Governing Board Roles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3543CB-0E59-0DAF-AF34-0F1AC96E4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866" y="861270"/>
            <a:ext cx="8872452" cy="4085006"/>
          </a:xfrm>
        </p:spPr>
        <p:txBody>
          <a:bodyPr>
            <a:normAutofit/>
          </a:bodyPr>
          <a:lstStyle/>
          <a:p>
            <a:pPr marL="139700" indent="0">
              <a:buNone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Higher ed is a mystery to Legisla</a:t>
            </a:r>
            <a:r>
              <a:rPr 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ors and </a:t>
            </a:r>
            <a:r>
              <a:rPr 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he general public</a:t>
            </a:r>
          </a:p>
          <a:p>
            <a:pPr>
              <a:lnSpc>
                <a:spcPct val="95000"/>
              </a:lnSpc>
            </a:pPr>
            <a:r>
              <a:rPr lang="en-US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48% of Texans aged 25-64 have enrolled in an institution of higher ed</a:t>
            </a:r>
          </a:p>
          <a:p>
            <a:pPr>
              <a:lnSpc>
                <a:spcPct val="95000"/>
              </a:lnSpc>
            </a:pPr>
            <a:r>
              <a:rPr lang="en-US" sz="1800" dirty="0">
                <a:solidFill>
                  <a:srgbClr val="000000"/>
                </a:solidFill>
                <a:latin typeface="Cambria" panose="02040503050406030204" pitchFamily="18" charset="0"/>
              </a:rPr>
              <a:t>3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0% of </a:t>
            </a:r>
            <a:r>
              <a:rPr lang="en-US" sz="1800" dirty="0">
                <a:solidFill>
                  <a:srgbClr val="000000"/>
                </a:solidFill>
                <a:latin typeface="Cambria" panose="02040503050406030204" pitchFamily="18" charset="0"/>
              </a:rPr>
              <a:t>Texans aged 25-64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have completed higher ed certificate or degree</a:t>
            </a:r>
          </a:p>
          <a:p>
            <a:pPr marL="139700" indent="0">
              <a:buNone/>
            </a:pPr>
            <a:r>
              <a:rPr 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Advocacy is telling your story about how higher ed helps our 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tate</a:t>
            </a:r>
            <a:endParaRPr lang="en-US" sz="2400" i="0" dirty="0"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0000"/>
                </a:solidFill>
                <a:latin typeface="Cambria" panose="02040503050406030204" pitchFamily="18" charset="0"/>
              </a:rPr>
              <a:t>Why are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academic freedom, tenure, shared governance, and other higher ed values are important to you in teaching, research and expression?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0000"/>
                </a:solidFill>
                <a:latin typeface="Cambria" panose="02040503050406030204" pitchFamily="18" charset="0"/>
              </a:rPr>
              <a:t>H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ow has the teaching and research in your </a:t>
            </a:r>
            <a:r>
              <a:rPr lang="en-US" sz="1800" dirty="0">
                <a:solidFill>
                  <a:srgbClr val="000000"/>
                </a:solidFill>
                <a:latin typeface="Cambria" panose="02040503050406030204" pitchFamily="18" charset="0"/>
              </a:rPr>
              <a:t>discipline benefitted Texans?</a:t>
            </a:r>
          </a:p>
          <a:p>
            <a:pPr marL="139700" indent="0">
              <a:buNone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As a </a:t>
            </a:r>
            <a:r>
              <a:rPr lang="en-US" sz="2400" b="1" i="0" dirty="0">
                <a:solidFill>
                  <a:srgbClr val="0432FF"/>
                </a:solidFill>
                <a:effectLst/>
                <a:latin typeface="Cambria" panose="02040503050406030204" pitchFamily="18" charset="0"/>
              </a:rPr>
              <a:t>private citizen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, you have freedom to express your views per First Amendment </a:t>
            </a:r>
            <a:r>
              <a:rPr 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Rights – be clear who you are speaking for</a:t>
            </a:r>
          </a:p>
          <a:p>
            <a:pPr marL="139700" indent="0">
              <a:buNone/>
            </a:pPr>
            <a:r>
              <a:rPr 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And you can team up with a group to advocate….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E022C5C-B2D7-EFD9-C4F2-60D8C17AA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9136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Cambria"/>
                <a:sym typeface="Arial"/>
              </a:rPr>
              <a:t>Legislative and Community Advocacy</a:t>
            </a:r>
          </a:p>
        </p:txBody>
      </p:sp>
    </p:spTree>
    <p:extLst>
      <p:ext uri="{BB962C8B-B14F-4D97-AF65-F5344CB8AC3E}">
        <p14:creationId xmlns:p14="http://schemas.microsoft.com/office/powerpoint/2010/main" val="2525990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80731-602C-F5BF-9B9E-A6BC55DEA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0224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Cambria"/>
              </a:rPr>
              <a:t>Texas AAUP Conference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AB7F1-29F9-BD90-9DB0-5DE624102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5837" y="954602"/>
            <a:ext cx="8632326" cy="4068674"/>
          </a:xfrm>
        </p:spPr>
        <p:txBody>
          <a:bodyPr>
            <a:normAutofit fontScale="70000" lnSpcReduction="20000"/>
          </a:bodyPr>
          <a:lstStyle/>
          <a:p>
            <a:pPr marL="13970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3400" dirty="0">
                <a:latin typeface="Cambria" panose="02040503050406030204" pitchFamily="18" charset="0"/>
              </a:rPr>
              <a:t>Members at 75 universities, comm. colleges, health-related inst.</a:t>
            </a:r>
          </a:p>
          <a:p>
            <a:pPr marL="13970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3400" dirty="0">
                <a:latin typeface="Cambria" panose="02040503050406030204" pitchFamily="18" charset="0"/>
              </a:rPr>
              <a:t>AAUP affiliated with Amer. Federation of Teachers Aug. 1, 2022</a:t>
            </a:r>
          </a:p>
          <a:p>
            <a:pPr marL="13970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3400" dirty="0">
                <a:latin typeface="Cambria" panose="02040503050406030204" pitchFamily="18" charset="0"/>
              </a:rPr>
              <a:t>Advocacy for higher ed values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Ramped up by 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hlinkClick r:id="rId2"/>
              </a:rPr>
              <a:t>Texas AFT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(10/22) and 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hlinkClick r:id="rId3"/>
              </a:rPr>
              <a:t>NAACP LDF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(2/23)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Wrote op-eds and blogs, and </a:t>
            </a:r>
            <a:r>
              <a:rPr lang="en-US" sz="2600" dirty="0">
                <a:solidFill>
                  <a:srgbClr val="000000"/>
                </a:solidFill>
                <a:latin typeface="Cambria" panose="02040503050406030204" pitchFamily="18" charset="0"/>
              </a:rPr>
              <a:t>tweeted @</a:t>
            </a:r>
            <a:r>
              <a:rPr lang="en-US" sz="2600" dirty="0" err="1">
                <a:solidFill>
                  <a:srgbClr val="000000"/>
                </a:solidFill>
                <a:latin typeface="Cambria" panose="02040503050406030204" pitchFamily="18" charset="0"/>
              </a:rPr>
              <a:t>TexasAaup</a:t>
            </a:r>
            <a:endParaRPr lang="en-US" sz="26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600" dirty="0">
                <a:solidFill>
                  <a:srgbClr val="000000"/>
                </a:solidFill>
                <a:latin typeface="Cambria" panose="02040503050406030204" pitchFamily="18" charset="0"/>
              </a:rPr>
              <a:t>I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nterviewed with reporters **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600" dirty="0">
                <a:solidFill>
                  <a:srgbClr val="000000"/>
                </a:solidFill>
                <a:latin typeface="Cambria" panose="02040503050406030204" pitchFamily="18" charset="0"/>
              </a:rPr>
              <a:t>Crea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t</a:t>
            </a:r>
            <a:r>
              <a:rPr lang="en-US" sz="2600" dirty="0">
                <a:solidFill>
                  <a:srgbClr val="000000"/>
                </a:solidFill>
                <a:latin typeface="Cambria" panose="02040503050406030204" pitchFamily="18" charset="0"/>
              </a:rPr>
              <a:t>ed a </a:t>
            </a:r>
            <a:r>
              <a:rPr lang="en-US" sz="2600" dirty="0">
                <a:solidFill>
                  <a:schemeClr val="dk1"/>
                </a:solidFill>
                <a:latin typeface="Cambria" panose="02040503050406030204" pitchFamily="18" charset="0"/>
                <a:cs typeface="Calibri"/>
                <a:sym typeface="Calibri"/>
                <a:hlinkClick r:id="rId4"/>
              </a:rPr>
              <a:t>higher </a:t>
            </a:r>
            <a:r>
              <a:rPr lang="en-US" sz="2600" dirty="0">
                <a:latin typeface="Cambria" panose="02040503050406030204" pitchFamily="18" charset="0"/>
                <a:hlinkClick r:id="rId4"/>
              </a:rPr>
              <a:t>e</a:t>
            </a:r>
            <a:r>
              <a:rPr lang="en-US" sz="2600" dirty="0">
                <a:solidFill>
                  <a:schemeClr val="dk1"/>
                </a:solidFill>
                <a:latin typeface="Cambria" panose="02040503050406030204" pitchFamily="18" charset="0"/>
                <a:cs typeface="Calibri"/>
                <a:sym typeface="Calibri"/>
                <a:hlinkClick r:id="rId4"/>
              </a:rPr>
              <a:t>d </a:t>
            </a:r>
            <a:r>
              <a:rPr lang="en-US" sz="2600" dirty="0">
                <a:latin typeface="Cambria" panose="02040503050406030204" pitchFamily="18" charset="0"/>
                <a:hlinkClick r:id="rId4"/>
              </a:rPr>
              <a:t>b</a:t>
            </a:r>
            <a:r>
              <a:rPr lang="en-US" sz="2600" dirty="0">
                <a:solidFill>
                  <a:schemeClr val="dk1"/>
                </a:solidFill>
                <a:latin typeface="Cambria" panose="02040503050406030204" pitchFamily="18" charset="0"/>
                <a:cs typeface="Calibri"/>
                <a:sym typeface="Calibri"/>
                <a:hlinkClick r:id="rId4"/>
              </a:rPr>
              <a:t>ill tracker</a:t>
            </a:r>
            <a:endParaRPr lang="en-US" sz="2600" b="0" i="0" dirty="0"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13970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3400" dirty="0">
                <a:solidFill>
                  <a:srgbClr val="000000"/>
                </a:solidFill>
                <a:latin typeface="Cambria" panose="02040503050406030204" pitchFamily="18" charset="0"/>
              </a:rPr>
              <a:t>Coordinated with 10 higher ed advocacy orgs</a:t>
            </a:r>
            <a:endParaRPr lang="en-US" sz="3400" dirty="0">
              <a:solidFill>
                <a:srgbClr val="000000"/>
              </a:solidFill>
              <a:latin typeface="Cambria" panose="02040503050406030204" pitchFamily="18" charset="0"/>
              <a:hlinkClick r:id="rId5" tooltip="Original URL: https://aaup-utaustin.org/2022/12/17/spring-2023-state-legislature-visits/. Click or tap if you trust this link.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600" b="0" i="0" dirty="0">
                <a:solidFill>
                  <a:srgbClr val="1155CC"/>
                </a:solidFill>
                <a:effectLst/>
                <a:latin typeface="Cambria" panose="02040503050406030204" pitchFamily="18" charset="0"/>
                <a:hlinkClick r:id="rId5" tooltip="Original URL: https://aaup-utaustin.org/2022/12/17/spring-2023-state-legislature-visits/. Click or tap if you trust this link."/>
              </a:rPr>
              <a:t>Legislative training, updates and visits</a:t>
            </a:r>
            <a:r>
              <a:rPr lang="en-US" sz="2600" b="0" i="0" dirty="0">
                <a:solidFill>
                  <a:srgbClr val="0563C1"/>
                </a:solidFill>
                <a:effectLst/>
                <a:latin typeface="Cambria" panose="02040503050406030204" pitchFamily="18" charset="0"/>
              </a:rPr>
              <a:t> 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**</a:t>
            </a:r>
            <a:endParaRPr lang="en-US" sz="26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600" dirty="0">
                <a:solidFill>
                  <a:srgbClr val="000000"/>
                </a:solidFill>
                <a:latin typeface="Cambria" panose="02040503050406030204" pitchFamily="18" charset="0"/>
              </a:rPr>
              <a:t>Testifying at Texas Senate and House committee hearings **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Ca</a:t>
            </a:r>
            <a:r>
              <a:rPr lang="en-US" sz="2600" dirty="0">
                <a:solidFill>
                  <a:srgbClr val="000000"/>
                </a:solidFill>
                <a:latin typeface="Cambria" panose="02040503050406030204" pitchFamily="18" charset="0"/>
              </a:rPr>
              <a:t>mpaigns for Legislative outreach **</a:t>
            </a:r>
            <a:endParaRPr lang="en-US" sz="2600" dirty="0">
              <a:latin typeface="Cambria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464F9B-1ADD-D46C-6F9D-87AF48341A89}"/>
              </a:ext>
            </a:extLst>
          </p:cNvPr>
          <p:cNvSpPr txBox="1"/>
          <p:nvPr/>
        </p:nvSpPr>
        <p:spPr>
          <a:xfrm>
            <a:off x="6941129" y="4558725"/>
            <a:ext cx="2021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** As private citizens / AAUP members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4C268D6C-A4FB-BCDE-C5A5-801B68E3D8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3637" y="2284879"/>
            <a:ext cx="2094526" cy="189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420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09179-96E4-A585-A57C-A8292E125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latin typeface="Cambria"/>
              </a:rPr>
              <a:t>Advocacy Outcomes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0D2E8E-0015-B6CD-25CD-6C0E5ADF7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7818" y="1268016"/>
            <a:ext cx="8620298" cy="3601640"/>
          </a:xfrm>
        </p:spPr>
        <p:txBody>
          <a:bodyPr>
            <a:normAutofit/>
          </a:bodyPr>
          <a:lstStyle/>
          <a:p>
            <a:pPr marL="139700" indent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In the House, our coordinated effort among 10 higher ed advocacy orgs</a:t>
            </a:r>
          </a:p>
          <a:p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</a:rPr>
              <a:t>A</a:t>
            </a:r>
            <a:r>
              <a:rPr lang="en-US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ble to change the legal definition of tenure in tenure bill from one-year guaranteed contracts to continuous employment. </a:t>
            </a:r>
          </a:p>
          <a:p>
            <a:r>
              <a:rPr lang="en-US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Influenced changes in anti-DEI bill including several exceptions for external grants.   </a:t>
            </a:r>
          </a:p>
          <a:p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</a:rPr>
              <a:t>H</a:t>
            </a:r>
            <a:r>
              <a:rPr lang="en-US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elped defeat the </a:t>
            </a:r>
            <a:r>
              <a:rPr lang="en-US" b="0" i="0" u="sng" dirty="0">
                <a:solidFill>
                  <a:srgbClr val="BE0B40"/>
                </a:solidFill>
                <a:effectLst/>
                <a:latin typeface="Cambria" panose="02040503050406030204" pitchFamily="18" charset="0"/>
                <a:hlinkClick r:id="rId2"/>
              </a:rPr>
              <a:t>censorship bill</a:t>
            </a:r>
            <a:endParaRPr lang="en-US" b="0" i="0" u="sng" dirty="0">
              <a:solidFill>
                <a:srgbClr val="BE0B40"/>
              </a:solidFill>
              <a:effectLst/>
              <a:latin typeface="Cambria" panose="02040503050406030204" pitchFamily="18" charset="0"/>
            </a:endParaRPr>
          </a:p>
          <a:p>
            <a:endParaRPr lang="en-US" u="sng" dirty="0">
              <a:solidFill>
                <a:srgbClr val="BE0B40"/>
              </a:solidFill>
              <a:latin typeface="Cambria" panose="02040503050406030204" pitchFamily="18" charset="0"/>
            </a:endParaRPr>
          </a:p>
          <a:p>
            <a:pPr marL="139700" indent="0">
              <a:buNone/>
            </a:pPr>
            <a:r>
              <a:rPr lang="en-US" b="0" i="0" dirty="0">
                <a:solidFill>
                  <a:srgbClr val="484548"/>
                </a:solidFill>
                <a:effectLst/>
                <a:latin typeface="Cambria" panose="02040503050406030204" pitchFamily="18" charset="0"/>
              </a:rPr>
              <a:t>Karma R. Chávez, </a:t>
            </a:r>
            <a:r>
              <a:rPr lang="en-US" b="0" i="0" u="none" strike="noStrike" dirty="0">
                <a:solidFill>
                  <a:srgbClr val="007AAD"/>
                </a:solidFill>
                <a:effectLst/>
                <a:latin typeface="Cambria" panose="02040503050406030204" pitchFamily="18" charset="0"/>
                <a:hlinkClick r:id="rId3"/>
              </a:rPr>
              <a:t>Lessons from AAUP Advocacy in Texas</a:t>
            </a:r>
            <a:r>
              <a:rPr lang="en-US" b="0" i="0" u="none" strike="noStrike" dirty="0">
                <a:solidFill>
                  <a:srgbClr val="007AAD"/>
                </a:solidFill>
                <a:effectLst/>
                <a:latin typeface="Cambria" panose="02040503050406030204" pitchFamily="18" charset="0"/>
              </a:rPr>
              <a:t>, Academe, 2023.  </a:t>
            </a:r>
            <a:r>
              <a:rPr lang="en-US" b="0" i="1" dirty="0">
                <a:solidFill>
                  <a:srgbClr val="484548"/>
                </a:solidFill>
                <a:effectLst/>
                <a:latin typeface="Cambria" panose="02040503050406030204" pitchFamily="18" charset="0"/>
              </a:rPr>
              <a:t>How a revived AAUP chapter and a coalition of allies mobilized against a legislative assault.</a:t>
            </a:r>
          </a:p>
          <a:p>
            <a:pPr marL="139700" indent="0">
              <a:buNone/>
            </a:pPr>
            <a:endParaRPr lang="en-US" b="0" i="0" dirty="0">
              <a:solidFill>
                <a:srgbClr val="5E5E5E"/>
              </a:solidFill>
              <a:effectLst/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072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09179-96E4-A585-A57C-A8292E125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b="1" dirty="0">
                <a:latin typeface="Cambria"/>
                <a:sym typeface="Cambria"/>
              </a:rPr>
              <a:t>T</a:t>
            </a:r>
            <a:r>
              <a:rPr lang="en-US" sz="2800" b="1" dirty="0">
                <a:latin typeface="Cambria"/>
              </a:rPr>
              <a:t>hank You!</a:t>
            </a:r>
          </a:p>
        </p:txBody>
      </p:sp>
      <p:pic>
        <p:nvPicPr>
          <p:cNvPr id="4" name="Picture 3" descr="A qr code with a dinosaur&#10;&#10;Description automatically generated">
            <a:extLst>
              <a:ext uri="{FF2B5EF4-FFF2-40B4-BE49-F238E27FC236}">
                <a16:creationId xmlns:a16="http://schemas.microsoft.com/office/drawing/2014/main" id="{C49C90B1-8406-D86F-51BA-71A5D14E75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99" t="3512" r="3834" b="4662"/>
          <a:stretch/>
        </p:blipFill>
        <p:spPr>
          <a:xfrm>
            <a:off x="376366" y="1528570"/>
            <a:ext cx="2579396" cy="2623909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D4D2A7DA-B0DA-933E-D9E7-299EB1CD5F14}"/>
              </a:ext>
            </a:extLst>
          </p:cNvPr>
          <p:cNvSpPr txBox="1">
            <a:spLocks/>
          </p:cNvSpPr>
          <p:nvPr/>
        </p:nvSpPr>
        <p:spPr>
          <a:xfrm>
            <a:off x="190173" y="1136039"/>
            <a:ext cx="2765589" cy="47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None/>
            </a:pPr>
            <a:r>
              <a:rPr lang="en-US" b="1" dirty="0">
                <a:solidFill>
                  <a:srgbClr val="C00000"/>
                </a:solidFill>
              </a:rPr>
              <a:t>Consider joining AAUP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986F657-EF0A-CC16-0D9F-5CD065A10935}"/>
              </a:ext>
            </a:extLst>
          </p:cNvPr>
          <p:cNvSpPr txBox="1">
            <a:spLocks/>
          </p:cNvSpPr>
          <p:nvPr/>
        </p:nvSpPr>
        <p:spPr>
          <a:xfrm>
            <a:off x="3036805" y="1136038"/>
            <a:ext cx="5452919" cy="47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None/>
            </a:pPr>
            <a:r>
              <a:rPr lang="en-US" b="1" dirty="0">
                <a:solidFill>
                  <a:srgbClr val="C00000"/>
                </a:solidFill>
              </a:rPr>
              <a:t>Consider forming an AAUP Chapter on campus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DD2CA6-AE7F-7DC5-94CB-68D922708F59}"/>
              </a:ext>
            </a:extLst>
          </p:cNvPr>
          <p:cNvSpPr txBox="1"/>
          <p:nvPr/>
        </p:nvSpPr>
        <p:spPr>
          <a:xfrm>
            <a:off x="3128682" y="1607769"/>
            <a:ext cx="5907742" cy="3053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cs typeface="Arial" panose="020B0604020202020204" pitchFamily="34" charset="0"/>
              </a:rPr>
              <a:t>Helps faculty connect with other faculty across campus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cs typeface="Arial" panose="020B0604020202020204" pitchFamily="34" charset="0"/>
              </a:rPr>
              <a:t>Gives training on academic freedom, departmental and college governance, and how to get your voices heard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cs typeface="Arial" panose="020B0604020202020204" pitchFamily="34" charset="0"/>
              </a:rPr>
              <a:t>Works with Faculty Senate to change policies and encourages members to run for Faculty Senate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cs typeface="Arial" panose="020B0604020202020204" pitchFamily="34" charset="0"/>
              </a:rPr>
              <a:t>Provides faculty mentoring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cs typeface="Arial" panose="020B0604020202020204" pitchFamily="34" charset="0"/>
              </a:rPr>
              <a:t>Hosts seminars on academic freedom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cs typeface="Arial" panose="020B0604020202020204" pitchFamily="34" charset="0"/>
              </a:rPr>
              <a:t>Gives training in Legislative advocacy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B2924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</a:t>
            </a:r>
            <a:r>
              <a:rPr lang="en-US" sz="18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cs typeface="Arial" panose="020B0604020202020204" pitchFamily="34" charset="0"/>
              </a:rPr>
              <a:t>dvocates at the State Legislature</a:t>
            </a:r>
          </a:p>
        </p:txBody>
      </p:sp>
    </p:spTree>
    <p:extLst>
      <p:ext uri="{BB962C8B-B14F-4D97-AF65-F5344CB8AC3E}">
        <p14:creationId xmlns:p14="http://schemas.microsoft.com/office/powerpoint/2010/main" val="167258806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2688</TotalTime>
  <Words>1041</Words>
  <Application>Microsoft Macintosh PowerPoint</Application>
  <PresentationFormat>On-screen Show (16:9)</PresentationFormat>
  <Paragraphs>98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</vt:lpstr>
      <vt:lpstr>LibreFrank</vt:lpstr>
      <vt:lpstr>Source Sans Pro</vt:lpstr>
      <vt:lpstr>Simple Light</vt:lpstr>
      <vt:lpstr>Office Theme</vt:lpstr>
      <vt:lpstr>PowerPoint Presentation</vt:lpstr>
      <vt:lpstr>American Association of University Professors</vt:lpstr>
      <vt:lpstr>1940 Joint AAUP/AAC&amp;U Statement of Principles on Academic Freedom &amp; Tenure (2600 words)</vt:lpstr>
      <vt:lpstr>1966 Statement on Government of Colleges and Universities (3500 words)</vt:lpstr>
      <vt:lpstr>1966 Joint AAUP/ACE/AGB Statement on Government of Colleges and Universities</vt:lpstr>
      <vt:lpstr>1966 Joint AAUP/ACE/AGB Statement on Government of Colleges and Universities</vt:lpstr>
      <vt:lpstr>Legislative and Community Advocacy</vt:lpstr>
      <vt:lpstr>Texas AAUP Conference</vt:lpstr>
      <vt:lpstr>Advocacy Outcomes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halftoning@icloud.com</cp:lastModifiedBy>
  <cp:revision>88</cp:revision>
  <dcterms:modified xsi:type="dcterms:W3CDTF">2024-03-01T17:23:36Z</dcterms:modified>
</cp:coreProperties>
</file>