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9" r:id="rId1"/>
  </p:sldMasterIdLst>
  <p:notesMasterIdLst>
    <p:notesMasterId r:id="rId14"/>
  </p:notesMasterIdLst>
  <p:sldIdLst>
    <p:sldId id="256" r:id="rId2"/>
    <p:sldId id="298" r:id="rId3"/>
    <p:sldId id="258" r:id="rId4"/>
    <p:sldId id="299" r:id="rId5"/>
    <p:sldId id="308" r:id="rId6"/>
    <p:sldId id="307" r:id="rId7"/>
    <p:sldId id="303" r:id="rId8"/>
    <p:sldId id="287" r:id="rId9"/>
    <p:sldId id="260" r:id="rId10"/>
    <p:sldId id="261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4"/>
    <p:restoredTop sz="96327"/>
  </p:normalViewPr>
  <p:slideViewPr>
    <p:cSldViewPr snapToGrid="0">
      <p:cViewPr varScale="1">
        <p:scale>
          <a:sx n="124" d="100"/>
          <a:sy n="124" d="100"/>
        </p:scale>
        <p:origin x="20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A9D91A-BF48-784C-A867-57AA4D6EE764}" type="datetimeFigureOut">
              <a:rPr lang="en-US" smtClean="0"/>
              <a:t>3/4/24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64A7E-E56E-C24F-AC2D-D8A280985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34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97AB8-6E28-713A-0493-7117E9A1B5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86E10-EA05-2D85-9E37-1FA87B3879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C752C-87BF-959B-E411-478754F75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5690-F5AD-5449-978F-581C4A7AD9E9}" type="datetimeFigureOut">
              <a:rPr lang="en-US" smtClean="0"/>
              <a:t>3/4/24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08D42-B5B5-D338-2026-A9ADF9156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ABED6-A1D5-CC63-699C-22895F751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A9F85-E578-AA49-9735-EA4AF2FC6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8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0CBE5-9503-01E2-D206-66B80431D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DE556-C91D-5F8F-23C4-C54C5F3C2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792AF-BC3F-54A7-6613-3E20E66E7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5690-F5AD-5449-978F-581C4A7AD9E9}" type="datetimeFigureOut">
              <a:rPr lang="en-US" smtClean="0"/>
              <a:t>3/4/24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C2C0B-9F8D-EC13-C443-B86384C99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FA80A-EF24-6A50-730D-0460F0602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A9F85-E578-AA49-9735-EA4AF2FC6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992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C972C-B44F-D1A6-53D7-4245998FC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E84E8F-06E7-A5B0-2EAF-D1773B172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C252D-6345-3D28-AACD-109F635D7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5690-F5AD-5449-978F-581C4A7AD9E9}" type="datetimeFigureOut">
              <a:rPr lang="en-US" smtClean="0"/>
              <a:t>3/4/24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188F4-6985-826B-D945-60577785F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45892-5E3E-DC81-6046-0943E8F78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A9F85-E578-AA49-9735-EA4AF2FC6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862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0BD74-D24E-286D-F7E2-B367A0D6F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AB1C9-F2A3-0076-8C6F-36B1CCF315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E8110-B309-5EDB-6295-B50C65757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5AEAC2-8D09-3C5F-CE02-BF5CB47BE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5690-F5AD-5449-978F-581C4A7AD9E9}" type="datetimeFigureOut">
              <a:rPr lang="en-US" smtClean="0"/>
              <a:t>3/4/24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BB2AB4-BB95-A325-4AB6-08671665E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30425-7B05-E02C-2146-0FC3C53BB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A9F85-E578-AA49-9735-EA4AF2FC6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755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58CCB-C63A-C0D8-4328-449730B59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6E1F3D-D309-4EE3-A2B9-9B188E6EE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82CCCB-589E-6E95-4506-C879CA52D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062050-7B53-5C13-9C8C-1D19A21785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7A939A-CEF3-DFC2-3E83-3B60BAEC3F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88BF6D-CBAA-D95F-5BA0-F1E314513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5690-F5AD-5449-978F-581C4A7AD9E9}" type="datetimeFigureOut">
              <a:rPr lang="en-US" smtClean="0"/>
              <a:t>3/4/24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4D73B2-E23A-95F8-0739-247D9F2B5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E977A9-25BD-9EB2-707A-EA67D8238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A9F85-E578-AA49-9735-EA4AF2FC6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71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194D4-7DCA-6976-61E1-E30A2D28D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11F3C1-AA25-3129-C5FE-73DD11F92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5690-F5AD-5449-978F-581C4A7AD9E9}" type="datetimeFigureOut">
              <a:rPr lang="en-US" smtClean="0"/>
              <a:t>3/4/24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C40318-5FCE-6CC8-98C9-A376DD961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3EB7D6-18A3-8553-A819-50A737FA7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A9F85-E578-AA49-9735-EA4AF2FC6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39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733AEA-5E5B-3F3B-7240-D30B25760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5690-F5AD-5449-978F-581C4A7AD9E9}" type="datetimeFigureOut">
              <a:rPr lang="en-US" smtClean="0"/>
              <a:t>3/4/24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3F2B1B-AF9E-E082-E2BC-7FAAE8ED3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F85C1-F041-2823-16A6-AB4846504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A9F85-E578-AA49-9735-EA4AF2FC6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81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53674-E73B-0AB0-DD79-35F797222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89F2F-756A-596D-A783-BD7C4BDA2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97065-7F13-9C66-C5DD-F3DC456BA8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9D513B-1A64-DB72-E221-27A786E9D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5690-F5AD-5449-978F-581C4A7AD9E9}" type="datetimeFigureOut">
              <a:rPr lang="en-US" smtClean="0"/>
              <a:t>3/4/24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C928E-9A40-0E4A-0163-9E110B62A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8246B1-9868-AE02-9655-5D7FCF648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A9F85-E578-AA49-9735-EA4AF2FC6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5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9EAB3-5408-B0C3-6F07-37665D69B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DFBD08-461E-C841-99B1-5B8E7696AE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F7DBB-391E-6C69-C3A8-126787BA65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6E3207-A998-C418-3030-6ED5FBDBC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5690-F5AD-5449-978F-581C4A7AD9E9}" type="datetimeFigureOut">
              <a:rPr lang="en-US" smtClean="0"/>
              <a:t>3/4/24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46CE0F-BE60-EA1E-C0EF-5E4904E29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E232E6-F3E4-A01F-B8D9-B58BED226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A9F85-E578-AA49-9735-EA4AF2FC6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37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93EEE-9277-D28F-8C68-94D29AC58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545552-AC4A-4533-663D-ADD90C2D2B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87716-D5E0-C2DC-4BE7-DFB5BC7B2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5690-F5AD-5449-978F-581C4A7AD9E9}" type="datetimeFigureOut">
              <a:rPr lang="en-US" smtClean="0"/>
              <a:t>3/4/24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39838-4D1C-9E75-89CF-7CC123548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35886-4CF2-075D-1A0D-4CDC3E2C9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A9F85-E578-AA49-9735-EA4AF2FC6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40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89F51B-0E1C-56A3-0FB7-D87C640C0A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458735-4F82-B93D-4758-A5E8E16D0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42F29-C90A-2F17-35C0-59B8817EB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5690-F5AD-5449-978F-581C4A7AD9E9}" type="datetimeFigureOut">
              <a:rPr lang="en-US" smtClean="0"/>
              <a:t>3/4/24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CD901-9787-ED44-EB8C-5A6367580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2313B-B2C6-6368-4F7B-91CE0D69D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A9F85-E578-AA49-9735-EA4AF2FC6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218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4491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B9DE45-E1B2-90CE-4B90-C2BA1BD0A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C97A5B-01CA-8239-49F2-F9B5EFB93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C5E58-BC32-ECBE-6504-570994135B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D5690-F5AD-5449-978F-581C4A7AD9E9}" type="datetimeFigureOut">
              <a:rPr lang="en-US" smtClean="0"/>
              <a:t>3/4/24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B9FE3-8DF6-B67C-256A-71A6A98BC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B631C-93B3-10EA-C4A6-04144E6B8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A9F85-E578-AA49-9735-EA4AF2FC6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74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aup-texas.org/" TargetMode="External"/><Relationship Id="rId2" Type="http://schemas.openxmlformats.org/officeDocument/2006/relationships/hyperlink" Target="https://www.aaup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aaup-utaustin.org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up.org/report/inclusion-governance-faculty-members-holding-contingent-appointments" TargetMode="External"/><Relationship Id="rId2" Type="http://schemas.openxmlformats.org/officeDocument/2006/relationships/hyperlink" Target="https://www.aaup.org/report/1940-statement-principles-academic-freedom-and-tenure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hyperlink" Target="https://www.aaup.org/our-work/protecting-academic-freedo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aup.org/report/academic-freedom-and-electronic-communications-2014" TargetMode="Externa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aup.org/issues/free-speech-campus" TargetMode="Externa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aup.org/report/relationship-faculty-governance-academic-freedo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up.org/our-work/protecting-academic-freed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s://www.aaup.org/issues/political-interference-higher-ed" TargetMode="External"/><Relationship Id="rId4" Type="http://schemas.openxmlformats.org/officeDocument/2006/relationships/hyperlink" Target="https://www.aaup.org/our-programs/shared-governance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up.org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EB05E-5DAD-F00A-609F-E6EEC84C7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060682"/>
            <a:ext cx="3687041" cy="23683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Academic Freedom and Shared Governance </a:t>
            </a:r>
            <a:br>
              <a:rPr lang="en-US" sz="2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Dean’s Council, March 4, 2024 </a:t>
            </a:r>
          </a:p>
        </p:txBody>
      </p:sp>
      <p:pic>
        <p:nvPicPr>
          <p:cNvPr id="4" name="Picture 3" descr="A close-up of a logo&#10;&#10;Description automatically generated">
            <a:extLst>
              <a:ext uri="{FF2B5EF4-FFF2-40B4-BE49-F238E27FC236}">
                <a16:creationId xmlns:a16="http://schemas.microsoft.com/office/drawing/2014/main" id="{1687DDE7-1A2A-79A8-54E0-400D8174B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4188221"/>
            <a:ext cx="3648941" cy="148431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70A22A5-F62B-3747-193F-8D2035FCB5AD}"/>
              </a:ext>
            </a:extLst>
          </p:cNvPr>
          <p:cNvSpPr>
            <a:spLocks/>
          </p:cNvSpPr>
          <p:nvPr/>
        </p:nvSpPr>
        <p:spPr>
          <a:xfrm>
            <a:off x="5348086" y="1035843"/>
            <a:ext cx="6005713" cy="4945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Professors Pauline Strong, Brian Evans, Andrea Gore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UT Austin advocacy chapter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American Association of University Professors (AAUP)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D2D829D-2830-5F07-E40B-C351944AB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21FC5EF-435E-F74E-11C5-A935C7066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F3CE81-94AA-585B-379D-CB757AFCC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8246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5EB05E-5DAD-F00A-609F-E6EEC84C7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Overview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F72BDE-B739-3048-7F9C-D7C7020A9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3328416"/>
            <a:ext cx="10509504" cy="2715768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685800" marR="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b="0" i="0" u="none" strike="noStrike" dirty="0">
                <a:effectLst/>
              </a:rPr>
              <a:t>AAUP as a national, state, and local organization (with links to resources)</a:t>
            </a:r>
          </a:p>
          <a:p>
            <a:pPr marL="685800" marR="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b="0" i="0" u="none" strike="noStrike" dirty="0">
                <a:effectLst/>
              </a:rPr>
              <a:t>Four constituent elements of academic freedom</a:t>
            </a:r>
          </a:p>
          <a:p>
            <a:pPr marL="685800" marR="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b="0" i="0" u="none" strike="noStrike" dirty="0">
                <a:effectLst/>
              </a:rPr>
              <a:t>Academic freedom </a:t>
            </a:r>
            <a:r>
              <a:rPr lang="en-US" sz="2100" dirty="0"/>
              <a:t>and</a:t>
            </a:r>
            <a:r>
              <a:rPr lang="en-US" sz="2100" b="0" i="0" u="none" strike="noStrike" dirty="0">
                <a:effectLst/>
              </a:rPr>
              <a:t> </a:t>
            </a:r>
            <a:r>
              <a:rPr lang="en-US" sz="2100" dirty="0"/>
              <a:t>First-Amendment free speech</a:t>
            </a:r>
            <a:endParaRPr lang="en-US" sz="2100" b="0" i="0" u="none" strike="noStrike" dirty="0">
              <a:effectLst/>
            </a:endParaRPr>
          </a:p>
          <a:p>
            <a:pPr marL="685800" marR="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b="0" i="0" u="none" strike="noStrike" dirty="0">
                <a:effectLst/>
              </a:rPr>
              <a:t>Protections for academic freedom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b="0" i="0" u="none" strike="noStrike" dirty="0">
                <a:effectLst/>
              </a:rPr>
              <a:t>The roles of CCAFR and AAUP at UT Austin</a:t>
            </a:r>
          </a:p>
          <a:p>
            <a:pPr marL="685800" marR="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b="0" i="0" u="none" strike="noStrike" dirty="0">
                <a:effectLst/>
              </a:rPr>
              <a:t>AAUP’s legislative work</a:t>
            </a:r>
          </a:p>
          <a:p>
            <a:pPr marL="685800" marR="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b="0" i="0" u="none" strike="noStrike" dirty="0">
                <a:effectLst/>
              </a:rPr>
              <a:t>AAUP as a resource </a:t>
            </a:r>
          </a:p>
          <a:p>
            <a:pPr marL="685800" marR="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Q&amp;A</a:t>
            </a:r>
          </a:p>
          <a:p>
            <a:pPr marL="228600" marR="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marR="0" indent="-285750" algn="r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en-US" sz="1600" dirty="0"/>
              <a:t>AAUP officers speak for ourselves as individuals and not for our institution.</a:t>
            </a:r>
            <a:endParaRPr lang="en-US" sz="1600" b="0" i="0" u="none" strike="noStrike" dirty="0">
              <a:effectLst/>
            </a:endParaRPr>
          </a:p>
        </p:txBody>
      </p:sp>
      <p:pic>
        <p:nvPicPr>
          <p:cNvPr id="4" name="Picture 3" descr="A close-up of a logo&#10;&#10;Description automatically generated">
            <a:extLst>
              <a:ext uri="{FF2B5EF4-FFF2-40B4-BE49-F238E27FC236}">
                <a16:creationId xmlns:a16="http://schemas.microsoft.com/office/drawing/2014/main" id="{1687DDE7-1A2A-79A8-54E0-400D8174B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761206"/>
            <a:ext cx="749300" cy="3048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70A22A5-F62B-3747-193F-8D2035FCB5AD}"/>
              </a:ext>
            </a:extLst>
          </p:cNvPr>
          <p:cNvSpPr>
            <a:spLocks/>
          </p:cNvSpPr>
          <p:nvPr/>
        </p:nvSpPr>
        <p:spPr>
          <a:xfrm>
            <a:off x="841248" y="3328416"/>
            <a:ext cx="10509504" cy="2715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23660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1C799903-48D5-4A31-A1A2-541072D9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7" name="Freeform: Shape 38">
            <a:extLst>
              <a:ext uri="{FF2B5EF4-FFF2-40B4-BE49-F238E27FC236}">
                <a16:creationId xmlns:a16="http://schemas.microsoft.com/office/drawing/2014/main" id="{8EFFF109-FC58-4FD3-BE05-9775A131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8" name="Freeform: Shape 40">
            <a:extLst>
              <a:ext uri="{FF2B5EF4-FFF2-40B4-BE49-F238E27FC236}">
                <a16:creationId xmlns:a16="http://schemas.microsoft.com/office/drawing/2014/main" id="{E1B96AD6-92A9-4273-A62B-96A1C3E0B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36DF5E0-171A-04F0-2537-4B5061674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 b="0" i="0" u="none" strike="noStrike">
                <a:effectLst/>
              </a:rPr>
              <a:t>AAUP at </a:t>
            </a:r>
            <a:r>
              <a:rPr lang="en-US" sz="4000"/>
              <a:t>the</a:t>
            </a:r>
            <a:r>
              <a:rPr lang="en-US" sz="4000" b="0" i="0" u="none" strike="noStrike">
                <a:effectLst/>
              </a:rPr>
              <a:t> national, state, and local level</a:t>
            </a:r>
            <a:br>
              <a:rPr lang="en-US" sz="4000" b="0" i="0" u="none" strike="noStrike">
                <a:effectLst/>
                <a:latin typeface="Calibri" panose="020F0502020204030204" pitchFamily="34" charset="0"/>
              </a:rPr>
            </a:br>
            <a:endParaRPr lang="en-US" sz="40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0204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C2B67E-7470-87E0-2104-16B0DF3F1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49" y="932688"/>
            <a:ext cx="5916603" cy="4992624"/>
          </a:xfrm>
        </p:spPr>
        <p:txBody>
          <a:bodyPr anchor="ctr">
            <a:noAutofit/>
          </a:bodyPr>
          <a:lstStyle/>
          <a:p>
            <a:r>
              <a:rPr lang="en-US" sz="1800" dirty="0">
                <a:hlinkClick r:id="rId2"/>
              </a:rPr>
              <a:t>American Association of University Professors</a:t>
            </a:r>
            <a:endParaRPr lang="en-US" sz="1800" dirty="0"/>
          </a:p>
          <a:p>
            <a:pPr lvl="1"/>
            <a:r>
              <a:rPr lang="en-US" sz="1800" dirty="0"/>
              <a:t>“Advancing academic freedom and shared governance since 1915”</a:t>
            </a:r>
          </a:p>
          <a:p>
            <a:pPr lvl="1"/>
            <a:r>
              <a:rPr lang="en-US" sz="1800" dirty="0"/>
              <a:t>45,000 members in unionized and advocacy chapters</a:t>
            </a:r>
          </a:p>
          <a:p>
            <a:pPr lvl="1"/>
            <a:r>
              <a:rPr lang="en-US" sz="1800" dirty="0"/>
              <a:t>Affiliated with the American Federation of Teachers in 2022 (1.7M members; 148,000 faculty)</a:t>
            </a:r>
          </a:p>
          <a:p>
            <a:r>
              <a:rPr lang="en-US" sz="1800" dirty="0">
                <a:hlinkClick r:id="rId3"/>
              </a:rPr>
              <a:t>Texas AAUP Conference</a:t>
            </a:r>
            <a:endParaRPr lang="en-US" sz="1800" dirty="0"/>
          </a:p>
          <a:p>
            <a:pPr lvl="1"/>
            <a:r>
              <a:rPr lang="en-US" sz="1800" dirty="0"/>
              <a:t>Brian Evans (Engineering, UT Austin), President</a:t>
            </a:r>
          </a:p>
          <a:p>
            <a:pPr lvl="1"/>
            <a:r>
              <a:rPr lang="en-US" sz="1800" dirty="0"/>
              <a:t>24 chapters (including UT Austin, Texas A&amp;M, Texas State, Texas Tech, U of Houston, UNT)</a:t>
            </a:r>
          </a:p>
          <a:p>
            <a:pPr lvl="1"/>
            <a:r>
              <a:rPr lang="en-US" sz="1800" dirty="0"/>
              <a:t>Members at 75 institutions</a:t>
            </a:r>
          </a:p>
          <a:p>
            <a:r>
              <a:rPr lang="en-US" sz="1800" dirty="0">
                <a:hlinkClick r:id="rId4"/>
              </a:rPr>
              <a:t>UT Austin advocacy chapter</a:t>
            </a:r>
            <a:endParaRPr lang="en-US" sz="1800" dirty="0"/>
          </a:p>
          <a:p>
            <a:pPr lvl="1"/>
            <a:r>
              <a:rPr lang="en-US" sz="1800" dirty="0"/>
              <a:t>Relaunched in Fall 2021 by B. Evans and P. Somers</a:t>
            </a:r>
          </a:p>
          <a:p>
            <a:pPr lvl="1"/>
            <a:r>
              <a:rPr lang="en-US" sz="1800" dirty="0"/>
              <a:t>Currently has more than 140 members</a:t>
            </a:r>
          </a:p>
          <a:p>
            <a:pPr lvl="1"/>
            <a:r>
              <a:rPr lang="en-US" sz="1800" dirty="0"/>
              <a:t>Nonpartisan membership organization governed by elected Executive Committee </a:t>
            </a:r>
          </a:p>
          <a:p>
            <a:pPr lvl="1"/>
            <a:r>
              <a:rPr lang="en-US" sz="1800" dirty="0"/>
              <a:t>Collaborate with multiple faculty, student, and citizen organizations on campus and off campus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69C4BF-4A30-E3FD-A205-E8290CA98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994" y="669440"/>
            <a:ext cx="749300" cy="39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5EB05E-5DAD-F00A-609F-E6EEC84C7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Principles of Academic Freedom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F72BDE-B739-3048-7F9C-D7C7020A9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7868" y="2068562"/>
            <a:ext cx="10292884" cy="4335286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0">
              <a:spcBef>
                <a:spcPts val="800"/>
              </a:spcBef>
              <a:buNone/>
            </a:pPr>
            <a:endParaRPr lang="en-US" sz="1800" dirty="0">
              <a:hlinkClick r:id="rId2"/>
            </a:endParaRPr>
          </a:p>
          <a:p>
            <a:pPr marL="342900" indent="-2286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800" b="1" dirty="0"/>
              <a:t>Defined</a:t>
            </a:r>
            <a:r>
              <a:rPr lang="en-US" sz="1800" dirty="0"/>
              <a:t> in 1915, 1925 and </a:t>
            </a:r>
            <a:r>
              <a:rPr lang="en-US" sz="1800" dirty="0">
                <a:hlinkClick r:id="rId2"/>
              </a:rPr>
              <a:t>1940</a:t>
            </a:r>
            <a:r>
              <a:rPr lang="en-US" sz="1800" dirty="0">
                <a:sym typeface="Cambria"/>
                <a:hlinkClick r:id="rId2"/>
              </a:rPr>
              <a:t> AAUP/AAC&amp;U Statement of Principles on Academic Freedom &amp; Tenure </a:t>
            </a:r>
            <a:endParaRPr lang="en-US" sz="1800" dirty="0">
              <a:sym typeface="Cambria"/>
            </a:endParaRPr>
          </a:p>
          <a:p>
            <a:pPr marL="342900" indent="-2286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800" b="1" dirty="0"/>
              <a:t>Jointly formulated </a:t>
            </a:r>
            <a:r>
              <a:rPr lang="en-US" sz="1800" dirty="0"/>
              <a:t>by AAUP representing faculty and AAC&amp;U representing college &amp; university presidents</a:t>
            </a:r>
            <a:endParaRPr lang="en-US" sz="1800" dirty="0">
              <a:sym typeface="Cambria"/>
            </a:endParaRPr>
          </a:p>
          <a:p>
            <a:pPr marL="342900" indent="-2286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800" b="1" dirty="0"/>
              <a:t>Endorsed</a:t>
            </a:r>
            <a:r>
              <a:rPr lang="en-US" sz="1800" dirty="0"/>
              <a:t> by more than 250 disciplinary associations</a:t>
            </a:r>
          </a:p>
          <a:p>
            <a:pPr marL="342900" indent="-2286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800" b="1" dirty="0"/>
              <a:t>Widely adopted </a:t>
            </a:r>
            <a:r>
              <a:rPr lang="en-US" sz="1800" dirty="0"/>
              <a:t>including in UT Austin and UT System policies</a:t>
            </a:r>
            <a:endParaRPr lang="en-US" sz="1800" dirty="0">
              <a:sym typeface="Cambria"/>
            </a:endParaRPr>
          </a:p>
          <a:p>
            <a:pPr marL="342900" indent="-2286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Based on the importance of </a:t>
            </a:r>
            <a:r>
              <a:rPr lang="en-US" sz="1800" b="1" dirty="0"/>
              <a:t>free inquiry for the common good </a:t>
            </a:r>
            <a:r>
              <a:rPr lang="en-US" sz="1800" dirty="0"/>
              <a:t>and the concepts of </a:t>
            </a:r>
            <a:r>
              <a:rPr lang="en-US" sz="1800" b="1" dirty="0"/>
              <a:t>disciplinary expertise </a:t>
            </a:r>
            <a:r>
              <a:rPr lang="en-US" sz="1800" dirty="0"/>
              <a:t>and </a:t>
            </a:r>
            <a:r>
              <a:rPr lang="en-US" sz="1800" b="1" dirty="0"/>
              <a:t>self-regulation</a:t>
            </a:r>
            <a:r>
              <a:rPr lang="en-US" sz="1800" dirty="0"/>
              <a:t> (including professional ethics)</a:t>
            </a:r>
          </a:p>
          <a:p>
            <a:pPr marL="342900" indent="-2286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800" b="1" dirty="0"/>
              <a:t>Applies to all teachers, </a:t>
            </a:r>
            <a:r>
              <a:rPr lang="en-US" sz="1800" dirty="0"/>
              <a:t>including professional faculty and graduate teaching assistants (all those engaged in teaching who exercise professional judgment) (</a:t>
            </a:r>
            <a:r>
              <a:rPr lang="en-US" sz="1800" dirty="0">
                <a:hlinkClick r:id="rId3"/>
              </a:rPr>
              <a:t>AAUP statement on contingent appointments</a:t>
            </a:r>
            <a:r>
              <a:rPr lang="en-US" sz="1800" dirty="0"/>
              <a:t>, 2012)</a:t>
            </a:r>
          </a:p>
          <a:p>
            <a:pPr marL="342900" indent="-2286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800" b="1" dirty="0"/>
              <a:t>Safeguards</a:t>
            </a:r>
            <a:r>
              <a:rPr lang="en-US" sz="1800" dirty="0"/>
              <a:t> include tenure, shared governance, and due process for those accused of violating University policies</a:t>
            </a:r>
          </a:p>
          <a:p>
            <a:pPr marL="342900" indent="-2286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hlinkClick r:id="rId4"/>
              </a:rPr>
              <a:t>AAUP Resources for Advancing Academic Freedom</a:t>
            </a: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87DDE7-1A2A-79A8-54E0-400D8174B7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5059" y="454152"/>
            <a:ext cx="749300" cy="3048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70A22A5-F62B-3747-193F-8D2035FCB5AD}"/>
              </a:ext>
            </a:extLst>
          </p:cNvPr>
          <p:cNvSpPr>
            <a:spLocks/>
          </p:cNvSpPr>
          <p:nvPr/>
        </p:nvSpPr>
        <p:spPr>
          <a:xfrm>
            <a:off x="841248" y="3328416"/>
            <a:ext cx="10509504" cy="2715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448617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5EB05E-5DAD-F00A-609F-E6EEC84C7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spcBef>
                <a:spcPct val="0"/>
              </a:spcBef>
            </a:pP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Four Constituent Elements of Academic Freedom and Responsibility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F72BDE-B739-3048-7F9C-D7C7020A9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1652" y="2606819"/>
            <a:ext cx="10624712" cy="3982388"/>
          </a:xfrm>
        </p:spPr>
        <p:txBody>
          <a:bodyPr vert="horz" lIns="91440" tIns="45720" rIns="91440" bIns="45720" numCol="2" rtlCol="0">
            <a:normAutofit fontScale="25000" lnSpcReduction="20000"/>
          </a:bodyPr>
          <a:lstStyle/>
          <a:p>
            <a:pPr marL="342900" indent="0">
              <a:spcAft>
                <a:spcPts val="600"/>
              </a:spcAft>
              <a:buNone/>
            </a:pPr>
            <a:r>
              <a:rPr lang="en-US" sz="9600" i="0" u="none" strike="noStrike" dirty="0">
                <a:effectLst/>
                <a:latin typeface="+mj-lt"/>
              </a:rPr>
              <a:t>1. Freedom in the Classroom</a:t>
            </a:r>
            <a:endParaRPr lang="en-US" sz="9600" b="1" dirty="0">
              <a:effectLst/>
              <a:latin typeface="+mj-lt"/>
            </a:endParaRPr>
          </a:p>
          <a:p>
            <a:pPr marL="571500" indent="-2286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5600" b="1" dirty="0">
                <a:effectLst/>
              </a:rPr>
              <a:t>Freedom to discuss all material that is germane to the subject matter of a course</a:t>
            </a:r>
          </a:p>
          <a:p>
            <a:pPr marL="571500" indent="-2286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5600" b="1" i="0" u="none" strike="noStrike" dirty="0">
                <a:solidFill>
                  <a:srgbClr val="000000"/>
                </a:solidFill>
                <a:effectLst/>
              </a:rPr>
              <a:t>Fosters viewpoint diversity: </a:t>
            </a:r>
            <a:r>
              <a:rPr lang="en-US" sz="5600" b="0" i="0" u="none" strike="noStrike" dirty="0">
                <a:solidFill>
                  <a:srgbClr val="000000"/>
                </a:solidFill>
                <a:effectLst/>
              </a:rPr>
              <a:t>protects teachers in developing and disseminating new knowledge from all viewpoints, including conservative, moderate, liberal, and apolitical</a:t>
            </a:r>
          </a:p>
          <a:p>
            <a:pPr marL="571500" indent="-2286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5600" b="0" i="0" u="none" strike="noStrike" dirty="0">
                <a:solidFill>
                  <a:srgbClr val="000000"/>
                </a:solidFill>
                <a:effectLst/>
              </a:rPr>
              <a:t>Gives teachers the full freedom to help students develop the critical thinking, knowledge, training, and professional networks needed for successful careers.</a:t>
            </a:r>
          </a:p>
          <a:p>
            <a:pPr marL="571500" indent="-2286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5600" b="1" dirty="0">
                <a:effectLst/>
              </a:rPr>
              <a:t>Grounded in the teacher’s disciplinary expertise, </a:t>
            </a:r>
            <a:r>
              <a:rPr lang="en-US" sz="5600" dirty="0">
                <a:effectLst/>
              </a:rPr>
              <a:t>subject to professional codes of ethics</a:t>
            </a:r>
          </a:p>
          <a:p>
            <a:pPr marL="571500" indent="-2286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5600" b="1" dirty="0"/>
              <a:t>Classroom defined </a:t>
            </a:r>
            <a:r>
              <a:rPr lang="en-US" sz="5600" dirty="0"/>
              <a:t>as ”any location, real or virtual, in which instruction occurs”; Academic freedom protections apply in classrooms of all types (</a:t>
            </a:r>
            <a:r>
              <a:rPr lang="en-US" sz="5600" dirty="0">
                <a:hlinkClick r:id="rId2"/>
              </a:rPr>
              <a:t>AF and Electronic Communications</a:t>
            </a:r>
            <a:r>
              <a:rPr lang="en-US" sz="5600" dirty="0"/>
              <a:t>) </a:t>
            </a:r>
          </a:p>
          <a:p>
            <a:pPr marL="342900" indent="0">
              <a:spcAft>
                <a:spcPts val="600"/>
              </a:spcAft>
              <a:buNone/>
            </a:pPr>
            <a:r>
              <a:rPr lang="en-US" sz="9600" dirty="0">
                <a:latin typeface="+mj-lt"/>
                <a:cs typeface="Arial" panose="020B0604020202020204" pitchFamily="34" charset="0"/>
              </a:rPr>
              <a:t>2. Freedom in Research</a:t>
            </a:r>
          </a:p>
          <a:p>
            <a:pPr marL="342900" indent="0">
              <a:spcAft>
                <a:spcPts val="600"/>
              </a:spcAft>
              <a:buNone/>
            </a:pPr>
            <a:endParaRPr lang="en-US" sz="1600" dirty="0">
              <a:latin typeface="+mj-lt"/>
              <a:cs typeface="Arial" panose="020B0604020202020204" pitchFamily="34" charset="0"/>
            </a:endParaRPr>
          </a:p>
          <a:p>
            <a:pPr marL="571500" indent="-2286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5600" b="1" dirty="0">
                <a:effectLst/>
                <a:cs typeface="Arial" panose="020B0604020202020204" pitchFamily="34" charset="0"/>
              </a:rPr>
              <a:t>Freedom to explore all avenues of scholarship, research, and creative expression </a:t>
            </a:r>
            <a:r>
              <a:rPr lang="en-US" sz="5600" dirty="0">
                <a:effectLst/>
                <a:cs typeface="Arial" panose="020B0604020202020204" pitchFamily="34" charset="0"/>
              </a:rPr>
              <a:t>and to publish the results of such work</a:t>
            </a:r>
          </a:p>
          <a:p>
            <a:pPr marL="571500" indent="-2286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5600" dirty="0">
                <a:cs typeface="Arial" panose="020B0604020202020204" pitchFamily="34" charset="0"/>
              </a:rPr>
              <a:t>S</a:t>
            </a:r>
            <a:r>
              <a:rPr lang="en-US" sz="5600" dirty="0">
                <a:effectLst/>
                <a:cs typeface="Arial" panose="020B0604020202020204" pitchFamily="34" charset="0"/>
              </a:rPr>
              <a:t>ubject to the adequate performance of other academic duties.</a:t>
            </a:r>
            <a:endParaRPr lang="en-US" sz="5600" dirty="0">
              <a:cs typeface="Arial" panose="020B0604020202020204" pitchFamily="34" charset="0"/>
            </a:endParaRPr>
          </a:p>
          <a:p>
            <a:pPr marL="571500" indent="-2286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5600" dirty="0">
                <a:cs typeface="Arial" panose="020B0604020202020204" pitchFamily="34" charset="0"/>
              </a:rPr>
              <a:t>R</a:t>
            </a:r>
            <a:r>
              <a:rPr lang="en-US" sz="5600" dirty="0">
                <a:effectLst/>
                <a:cs typeface="Arial" panose="020B0604020202020204" pitchFamily="34" charset="0"/>
              </a:rPr>
              <a:t>esearch for pecuniary return based on an understanding with the authorities of the institution. </a:t>
            </a:r>
          </a:p>
          <a:p>
            <a:pPr marL="571500" indent="-228600">
              <a:lnSpc>
                <a:spcPct val="17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700" dirty="0"/>
          </a:p>
          <a:p>
            <a:pPr marL="342900" indent="0">
              <a:spcAft>
                <a:spcPts val="600"/>
              </a:spcAft>
              <a:buNone/>
            </a:pPr>
            <a:endParaRPr lang="en-US" sz="7400" dirty="0">
              <a:latin typeface="+mj-lt"/>
              <a:cs typeface="Arial" panose="020B0604020202020204" pitchFamily="34" charset="0"/>
            </a:endParaRPr>
          </a:p>
          <a:p>
            <a:pPr marL="342900" indent="0">
              <a:spcAft>
                <a:spcPts val="600"/>
              </a:spcAft>
              <a:buNone/>
            </a:pPr>
            <a:endParaRPr lang="en-US" sz="2200" dirty="0"/>
          </a:p>
          <a:p>
            <a:pPr marL="342900" indent="0">
              <a:spcAft>
                <a:spcPts val="600"/>
              </a:spcAft>
              <a:buNone/>
            </a:pPr>
            <a:endParaRPr lang="en-US" sz="2200" dirty="0"/>
          </a:p>
          <a:p>
            <a:pPr marL="1181085"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effectLst/>
            </a:endParaRPr>
          </a:p>
          <a:p>
            <a:pPr marL="5715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87DDE7-1A2A-79A8-54E0-400D8174B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" y="607438"/>
            <a:ext cx="749300" cy="3048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70A22A5-F62B-3747-193F-8D2035FCB5AD}"/>
              </a:ext>
            </a:extLst>
          </p:cNvPr>
          <p:cNvSpPr>
            <a:spLocks/>
          </p:cNvSpPr>
          <p:nvPr/>
        </p:nvSpPr>
        <p:spPr>
          <a:xfrm>
            <a:off x="841248" y="3328416"/>
            <a:ext cx="10509504" cy="2715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28201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EB05E-5DAD-F00A-609F-E6EEC84C7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Four Constituent Elements of Academic Freedom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F72BDE-B739-3048-7F9C-D7C7020A9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748" y="2904351"/>
            <a:ext cx="10583497" cy="3758972"/>
          </a:xfrm>
        </p:spPr>
        <p:txBody>
          <a:bodyPr vert="horz" lIns="91440" tIns="45720" rIns="91440" bIns="45720" numCol="2" rtlCol="0">
            <a:normAutofit fontScale="92500"/>
          </a:bodyPr>
          <a:lstStyle/>
          <a:p>
            <a:pPr marL="342900" indent="0">
              <a:spcAft>
                <a:spcPts val="600"/>
              </a:spcAft>
              <a:buNone/>
            </a:pPr>
            <a:r>
              <a:rPr lang="en-US" dirty="0">
                <a:latin typeface="+mj-lt"/>
              </a:rPr>
              <a:t>3. </a:t>
            </a:r>
            <a:r>
              <a:rPr lang="en-US" dirty="0">
                <a:effectLst/>
                <a:latin typeface="+mj-lt"/>
              </a:rPr>
              <a:t>Intramural Speech</a:t>
            </a:r>
          </a:p>
          <a:p>
            <a:pPr marL="571500" indent="-228600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1" dirty="0">
                <a:effectLst/>
              </a:rPr>
              <a:t>Freedom from institutional censorship or discipline </a:t>
            </a:r>
            <a:r>
              <a:rPr lang="en-US" sz="1800" dirty="0">
                <a:effectLst/>
              </a:rPr>
              <a:t>when speaking or writing </a:t>
            </a:r>
            <a:r>
              <a:rPr lang="en-US" sz="1800" b="1" dirty="0">
                <a:effectLst/>
              </a:rPr>
              <a:t>as participants in the governance of an education institution</a:t>
            </a:r>
          </a:p>
          <a:p>
            <a:pPr marL="571500" indent="-228600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Applies w</a:t>
            </a:r>
            <a:r>
              <a:rPr lang="en-US" sz="1800" dirty="0">
                <a:effectLst/>
              </a:rPr>
              <a:t>hether or not faculty is a member of an agency of institutional governance</a:t>
            </a:r>
          </a:p>
          <a:p>
            <a:pPr marL="5715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00" b="0" i="0" u="none" strike="noStrike" dirty="0"/>
          </a:p>
          <a:p>
            <a:pPr marL="342900" indent="0">
              <a:spcAft>
                <a:spcPts val="600"/>
              </a:spcAft>
              <a:buNone/>
            </a:pPr>
            <a:endParaRPr lang="en-US" dirty="0">
              <a:latin typeface="+mj-lt"/>
            </a:endParaRPr>
          </a:p>
          <a:p>
            <a:pPr marL="342900" indent="0">
              <a:spcAft>
                <a:spcPts val="600"/>
              </a:spcAft>
              <a:buNone/>
            </a:pPr>
            <a:r>
              <a:rPr lang="en-US" dirty="0">
                <a:latin typeface="+mj-lt"/>
              </a:rPr>
              <a:t>4</a:t>
            </a:r>
            <a:r>
              <a:rPr lang="en-US" i="0" u="none" strike="noStrike" dirty="0">
                <a:effectLst/>
                <a:latin typeface="+mj-lt"/>
              </a:rPr>
              <a:t>. Extramural Speech</a:t>
            </a:r>
          </a:p>
          <a:p>
            <a:pPr marL="57150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Freedom from institutional censorship or discipline </a:t>
            </a:r>
            <a:r>
              <a:rPr lang="en-US" sz="1800" dirty="0"/>
              <a:t>when speaking or writing as </a:t>
            </a:r>
            <a:r>
              <a:rPr lang="en-US" sz="1800" b="1" dirty="0"/>
              <a:t>citizens</a:t>
            </a:r>
          </a:p>
          <a:p>
            <a:pPr marL="57150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Does </a:t>
            </a:r>
            <a:r>
              <a:rPr lang="en-US" sz="1800" dirty="0">
                <a:effectLst/>
              </a:rPr>
              <a:t>not necessarily relate to disciplinary expertise </a:t>
            </a:r>
          </a:p>
          <a:p>
            <a:pPr marL="57150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</a:rPr>
              <a:t>Teachers’ special position in the community imposes special obligations: accuracy, restraint, </a:t>
            </a:r>
            <a:r>
              <a:rPr lang="en-US" sz="1800" dirty="0"/>
              <a:t>respect for opinions of others, indication that they are not speaking for institution.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87DDE7-1A2A-79A8-54E0-400D8174B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" y="607438"/>
            <a:ext cx="749300" cy="3048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70A22A5-F62B-3747-193F-8D2035FCB5AD}"/>
              </a:ext>
            </a:extLst>
          </p:cNvPr>
          <p:cNvSpPr>
            <a:spLocks/>
          </p:cNvSpPr>
          <p:nvPr/>
        </p:nvSpPr>
        <p:spPr>
          <a:xfrm>
            <a:off x="841248" y="3328416"/>
            <a:ext cx="10509504" cy="2715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44048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5EB05E-5DAD-F00A-609F-E6EEC84C7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54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Academic Freedom and </a:t>
            </a:r>
            <a:br>
              <a:rPr lang="en-US" sz="54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54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First-Amendment Free Speech</a:t>
            </a:r>
            <a:endParaRPr lang="en-US" sz="5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F72BDE-B739-3048-7F9C-D7C7020A9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3328416"/>
            <a:ext cx="10509504" cy="2715768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marL="5715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The right to free speech is not a good model for understanding academic freedom because it is premised on an </a:t>
            </a:r>
            <a:r>
              <a:rPr lang="en-US" sz="1800" b="1" dirty="0"/>
              <a:t>equality of status</a:t>
            </a:r>
          </a:p>
          <a:p>
            <a:pPr marL="5715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</a:t>
            </a:r>
            <a:r>
              <a:rPr lang="en-US" sz="1800" dirty="0">
                <a:effectLst/>
              </a:rPr>
              <a:t>cademic freedom </a:t>
            </a:r>
            <a:r>
              <a:rPr lang="en-US" sz="1800" dirty="0"/>
              <a:t>is a</a:t>
            </a:r>
            <a:r>
              <a:rPr lang="en-US" sz="1800" dirty="0">
                <a:effectLst/>
              </a:rPr>
              <a:t> </a:t>
            </a:r>
            <a:r>
              <a:rPr lang="en-US" sz="1800" b="1" dirty="0">
                <a:effectLst/>
              </a:rPr>
              <a:t>right based on professional expertise.</a:t>
            </a:r>
          </a:p>
          <a:p>
            <a:pPr marL="5715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Academic freedom applies to teachers at </a:t>
            </a:r>
            <a:r>
              <a:rPr lang="en-US" sz="1800" b="1" dirty="0"/>
              <a:t>public and private institutions</a:t>
            </a:r>
            <a:endParaRPr lang="en-US" sz="1800" b="1" dirty="0">
              <a:effectLst/>
            </a:endParaRPr>
          </a:p>
          <a:p>
            <a:pPr marL="5715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Freedom of speech </a:t>
            </a:r>
            <a:r>
              <a:rPr lang="en-US" sz="1800" dirty="0">
                <a:effectLst/>
              </a:rPr>
              <a:t>under the First Amendment </a:t>
            </a:r>
            <a:r>
              <a:rPr lang="en-US" sz="1800" dirty="0"/>
              <a:t>is extended to all f</a:t>
            </a:r>
            <a:r>
              <a:rPr lang="en-US" sz="1800" dirty="0">
                <a:effectLst/>
              </a:rPr>
              <a:t>aculty and students </a:t>
            </a:r>
            <a:r>
              <a:rPr lang="en-US" sz="1800" dirty="0"/>
              <a:t>at</a:t>
            </a:r>
            <a:r>
              <a:rPr lang="en-US" sz="1800" dirty="0">
                <a:effectLst/>
              </a:rPr>
              <a:t> public institutions</a:t>
            </a:r>
          </a:p>
          <a:p>
            <a:pPr marL="1181085"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</a:rPr>
              <a:t>subject to time, place, and manner restrictions</a:t>
            </a:r>
          </a:p>
          <a:p>
            <a:pPr marL="1181085"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regulation must be content-neutral (views must not be censored and ”balance” must not be required)</a:t>
            </a:r>
          </a:p>
          <a:p>
            <a:pPr marL="5715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hlinkClick r:id="rId2"/>
              </a:rPr>
              <a:t>AAUP Resources on Campus Free Speech</a:t>
            </a:r>
            <a:endParaRPr lang="en-US" sz="1800" dirty="0">
              <a:effectLst/>
            </a:endParaRPr>
          </a:p>
          <a:p>
            <a:pPr marL="0" indent="0">
              <a:spcAft>
                <a:spcPts val="600"/>
              </a:spcAft>
              <a:buNone/>
            </a:pPr>
            <a:endParaRPr lang="en-US" sz="2000" dirty="0">
              <a:effectLst/>
            </a:endParaRPr>
          </a:p>
          <a:p>
            <a:pPr marL="228600" marR="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i="0" u="none" strike="noStrike" dirty="0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87DDE7-1A2A-79A8-54E0-400D8174B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09" y="541906"/>
            <a:ext cx="749300" cy="3048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70A22A5-F62B-3747-193F-8D2035FCB5AD}"/>
              </a:ext>
            </a:extLst>
          </p:cNvPr>
          <p:cNvSpPr>
            <a:spLocks/>
          </p:cNvSpPr>
          <p:nvPr/>
        </p:nvSpPr>
        <p:spPr>
          <a:xfrm>
            <a:off x="841248" y="3328416"/>
            <a:ext cx="10509504" cy="2715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082726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A855F8-D369-1A74-F5D7-E97444C8E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r>
              <a:rPr lang="en-US" sz="5400" dirty="0"/>
              <a:t>Protections for Academic Freedom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7B748-D195-BFA3-3253-841DD7FFB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478024"/>
            <a:ext cx="10506456" cy="4025518"/>
          </a:xfrm>
        </p:spPr>
        <p:txBody>
          <a:bodyPr>
            <a:noAutofit/>
          </a:bodyPr>
          <a:lstStyle/>
          <a:p>
            <a:r>
              <a:rPr lang="en-US" sz="2000" dirty="0"/>
              <a:t>Tenure</a:t>
            </a:r>
          </a:p>
          <a:p>
            <a:pPr lvl="1"/>
            <a:r>
              <a:rPr lang="en-US" sz="1400" dirty="0"/>
              <a:t>A means to an end: the protection of academic freedom in teaching and research.</a:t>
            </a:r>
          </a:p>
          <a:p>
            <a:r>
              <a:rPr lang="en-US" sz="2000" dirty="0"/>
              <a:t>Shared Governance</a:t>
            </a:r>
          </a:p>
          <a:p>
            <a:pPr lvl="1"/>
            <a:r>
              <a:rPr lang="en-US" sz="1400" dirty="0"/>
              <a:t>Meaningful faculty participation in institutional governance.</a:t>
            </a:r>
          </a:p>
          <a:p>
            <a:pPr lvl="1"/>
            <a:r>
              <a:rPr lang="en-US" sz="1400" dirty="0"/>
              <a:t>Role of faculty is to have primary responsibility for curriculum, research, faculty status, those aspects of student life related to academic process. </a:t>
            </a:r>
          </a:p>
          <a:p>
            <a:pPr lvl="1"/>
            <a:r>
              <a:rPr lang="en-US" sz="1400" dirty="0"/>
              <a:t>Faculty distinctively qualified to exercise decision-making authority in their areas of expertise.</a:t>
            </a:r>
          </a:p>
          <a:p>
            <a:pPr lvl="1"/>
            <a:r>
              <a:rPr lang="en-US" sz="1400" dirty="0">
                <a:hlinkClick r:id="rId2"/>
              </a:rPr>
              <a:t>AAUP statement on faculty governance and academic freedom</a:t>
            </a:r>
            <a:endParaRPr lang="en-US" sz="1400" dirty="0"/>
          </a:p>
          <a:p>
            <a:r>
              <a:rPr lang="en-US" sz="2000" dirty="0"/>
              <a:t>Due Process</a:t>
            </a:r>
          </a:p>
          <a:p>
            <a:pPr lvl="1"/>
            <a:r>
              <a:rPr lang="en-US" sz="1400" dirty="0"/>
              <a:t>Following fair and consistent policies as constituted in institutional policies and procedures (HOP, etc.)</a:t>
            </a:r>
          </a:p>
          <a:p>
            <a:pPr lvl="1"/>
            <a:r>
              <a:rPr lang="en-US" sz="1400" dirty="0"/>
              <a:t>Especially important for non-tenured faculty, who face significant risks when exercising academic freedom.</a:t>
            </a:r>
          </a:p>
          <a:p>
            <a:r>
              <a:rPr lang="en-US" sz="2000" dirty="0"/>
              <a:t>AAUP Sanctions</a:t>
            </a:r>
          </a:p>
          <a:p>
            <a:pPr lvl="1"/>
            <a:r>
              <a:rPr lang="en-US" sz="1400" dirty="0"/>
              <a:t>AAUP investigates, reports on, and may sanction institutions that violate academic freedom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A8BC85-7AB2-2FA8-7DF1-A66E082FC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" y="761206"/>
            <a:ext cx="7493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228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17F0-BABF-0D9C-CC9F-650E8BE07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0693"/>
            <a:ext cx="10515600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300" b="0" i="0" u="none" strike="noStrike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The roles of CCAFR and AAUP</a:t>
            </a:r>
            <a:r>
              <a:rPr lang="en-US" sz="5300" dirty="0"/>
              <a:t> </a:t>
            </a:r>
            <a:r>
              <a:rPr lang="en-US" sz="5300" b="0" i="0" u="none" strike="noStrike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at UT Austin</a:t>
            </a:r>
            <a:br>
              <a:rPr lang="en-US" sz="3400" b="0" i="0" u="none" strike="noStrike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3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492FCD-D813-AD5A-7047-9FD9E1BDF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4385" y="2360487"/>
            <a:ext cx="5157787" cy="823912"/>
          </a:xfrm>
        </p:spPr>
        <p:txBody>
          <a:bodyPr/>
          <a:lstStyle/>
          <a:p>
            <a:r>
              <a:rPr lang="en-US" sz="24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Committee of Counsel on Academic Freedom and Responsibility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333543D-8075-F3C7-2B97-A912B618E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6234" y="3037941"/>
            <a:ext cx="5157787" cy="3684588"/>
          </a:xfrm>
        </p:spPr>
        <p:txBody>
          <a:bodyPr>
            <a:normAutofit fontScale="92500"/>
          </a:bodyPr>
          <a:lstStyle/>
          <a:p>
            <a:pPr defTabSz="713232">
              <a:spcAft>
                <a:spcPts val="600"/>
              </a:spcAft>
            </a:pPr>
            <a:r>
              <a:rPr lang="en-US" sz="22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Faculty Council committee</a:t>
            </a:r>
          </a:p>
          <a:p>
            <a:pPr defTabSz="713232">
              <a:spcAft>
                <a:spcPts val="600"/>
              </a:spcAft>
            </a:pPr>
            <a:r>
              <a:rPr lang="en-US" sz="22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Advices the President on academic freedom issues</a:t>
            </a:r>
          </a:p>
          <a:p>
            <a:pPr defTabSz="713232">
              <a:spcAft>
                <a:spcPts val="600"/>
              </a:spcAft>
            </a:pPr>
            <a:r>
              <a:rPr lang="en-US" sz="22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Formally reviews faculty complaints about violations of academic freedom and due process</a:t>
            </a:r>
          </a:p>
          <a:p>
            <a:pPr defTabSz="713232">
              <a:spcAft>
                <a:spcPts val="600"/>
              </a:spcAft>
            </a:pPr>
            <a:r>
              <a:rPr lang="en-US" sz="22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AAUP chapter leaders have extensive experience on CCAFR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C8CFCA0-2D31-CACF-37C7-02402B7180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2039094"/>
            <a:ext cx="5183188" cy="823912"/>
          </a:xfrm>
        </p:spPr>
        <p:txBody>
          <a:bodyPr/>
          <a:lstStyle/>
          <a:p>
            <a:r>
              <a:rPr lang="en-US" sz="2400" b="1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AAUP advocacy chapter</a:t>
            </a:r>
          </a:p>
          <a:p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6074294-5A35-2E10-2194-F8C7663FC6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7" y="2588196"/>
            <a:ext cx="5183188" cy="3684588"/>
          </a:xfrm>
        </p:spPr>
        <p:txBody>
          <a:bodyPr>
            <a:normAutofit fontScale="92500"/>
          </a:bodyPr>
          <a:lstStyle/>
          <a:p>
            <a:pPr marL="356616" lvl="1" defTabSz="713232">
              <a:spcAft>
                <a:spcPts val="600"/>
              </a:spcAft>
            </a:pPr>
            <a:r>
              <a:rPr lang="en-US" sz="22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Independent membership organization open to UT faculty, staff and graduate students</a:t>
            </a:r>
          </a:p>
          <a:p>
            <a:pPr marL="356616" lvl="1" defTabSz="713232">
              <a:spcAft>
                <a:spcPts val="600"/>
              </a:spcAft>
            </a:pPr>
            <a:r>
              <a:rPr lang="en-US" sz="22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Educates and advocates for academic freedom, shared governance, due process</a:t>
            </a:r>
          </a:p>
          <a:p>
            <a:pPr marL="356616" lvl="1" defTabSz="713232">
              <a:spcAft>
                <a:spcPts val="600"/>
              </a:spcAft>
            </a:pPr>
            <a:r>
              <a:rPr lang="en-US" sz="22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Monitors statewide and nationwide developments</a:t>
            </a:r>
          </a:p>
          <a:p>
            <a:pPr marL="356616" lvl="1" defTabSz="713232">
              <a:spcAft>
                <a:spcPts val="600"/>
              </a:spcAft>
            </a:pPr>
            <a:r>
              <a:rPr lang="en-US" sz="22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Advocates in legislative process, in collaboration with other groups</a:t>
            </a:r>
          </a:p>
          <a:p>
            <a:pPr marL="713232" lvl="2" defTabSz="713232">
              <a:spcAft>
                <a:spcPts val="600"/>
              </a:spcAft>
            </a:pPr>
            <a:r>
              <a:rPr lang="en-US" sz="1900" kern="12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AFT, Texas AFT, TACT, TFA, TSEU, Texas Council of Faculty Senates, NAACP Legal Defense Fund, PEN America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2CDD3D-7DE9-B363-7110-390CC632C6B2}"/>
              </a:ext>
            </a:extLst>
          </p:cNvPr>
          <p:cNvSpPr>
            <a:spLocks/>
          </p:cNvSpPr>
          <p:nvPr/>
        </p:nvSpPr>
        <p:spPr>
          <a:xfrm>
            <a:off x="1868898" y="2129657"/>
            <a:ext cx="4023918" cy="642786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548CF-BC66-14A3-FBEA-8AC5C059C418}"/>
              </a:ext>
            </a:extLst>
          </p:cNvPr>
          <p:cNvSpPr>
            <a:spLocks/>
          </p:cNvSpPr>
          <p:nvPr/>
        </p:nvSpPr>
        <p:spPr>
          <a:xfrm>
            <a:off x="1990103" y="3398202"/>
            <a:ext cx="4023918" cy="287458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713232" lvl="2" defTabSz="713232">
              <a:spcAft>
                <a:spcPts val="600"/>
              </a:spcAft>
            </a:pPr>
            <a:endParaRPr lang="en-US" sz="1326" kern="1200" dirty="0">
              <a:solidFill>
                <a:schemeClr val="tx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  <a:p>
            <a:pPr lvl="2">
              <a:spcAft>
                <a:spcPts val="600"/>
              </a:spcAft>
            </a:pPr>
            <a:endParaRPr lang="en-US" sz="17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878D8F-8F3A-1087-8ACA-AE358DD7648D}"/>
              </a:ext>
            </a:extLst>
          </p:cNvPr>
          <p:cNvSpPr>
            <a:spLocks/>
          </p:cNvSpPr>
          <p:nvPr/>
        </p:nvSpPr>
        <p:spPr>
          <a:xfrm>
            <a:off x="6150257" y="2755416"/>
            <a:ext cx="4043735" cy="642786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0CC7D92-D3E3-C384-8125-70ACD64F58CD}"/>
              </a:ext>
            </a:extLst>
          </p:cNvPr>
          <p:cNvSpPr>
            <a:spLocks/>
          </p:cNvSpPr>
          <p:nvPr/>
        </p:nvSpPr>
        <p:spPr>
          <a:xfrm>
            <a:off x="6150257" y="3398202"/>
            <a:ext cx="4043735" cy="287458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en-US" sz="1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6C831E-63EB-07CB-766C-46101BFC1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97592"/>
            <a:ext cx="1171145" cy="46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12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2468898-5A6E-4D55-85EC-308E785EE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B3B5E1-9627-18E2-EC1A-9E58AA73D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1073490"/>
            <a:ext cx="11201400" cy="1106424"/>
          </a:xfrm>
        </p:spPr>
        <p:txBody>
          <a:bodyPr>
            <a:normAutofit fontScale="90000"/>
          </a:bodyPr>
          <a:lstStyle/>
          <a:p>
            <a:r>
              <a:rPr lang="en-US" sz="5300" b="0" i="0" u="none" strike="noStrike" dirty="0">
                <a:effectLst/>
              </a:rPr>
              <a:t>AAUP’s legislative work</a:t>
            </a:r>
            <a:br>
              <a:rPr lang="en-US" sz="3600" b="0" i="0" u="none" strike="noStrike" dirty="0">
                <a:effectLst/>
                <a:latin typeface="Calibri" panose="020F0502020204030204" pitchFamily="34" charset="0"/>
              </a:rPr>
            </a:br>
            <a:endParaRPr lang="en-US" sz="3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845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8EF26E-557C-1B11-90C8-3A4B5D6AE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8" y="2419144"/>
            <a:ext cx="5813377" cy="2703486"/>
          </a:xfrm>
          <a:prstGeom prst="rect">
            <a:avLst/>
          </a:prstGeom>
        </p:spPr>
      </p:pic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BB08F-9559-BA9F-B109-B790864F9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3505" y="1721922"/>
            <a:ext cx="4469624" cy="4688456"/>
          </a:xfrm>
        </p:spPr>
        <p:txBody>
          <a:bodyPr anchor="ctr">
            <a:normAutofit fontScale="92500"/>
          </a:bodyPr>
          <a:lstStyle/>
          <a:p>
            <a:r>
              <a:rPr lang="en-US" sz="1600" dirty="0"/>
              <a:t>UT advocacy chapter re-established in the context of nationwide “siege” on academic institutions</a:t>
            </a:r>
          </a:p>
          <a:p>
            <a:r>
              <a:rPr lang="en-US" sz="1600" dirty="0"/>
              <a:t>Model legislation introduced in multiple states</a:t>
            </a:r>
          </a:p>
          <a:p>
            <a:r>
              <a:rPr lang="en-US" sz="1600" dirty="0"/>
              <a:t>National AAUP offers many resources on advancing </a:t>
            </a:r>
            <a:r>
              <a:rPr lang="en-US" sz="1600" dirty="0">
                <a:hlinkClick r:id="rId3"/>
              </a:rPr>
              <a:t>academic freedom</a:t>
            </a:r>
            <a:r>
              <a:rPr lang="en-US" sz="1600" dirty="0"/>
              <a:t>, </a:t>
            </a:r>
            <a:r>
              <a:rPr lang="en-US" sz="1600" dirty="0">
                <a:hlinkClick r:id="rId4"/>
              </a:rPr>
              <a:t>shared governance</a:t>
            </a:r>
            <a:r>
              <a:rPr lang="en-US" sz="1600" dirty="0"/>
              <a:t>, </a:t>
            </a:r>
            <a:r>
              <a:rPr lang="en-US" sz="1600" dirty="0">
                <a:hlinkClick r:id="rId5"/>
              </a:rPr>
              <a:t>resisting political interference</a:t>
            </a:r>
            <a:endParaRPr lang="en-US" sz="1600" dirty="0"/>
          </a:p>
          <a:p>
            <a:r>
              <a:rPr lang="en-US" sz="1600" dirty="0"/>
              <a:t>Texas AAUP worked with partners and legislators to remove teaching and research from SB 17</a:t>
            </a:r>
          </a:p>
          <a:p>
            <a:pPr lvl="1"/>
            <a:r>
              <a:rPr lang="en-US" sz="1600" dirty="0"/>
              <a:t>Concerns about transparency necessary for shared governance</a:t>
            </a:r>
          </a:p>
          <a:p>
            <a:pPr lvl="1"/>
            <a:r>
              <a:rPr lang="en-US" sz="1600" dirty="0"/>
              <a:t>Concerns about possible academic freedom violations in implementation</a:t>
            </a:r>
          </a:p>
          <a:p>
            <a:r>
              <a:rPr lang="en-US" sz="1600" dirty="0"/>
              <a:t>Texas AAUP worked to maintain a tenure system in SB 18</a:t>
            </a:r>
          </a:p>
          <a:p>
            <a:pPr lvl="1"/>
            <a:r>
              <a:rPr lang="en-US" sz="1600" dirty="0"/>
              <a:t>Concerns about campus-level implementation</a:t>
            </a:r>
          </a:p>
          <a:p>
            <a:r>
              <a:rPr lang="en-US" sz="1600" dirty="0"/>
              <a:t>Texas AAUP will continue to oppose any version of SB 16, the “anti-CRT” bill, which would severely violate academic freedom</a:t>
            </a:r>
          </a:p>
          <a:p>
            <a:pPr lvl="1"/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3FA39D-7ABB-64A5-B7F7-4A5488D2DC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330" y="327865"/>
            <a:ext cx="749300" cy="4127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F5D7B7-EBCF-4C2B-1DDE-740DA1E15E45}"/>
              </a:ext>
            </a:extLst>
          </p:cNvPr>
          <p:cNvSpPr txBox="1"/>
          <p:nvPr/>
        </p:nvSpPr>
        <p:spPr>
          <a:xfrm>
            <a:off x="429767" y="5661869"/>
            <a:ext cx="5664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AAUP officers and members with students and NGO representatives at the </a:t>
            </a:r>
          </a:p>
          <a:p>
            <a:r>
              <a:rPr lang="en-US" sz="1400" dirty="0"/>
              <a:t>Texas State Capitol, after testifying as private citizens in opposition to SB 17</a:t>
            </a:r>
          </a:p>
        </p:txBody>
      </p:sp>
    </p:spTree>
    <p:extLst>
      <p:ext uri="{BB962C8B-B14F-4D97-AF65-F5344CB8AC3E}">
        <p14:creationId xmlns:p14="http://schemas.microsoft.com/office/powerpoint/2010/main" val="108631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1C799903-48D5-4A31-A1A2-541072D9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6" name="Freeform: Shape 40">
            <a:extLst>
              <a:ext uri="{FF2B5EF4-FFF2-40B4-BE49-F238E27FC236}">
                <a16:creationId xmlns:a16="http://schemas.microsoft.com/office/drawing/2014/main" id="{8EFFF109-FC58-4FD3-BE05-9775A131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3" name="Freeform: Shape 42">
            <a:extLst>
              <a:ext uri="{FF2B5EF4-FFF2-40B4-BE49-F238E27FC236}">
                <a16:creationId xmlns:a16="http://schemas.microsoft.com/office/drawing/2014/main" id="{E1B96AD6-92A9-4273-A62B-96A1C3E0B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DBCEA3-2205-A8EE-BB89-A75C421DA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 b="0" i="0" u="none" strike="noStrike">
                <a:effectLst/>
              </a:rPr>
              <a:t>AAUP as a campus resource</a:t>
            </a:r>
            <a:br>
              <a:rPr lang="en-US" sz="4000" b="0" i="0" u="none" strike="noStrike">
                <a:effectLst/>
                <a:latin typeface="Calibri" panose="020F0502020204030204" pitchFamily="34" charset="0"/>
              </a:rPr>
            </a:br>
            <a:endParaRPr lang="en-US" sz="40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0204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F3D55-B5B6-0369-9455-05517659E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49" y="932688"/>
            <a:ext cx="5916603" cy="4992624"/>
          </a:xfrm>
        </p:spPr>
        <p:txBody>
          <a:bodyPr anchor="ctr">
            <a:normAutofit lnSpcReduction="10000"/>
          </a:bodyPr>
          <a:lstStyle/>
          <a:p>
            <a:r>
              <a:rPr lang="en-US" sz="2000" dirty="0"/>
              <a:t>Collaborate with Faculty Council and Office of the Provost</a:t>
            </a:r>
          </a:p>
          <a:p>
            <a:r>
              <a:rPr lang="en-US" sz="2000" dirty="0"/>
              <a:t>Offer regular workshops on academic freedom  for faculty and students</a:t>
            </a:r>
          </a:p>
          <a:p>
            <a:r>
              <a:rPr lang="en-US" sz="2000" dirty="0"/>
              <a:t>Participate each year in Free Speech Week activities</a:t>
            </a:r>
          </a:p>
          <a:p>
            <a:r>
              <a:rPr lang="en-US" sz="2000" dirty="0"/>
              <a:t>Work to resolve faculty and graduate student concerns as they arise</a:t>
            </a:r>
          </a:p>
          <a:p>
            <a:r>
              <a:rPr lang="en-US" sz="2000" dirty="0"/>
              <a:t>Sponsor monthly social hours to raise awareness of academic freedom issues</a:t>
            </a:r>
          </a:p>
          <a:p>
            <a:r>
              <a:rPr lang="en-US" sz="2000" dirty="0"/>
              <a:t>Write op-eds and maintain active social media presence </a:t>
            </a:r>
          </a:p>
          <a:p>
            <a:r>
              <a:rPr lang="en-US" sz="2000" dirty="0"/>
              <a:t>Plan to participate in faculty and graduate student orientations </a:t>
            </a:r>
          </a:p>
          <a:p>
            <a:r>
              <a:rPr lang="en-US" sz="2000" dirty="0"/>
              <a:t>Are available to work with departments, schools, and colleges upon request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982048-E0DD-8C7A-E192-F5322DD57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115" y="541906"/>
            <a:ext cx="7493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77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12E7CC5-C78B-4EBD-9565-3FA00FAA6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984AA7-3084-86D9-A2A7-87742DD61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988" y="1744515"/>
            <a:ext cx="3368969" cy="3368969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A4529A5-F675-429F-8044-01372BB13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88A41E-1061-CCF9-1531-87DCECF93E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2061" y="762538"/>
            <a:ext cx="5649349" cy="319986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5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you!</a:t>
            </a:r>
            <a:br>
              <a:rPr lang="en-US" sz="5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5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Questions or Comments?</a:t>
            </a:r>
            <a:br>
              <a:rPr lang="en-US" sz="5600" b="0" i="0" u="none" strike="noStrike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56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E2F9FF5-3D8A-4C3B-C930-9F136CA3DA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2061" y="4312561"/>
            <a:ext cx="5649349" cy="1687815"/>
          </a:xfrm>
        </p:spPr>
        <p:txBody>
          <a:bodyPr anchor="t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American Association of University Professors</a:t>
            </a:r>
            <a:endParaRPr lang="en-US">
              <a:solidFill>
                <a:srgbClr val="FFFFFF"/>
              </a:solidFill>
            </a:endParaRPr>
          </a:p>
          <a:p>
            <a:pPr indent="-228600" algn="l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1" name="sketch line">
            <a:extLst>
              <a:ext uri="{FF2B5EF4-FFF2-40B4-BE49-F238E27FC236}">
                <a16:creationId xmlns:a16="http://schemas.microsoft.com/office/drawing/2014/main" id="{63DAB858-5A0C-4AFF-AAC6-705EDF8DB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7682" y="4043302"/>
            <a:ext cx="5303520" cy="18288"/>
          </a:xfrm>
          <a:custGeom>
            <a:avLst/>
            <a:gdLst>
              <a:gd name="connsiteX0" fmla="*/ 0 w 5303520"/>
              <a:gd name="connsiteY0" fmla="*/ 0 h 18288"/>
              <a:gd name="connsiteX1" fmla="*/ 556870 w 5303520"/>
              <a:gd name="connsiteY1" fmla="*/ 0 h 18288"/>
              <a:gd name="connsiteX2" fmla="*/ 1272845 w 5303520"/>
              <a:gd name="connsiteY2" fmla="*/ 0 h 18288"/>
              <a:gd name="connsiteX3" fmla="*/ 1882750 w 5303520"/>
              <a:gd name="connsiteY3" fmla="*/ 0 h 18288"/>
              <a:gd name="connsiteX4" fmla="*/ 2439619 w 5303520"/>
              <a:gd name="connsiteY4" fmla="*/ 0 h 18288"/>
              <a:gd name="connsiteX5" fmla="*/ 3155594 w 5303520"/>
              <a:gd name="connsiteY5" fmla="*/ 0 h 18288"/>
              <a:gd name="connsiteX6" fmla="*/ 3818534 w 5303520"/>
              <a:gd name="connsiteY6" fmla="*/ 0 h 18288"/>
              <a:gd name="connsiteX7" fmla="*/ 4481474 w 5303520"/>
              <a:gd name="connsiteY7" fmla="*/ 0 h 18288"/>
              <a:gd name="connsiteX8" fmla="*/ 5303520 w 5303520"/>
              <a:gd name="connsiteY8" fmla="*/ 0 h 18288"/>
              <a:gd name="connsiteX9" fmla="*/ 5303520 w 5303520"/>
              <a:gd name="connsiteY9" fmla="*/ 18288 h 18288"/>
              <a:gd name="connsiteX10" fmla="*/ 4746650 w 5303520"/>
              <a:gd name="connsiteY10" fmla="*/ 18288 h 18288"/>
              <a:gd name="connsiteX11" fmla="*/ 4242816 w 5303520"/>
              <a:gd name="connsiteY11" fmla="*/ 18288 h 18288"/>
              <a:gd name="connsiteX12" fmla="*/ 3526841 w 5303520"/>
              <a:gd name="connsiteY12" fmla="*/ 18288 h 18288"/>
              <a:gd name="connsiteX13" fmla="*/ 2969971 w 5303520"/>
              <a:gd name="connsiteY13" fmla="*/ 18288 h 18288"/>
              <a:gd name="connsiteX14" fmla="*/ 2253996 w 5303520"/>
              <a:gd name="connsiteY14" fmla="*/ 18288 h 18288"/>
              <a:gd name="connsiteX15" fmla="*/ 1484986 w 5303520"/>
              <a:gd name="connsiteY15" fmla="*/ 18288 h 18288"/>
              <a:gd name="connsiteX16" fmla="*/ 875081 w 5303520"/>
              <a:gd name="connsiteY16" fmla="*/ 18288 h 18288"/>
              <a:gd name="connsiteX17" fmla="*/ 0 w 5303520"/>
              <a:gd name="connsiteY17" fmla="*/ 18288 h 18288"/>
              <a:gd name="connsiteX18" fmla="*/ 0 w 530352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03520" h="18288" fill="none" extrusionOk="0">
                <a:moveTo>
                  <a:pt x="0" y="0"/>
                </a:moveTo>
                <a:cubicBezTo>
                  <a:pt x="191807" y="-19560"/>
                  <a:pt x="373092" y="14032"/>
                  <a:pt x="556870" y="0"/>
                </a:cubicBezTo>
                <a:cubicBezTo>
                  <a:pt x="740648" y="-14032"/>
                  <a:pt x="1109645" y="5886"/>
                  <a:pt x="1272845" y="0"/>
                </a:cubicBezTo>
                <a:cubicBezTo>
                  <a:pt x="1436045" y="-5886"/>
                  <a:pt x="1723352" y="-21940"/>
                  <a:pt x="1882750" y="0"/>
                </a:cubicBezTo>
                <a:cubicBezTo>
                  <a:pt x="2042148" y="21940"/>
                  <a:pt x="2308812" y="-23394"/>
                  <a:pt x="2439619" y="0"/>
                </a:cubicBezTo>
                <a:cubicBezTo>
                  <a:pt x="2570426" y="23394"/>
                  <a:pt x="2936980" y="-3315"/>
                  <a:pt x="3155594" y="0"/>
                </a:cubicBezTo>
                <a:cubicBezTo>
                  <a:pt x="3374208" y="3315"/>
                  <a:pt x="3528026" y="24519"/>
                  <a:pt x="3818534" y="0"/>
                </a:cubicBezTo>
                <a:cubicBezTo>
                  <a:pt x="4109042" y="-24519"/>
                  <a:pt x="4161759" y="-18720"/>
                  <a:pt x="4481474" y="0"/>
                </a:cubicBezTo>
                <a:cubicBezTo>
                  <a:pt x="4801189" y="18720"/>
                  <a:pt x="5011126" y="27308"/>
                  <a:pt x="5303520" y="0"/>
                </a:cubicBezTo>
                <a:cubicBezTo>
                  <a:pt x="5304050" y="6954"/>
                  <a:pt x="5304254" y="12839"/>
                  <a:pt x="5303520" y="18288"/>
                </a:cubicBezTo>
                <a:cubicBezTo>
                  <a:pt x="5132450" y="501"/>
                  <a:pt x="4953391" y="18714"/>
                  <a:pt x="4746650" y="18288"/>
                </a:cubicBezTo>
                <a:cubicBezTo>
                  <a:pt x="4539909" y="17863"/>
                  <a:pt x="4361261" y="7168"/>
                  <a:pt x="4242816" y="18288"/>
                </a:cubicBezTo>
                <a:cubicBezTo>
                  <a:pt x="4124371" y="29408"/>
                  <a:pt x="3754907" y="21026"/>
                  <a:pt x="3526841" y="18288"/>
                </a:cubicBezTo>
                <a:cubicBezTo>
                  <a:pt x="3298775" y="15550"/>
                  <a:pt x="3164473" y="3913"/>
                  <a:pt x="2969971" y="18288"/>
                </a:cubicBezTo>
                <a:cubicBezTo>
                  <a:pt x="2775469" y="32664"/>
                  <a:pt x="2608536" y="2050"/>
                  <a:pt x="2253996" y="18288"/>
                </a:cubicBezTo>
                <a:cubicBezTo>
                  <a:pt x="1899456" y="34526"/>
                  <a:pt x="1752044" y="28789"/>
                  <a:pt x="1484986" y="18288"/>
                </a:cubicBezTo>
                <a:cubicBezTo>
                  <a:pt x="1217928" y="7788"/>
                  <a:pt x="1060609" y="-4784"/>
                  <a:pt x="875081" y="18288"/>
                </a:cubicBezTo>
                <a:cubicBezTo>
                  <a:pt x="689553" y="41360"/>
                  <a:pt x="188846" y="25228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303520" h="18288" stroke="0" extrusionOk="0">
                <a:moveTo>
                  <a:pt x="0" y="0"/>
                </a:moveTo>
                <a:cubicBezTo>
                  <a:pt x="181149" y="2038"/>
                  <a:pt x="442175" y="-27591"/>
                  <a:pt x="609905" y="0"/>
                </a:cubicBezTo>
                <a:cubicBezTo>
                  <a:pt x="777636" y="27591"/>
                  <a:pt x="947554" y="-24271"/>
                  <a:pt x="1113739" y="0"/>
                </a:cubicBezTo>
                <a:cubicBezTo>
                  <a:pt x="1279924" y="24271"/>
                  <a:pt x="1721318" y="-30891"/>
                  <a:pt x="1882750" y="0"/>
                </a:cubicBezTo>
                <a:cubicBezTo>
                  <a:pt x="2044182" y="30891"/>
                  <a:pt x="2270822" y="-14002"/>
                  <a:pt x="2492654" y="0"/>
                </a:cubicBezTo>
                <a:cubicBezTo>
                  <a:pt x="2714486" y="14002"/>
                  <a:pt x="2822632" y="27292"/>
                  <a:pt x="3102559" y="0"/>
                </a:cubicBezTo>
                <a:cubicBezTo>
                  <a:pt x="3382487" y="-27292"/>
                  <a:pt x="3489743" y="-31235"/>
                  <a:pt x="3871570" y="0"/>
                </a:cubicBezTo>
                <a:cubicBezTo>
                  <a:pt x="4253397" y="31235"/>
                  <a:pt x="4301475" y="22800"/>
                  <a:pt x="4428439" y="0"/>
                </a:cubicBezTo>
                <a:cubicBezTo>
                  <a:pt x="4555403" y="-22800"/>
                  <a:pt x="5018410" y="43534"/>
                  <a:pt x="5303520" y="0"/>
                </a:cubicBezTo>
                <a:cubicBezTo>
                  <a:pt x="5302837" y="5414"/>
                  <a:pt x="5302800" y="12510"/>
                  <a:pt x="5303520" y="18288"/>
                </a:cubicBezTo>
                <a:cubicBezTo>
                  <a:pt x="5082751" y="18456"/>
                  <a:pt x="4993374" y="24100"/>
                  <a:pt x="4746650" y="18288"/>
                </a:cubicBezTo>
                <a:cubicBezTo>
                  <a:pt x="4499926" y="12477"/>
                  <a:pt x="4368648" y="-7187"/>
                  <a:pt x="4083710" y="18288"/>
                </a:cubicBezTo>
                <a:cubicBezTo>
                  <a:pt x="3798772" y="43763"/>
                  <a:pt x="3729434" y="5501"/>
                  <a:pt x="3473806" y="18288"/>
                </a:cubicBezTo>
                <a:cubicBezTo>
                  <a:pt x="3218178" y="31075"/>
                  <a:pt x="3056855" y="30003"/>
                  <a:pt x="2704795" y="18288"/>
                </a:cubicBezTo>
                <a:cubicBezTo>
                  <a:pt x="2352735" y="6573"/>
                  <a:pt x="2319447" y="29257"/>
                  <a:pt x="1935785" y="18288"/>
                </a:cubicBezTo>
                <a:cubicBezTo>
                  <a:pt x="1552123" y="7320"/>
                  <a:pt x="1532619" y="-467"/>
                  <a:pt x="1378915" y="18288"/>
                </a:cubicBezTo>
                <a:cubicBezTo>
                  <a:pt x="1225211" y="37043"/>
                  <a:pt x="1038692" y="34308"/>
                  <a:pt x="715975" y="18288"/>
                </a:cubicBezTo>
                <a:cubicBezTo>
                  <a:pt x="393258" y="2268"/>
                  <a:pt x="303768" y="26944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05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AUP Deans Council1" id="{2A87FDEA-482F-2142-8E8C-12555FA94E80}" vid="{3774A99C-87A2-F24F-A9F7-25B5376004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</TotalTime>
  <Words>1215</Words>
  <Application>Microsoft Macintosh PowerPoint</Application>
  <PresentationFormat>Widescreen</PresentationFormat>
  <Paragraphs>123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Cambria</vt:lpstr>
      <vt:lpstr>Wingdings</vt:lpstr>
      <vt:lpstr>Office Theme</vt:lpstr>
      <vt:lpstr>Academic Freedom and Shared Governance   Dean’s Council, March 4, 2024 </vt:lpstr>
      <vt:lpstr>Overview</vt:lpstr>
      <vt:lpstr>AAUP at the national, state, and local level </vt:lpstr>
      <vt:lpstr>Principles of Academic Freedom</vt:lpstr>
      <vt:lpstr>Four Constituent Elements of Academic Freedom and Responsibility</vt:lpstr>
      <vt:lpstr>Four Constituent Elements of Academic Freedom</vt:lpstr>
      <vt:lpstr>Academic Freedom and  First-Amendment Free Speech</vt:lpstr>
      <vt:lpstr>Protections for Academic Freedom</vt:lpstr>
      <vt:lpstr>The roles of CCAFR and AAUP at UT Austin </vt:lpstr>
      <vt:lpstr>AAUP’s legislative work </vt:lpstr>
      <vt:lpstr>AAUP as a campus resource </vt:lpstr>
      <vt:lpstr>Thank you! Questions or Comments?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Academic Freedom and Shared Governance:   Dean’s Council, March 4, 2024 </dc:title>
  <dc:creator>Strong, Pauline T</dc:creator>
  <cp:lastModifiedBy>Strong, Pauline T</cp:lastModifiedBy>
  <cp:revision>52</cp:revision>
  <dcterms:created xsi:type="dcterms:W3CDTF">2024-03-02T00:18:42Z</dcterms:created>
  <dcterms:modified xsi:type="dcterms:W3CDTF">2024-03-04T15:35:38Z</dcterms:modified>
</cp:coreProperties>
</file>