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23"/>
  </p:notesMasterIdLst>
  <p:sldIdLst>
    <p:sldId id="257" r:id="rId2"/>
    <p:sldId id="324" r:id="rId3"/>
    <p:sldId id="337" r:id="rId4"/>
    <p:sldId id="325" r:id="rId5"/>
    <p:sldId id="260" r:id="rId6"/>
    <p:sldId id="338" r:id="rId7"/>
    <p:sldId id="323" r:id="rId8"/>
    <p:sldId id="334" r:id="rId9"/>
    <p:sldId id="335" r:id="rId10"/>
    <p:sldId id="336" r:id="rId11"/>
    <p:sldId id="333" r:id="rId12"/>
    <p:sldId id="326" r:id="rId13"/>
    <p:sldId id="328" r:id="rId14"/>
    <p:sldId id="329" r:id="rId15"/>
    <p:sldId id="330" r:id="rId16"/>
    <p:sldId id="331" r:id="rId17"/>
    <p:sldId id="332" r:id="rId18"/>
    <p:sldId id="340" r:id="rId19"/>
    <p:sldId id="258" r:id="rId20"/>
    <p:sldId id="317" r:id="rId21"/>
    <p:sldId id="319"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1"/>
    <p:restoredTop sz="94665"/>
  </p:normalViewPr>
  <p:slideViewPr>
    <p:cSldViewPr snapToGrid="0">
      <p:cViewPr varScale="1">
        <p:scale>
          <a:sx n="137" d="100"/>
          <a:sy n="137" d="100"/>
        </p:scale>
        <p:origin x="192" y="280"/>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acc4623399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acc4623399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acc4623399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acc4623399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5343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86dbf9934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1186dbf9934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186dbf9934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1186dbf9934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186dbf9934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1186dbf9934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186dbf9934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1186dbf9934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510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sz="11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01704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aup-texas.org/"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aaup-utaustin.org/2024/08/10/texas-aaup-aft-fall-2024-meeting/" TargetMode="External"/><Relationship Id="rId4" Type="http://schemas.openxmlformats.org/officeDocument/2006/relationships/hyperlink" Target="https://aaup-utaustin.org/2024/08/15/texas-higher-education-summit/"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portcenter.highered.texas.gov/agency-publication/miscellaneous/lower-division-academic-course-guide-manual-spring-2018/"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s://sacscoc.org/app/uploads/2024/02/2024-POA-Resource-Manual.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ikis.utexas.edu/download/attachments/141739715/FINAL%20version%20UTS%20FAC%20White%20Paper%20on%20Shared%20Governance_.pdf"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xfacultysenates.org/" TargetMode="External"/><Relationship Id="rId2" Type="http://schemas.openxmlformats.org/officeDocument/2006/relationships/hyperlink" Target="https://www.utsystem.edu/sites/faculty-advisory-counci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body" idx="1"/>
          </p:nvPr>
        </p:nvSpPr>
        <p:spPr>
          <a:xfrm>
            <a:off x="8965" y="416063"/>
            <a:ext cx="9144000" cy="2986996"/>
          </a:xfrm>
          <a:prstGeom prst="rect">
            <a:avLst/>
          </a:prstGeom>
        </p:spPr>
        <p:txBody>
          <a:bodyPr spcFirstLastPara="1" wrap="square" lIns="91425" tIns="91425" rIns="91425" bIns="91425" anchor="t" anchorCtr="0">
            <a:normAutofit/>
          </a:bodyPr>
          <a:lstStyle/>
          <a:p>
            <a:pPr marL="0" indent="0" algn="ctr">
              <a:lnSpc>
                <a:spcPct val="110000"/>
              </a:lnSpc>
              <a:buClr>
                <a:schemeClr val="dk1"/>
              </a:buClr>
              <a:buSzPts val="688"/>
              <a:buNone/>
            </a:pPr>
            <a:r>
              <a:rPr lang="en-US" sz="2800" b="1" dirty="0">
                <a:solidFill>
                  <a:schemeClr val="dk1"/>
                </a:solidFill>
                <a:latin typeface="Cambria"/>
              </a:rPr>
              <a:t>Academic Freedom,</a:t>
            </a:r>
            <a:br>
              <a:rPr lang="en-US" sz="2800" b="1" dirty="0">
                <a:solidFill>
                  <a:schemeClr val="dk1"/>
                </a:solidFill>
                <a:latin typeface="Cambria"/>
              </a:rPr>
            </a:br>
            <a:r>
              <a:rPr lang="en-US" sz="2800" b="1" dirty="0">
                <a:solidFill>
                  <a:schemeClr val="dk1"/>
                </a:solidFill>
                <a:latin typeface="Cambria"/>
              </a:rPr>
              <a:t>Shared Governance, and Faculty Rights </a:t>
            </a:r>
          </a:p>
          <a:p>
            <a:pPr marL="0" indent="0" algn="ctr">
              <a:lnSpc>
                <a:spcPct val="110000"/>
              </a:lnSpc>
              <a:buClr>
                <a:schemeClr val="dk1"/>
              </a:buClr>
              <a:buSzPts val="688"/>
              <a:buNone/>
            </a:pPr>
            <a:endParaRPr lang="en-US" sz="2800" b="1" dirty="0">
              <a:solidFill>
                <a:schemeClr val="dk1"/>
              </a:solidFill>
              <a:latin typeface="Cambria"/>
              <a:sym typeface="Cambria"/>
            </a:endParaRPr>
          </a:p>
          <a:p>
            <a:pPr marL="0" indent="0" algn="ctr">
              <a:lnSpc>
                <a:spcPct val="110000"/>
              </a:lnSpc>
              <a:buClr>
                <a:schemeClr val="dk1"/>
              </a:buClr>
              <a:buSzPts val="688"/>
              <a:buNone/>
            </a:pPr>
            <a:endParaRPr lang="en" sz="2800" b="1" dirty="0">
              <a:solidFill>
                <a:schemeClr val="dk1"/>
              </a:solidFill>
              <a:latin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endParaRPr lang="en" sz="2600" dirty="0">
              <a:solidFill>
                <a:schemeClr val="dk1"/>
              </a:solidFill>
              <a:latin typeface="Cambria"/>
              <a:ea typeface="Cambria"/>
              <a:cs typeface="Cambria"/>
              <a:sym typeface="Cambria"/>
            </a:endParaRPr>
          </a:p>
        </p:txBody>
      </p:sp>
      <p:sp>
        <p:nvSpPr>
          <p:cNvPr id="148" name="Google Shape;148;p28"/>
          <p:cNvSpPr txBox="1"/>
          <p:nvPr/>
        </p:nvSpPr>
        <p:spPr>
          <a:xfrm>
            <a:off x="-1" y="3530048"/>
            <a:ext cx="9143999"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dirty="0">
                <a:latin typeface="Cambria"/>
                <a:sym typeface="Cambria"/>
              </a:rPr>
              <a:t>August</a:t>
            </a:r>
            <a:r>
              <a:rPr lang="en" sz="1800" dirty="0">
                <a:latin typeface="Cambria"/>
                <a:ea typeface="Cambria"/>
                <a:cs typeface="Cambria"/>
                <a:sym typeface="Cambria"/>
              </a:rPr>
              <a:t> 30, 2024</a:t>
            </a:r>
            <a:endParaRPr sz="1800" dirty="0">
              <a:latin typeface="Cambria"/>
              <a:ea typeface="Cambria"/>
              <a:cs typeface="Cambria"/>
              <a:sym typeface="Cambria"/>
            </a:endParaRPr>
          </a:p>
        </p:txBody>
      </p:sp>
      <p:sp>
        <p:nvSpPr>
          <p:cNvPr id="2" name="Google Shape;148;p28">
            <a:extLst>
              <a:ext uri="{FF2B5EF4-FFF2-40B4-BE49-F238E27FC236}">
                <a16:creationId xmlns:a16="http://schemas.microsoft.com/office/drawing/2014/main" id="{A2F44192-A5AA-6E06-89E2-E42279C8F707}"/>
              </a:ext>
            </a:extLst>
          </p:cNvPr>
          <p:cNvSpPr txBox="1"/>
          <p:nvPr/>
        </p:nvSpPr>
        <p:spPr>
          <a:xfrm>
            <a:off x="8966" y="2434801"/>
            <a:ext cx="9126068" cy="104641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i="1" dirty="0">
                <a:latin typeface="Cambria"/>
              </a:rPr>
              <a:t>Faculty Senate President, T</a:t>
            </a:r>
            <a:r>
              <a:rPr lang="en-US" sz="1800" i="1" dirty="0">
                <a:latin typeface="Cambria"/>
                <a:sym typeface="Cambria"/>
              </a:rPr>
              <a:t>h</a:t>
            </a:r>
            <a:r>
              <a:rPr lang="en" sz="1800" i="1" dirty="0">
                <a:latin typeface="Cambria"/>
                <a:sym typeface="Cambria"/>
              </a:rPr>
              <a:t>e </a:t>
            </a:r>
            <a:r>
              <a:rPr lang="en" sz="1800" i="1" dirty="0" err="1">
                <a:latin typeface="Cambria"/>
                <a:sym typeface="Cambria"/>
              </a:rPr>
              <a:t>Universi</a:t>
            </a:r>
            <a:r>
              <a:rPr lang="en-US" sz="1800" i="1" dirty="0">
                <a:latin typeface="Cambria"/>
              </a:rPr>
              <a:t>t</a:t>
            </a:r>
            <a:r>
              <a:rPr lang="en" sz="1800" i="1" dirty="0">
                <a:latin typeface="Cambria"/>
                <a:sym typeface="Cambria"/>
              </a:rPr>
              <a:t>y of </a:t>
            </a:r>
            <a:r>
              <a:rPr lang="en-US" sz="1800" i="1" dirty="0">
                <a:latin typeface="Cambria"/>
              </a:rPr>
              <a:t>T</a:t>
            </a:r>
            <a:r>
              <a:rPr lang="en" sz="1800" i="1" dirty="0" err="1">
                <a:latin typeface="Cambria"/>
                <a:sym typeface="Cambria"/>
              </a:rPr>
              <a:t>exas</a:t>
            </a:r>
            <a:r>
              <a:rPr lang="en" sz="1800" i="1" dirty="0">
                <a:latin typeface="Cambria"/>
                <a:sym typeface="Cambria"/>
              </a:rPr>
              <a:t> a</a:t>
            </a:r>
            <a:r>
              <a:rPr lang="en-US" sz="1800" i="1" dirty="0">
                <a:latin typeface="Cambria"/>
              </a:rPr>
              <a:t>t</a:t>
            </a:r>
            <a:r>
              <a:rPr lang="en" sz="1800" i="1" dirty="0">
                <a:latin typeface="Cambria"/>
                <a:sym typeface="Cambria"/>
              </a:rPr>
              <a:t> </a:t>
            </a:r>
            <a:r>
              <a:rPr lang="en" sz="1800" i="1" dirty="0" err="1">
                <a:latin typeface="Cambria"/>
                <a:sym typeface="Cambria"/>
              </a:rPr>
              <a:t>Aus</a:t>
            </a:r>
            <a:r>
              <a:rPr lang="en-US" sz="1800" i="1" dirty="0">
                <a:latin typeface="Cambria"/>
              </a:rPr>
              <a:t>t</a:t>
            </a:r>
            <a:r>
              <a:rPr lang="en" sz="1800" i="1" dirty="0">
                <a:latin typeface="Cambria"/>
                <a:sym typeface="Cambria"/>
              </a:rPr>
              <a:t>in, 2019-2020</a:t>
            </a:r>
          </a:p>
          <a:p>
            <a:pPr marL="0" lvl="0" indent="0" algn="ctr" rtl="0">
              <a:spcBef>
                <a:spcPts val="0"/>
              </a:spcBef>
              <a:spcAft>
                <a:spcPts val="0"/>
              </a:spcAft>
              <a:buNone/>
            </a:pPr>
            <a:r>
              <a:rPr lang="en" sz="1800" i="1" dirty="0">
                <a:latin typeface="Cambria"/>
                <a:sym typeface="Cambria"/>
              </a:rPr>
              <a:t>President, Texas Conference of t</a:t>
            </a:r>
            <a:r>
              <a:rPr lang="en-US" sz="1800" i="1" dirty="0">
                <a:latin typeface="Cambria"/>
                <a:sym typeface="Cambria"/>
              </a:rPr>
              <a:t>he</a:t>
            </a:r>
            <a:r>
              <a:rPr lang="en" sz="1800" i="1" dirty="0">
                <a:latin typeface="Cambria"/>
                <a:sym typeface="Cambria"/>
              </a:rPr>
              <a:t> American Association of University Professors</a:t>
            </a:r>
          </a:p>
          <a:p>
            <a:pPr marL="0" lvl="0" indent="0" algn="ctr" rtl="0">
              <a:spcBef>
                <a:spcPts val="0"/>
              </a:spcBef>
              <a:spcAft>
                <a:spcPts val="0"/>
              </a:spcAft>
              <a:buNone/>
            </a:pPr>
            <a:r>
              <a:rPr lang="en-US" sz="2000" b="0" i="0" dirty="0" err="1">
                <a:solidFill>
                  <a:srgbClr val="222222"/>
                </a:solidFill>
                <a:effectLst/>
                <a:latin typeface="Google Sans"/>
              </a:rPr>
              <a:t>aaup.texas@gmail.com</a:t>
            </a:r>
            <a:endParaRPr sz="2000" i="1" dirty="0">
              <a:latin typeface="Cambria"/>
              <a:sym typeface="Cambria"/>
            </a:endParaRPr>
          </a:p>
        </p:txBody>
      </p:sp>
      <p:sp>
        <p:nvSpPr>
          <p:cNvPr id="5" name="Google Shape;148;p28">
            <a:extLst>
              <a:ext uri="{FF2B5EF4-FFF2-40B4-BE49-F238E27FC236}">
                <a16:creationId xmlns:a16="http://schemas.microsoft.com/office/drawing/2014/main" id="{AF7F4427-6A6A-8293-3E6C-0C8133D36E92}"/>
              </a:ext>
            </a:extLst>
          </p:cNvPr>
          <p:cNvSpPr txBox="1"/>
          <p:nvPr/>
        </p:nvSpPr>
        <p:spPr>
          <a:xfrm>
            <a:off x="-1" y="1907732"/>
            <a:ext cx="9135035"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latin typeface="Cambria"/>
                <a:ea typeface="Cambria"/>
                <a:cs typeface="Cambria"/>
                <a:sym typeface="Cambria"/>
              </a:rPr>
              <a:t>Brian L. Evans, PhD</a:t>
            </a:r>
            <a:endParaRPr sz="2400" dirty="0">
              <a:latin typeface="Cambria"/>
              <a:ea typeface="Cambria"/>
              <a:cs typeface="Cambria"/>
              <a:sym typeface="Cambria"/>
            </a:endParaRPr>
          </a:p>
        </p:txBody>
      </p:sp>
      <p:sp>
        <p:nvSpPr>
          <p:cNvPr id="3" name="Google Shape;148;p28">
            <a:extLst>
              <a:ext uri="{FF2B5EF4-FFF2-40B4-BE49-F238E27FC236}">
                <a16:creationId xmlns:a16="http://schemas.microsoft.com/office/drawing/2014/main" id="{013A41D6-BA36-0C4E-DBF8-E030AF4E6274}"/>
              </a:ext>
            </a:extLst>
          </p:cNvPr>
          <p:cNvSpPr txBox="1"/>
          <p:nvPr/>
        </p:nvSpPr>
        <p:spPr>
          <a:xfrm>
            <a:off x="0" y="4034595"/>
            <a:ext cx="9143999"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i="1" dirty="0">
                <a:latin typeface="Cambria"/>
                <a:ea typeface="Cambria"/>
                <a:cs typeface="Cambria"/>
                <a:sym typeface="Cambria"/>
              </a:rPr>
              <a:t>Speaking for myself as an individual</a:t>
            </a:r>
          </a:p>
          <a:p>
            <a:pPr marL="0" lvl="0" indent="0" algn="ctr" rtl="0">
              <a:spcBef>
                <a:spcPts val="0"/>
              </a:spcBef>
              <a:spcAft>
                <a:spcPts val="0"/>
              </a:spcAft>
              <a:buNone/>
            </a:pPr>
            <a:r>
              <a:rPr lang="en" sz="1800" i="1" dirty="0">
                <a:latin typeface="Cambria"/>
                <a:ea typeface="Cambria"/>
                <a:cs typeface="Cambria"/>
                <a:sym typeface="Cambria"/>
              </a:rPr>
              <a:t>Not speaking on behalf of any group, institution, or organization</a:t>
            </a:r>
            <a:endParaRPr sz="1800" i="1" dirty="0">
              <a:latin typeface="Cambria"/>
              <a:ea typeface="Cambria"/>
              <a:cs typeface="Cambria"/>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151481"/>
            <a:ext cx="8520600" cy="1167508"/>
          </a:xfrm>
        </p:spPr>
        <p:txBody>
          <a:bodyPr>
            <a:noAutofit/>
          </a:bodyPr>
          <a:lstStyle/>
          <a:p>
            <a:pPr algn="ctr"/>
            <a:r>
              <a:rPr lang="en-US" sz="2800" b="1" dirty="0">
                <a:latin typeface="Cambria" panose="02040503050406030204" pitchFamily="18" charset="0"/>
              </a:rPr>
              <a:t>American Association of University Professors</a:t>
            </a:r>
            <a:endParaRPr lang="en-US" b="1" dirty="0">
              <a:latin typeface="Cambria" panose="02040503050406030204" pitchFamily="18" charset="0"/>
            </a:endParaRP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2" y="861783"/>
            <a:ext cx="7002380" cy="4038572"/>
          </a:xfrm>
        </p:spPr>
        <p:txBody>
          <a:bodyPr>
            <a:noAutofit/>
          </a:bodyPr>
          <a:lstStyle/>
          <a:p>
            <a:pPr marL="139700" indent="0">
              <a:lnSpc>
                <a:spcPct val="105000"/>
              </a:lnSpc>
              <a:spcAft>
                <a:spcPts val="1200"/>
              </a:spcAft>
              <a:buNone/>
            </a:pPr>
            <a:r>
              <a:rPr lang="en-US" sz="2000" dirty="0">
                <a:solidFill>
                  <a:schemeClr val="tx1"/>
                </a:solidFill>
                <a:effectLst/>
                <a:latin typeface="Cambria" panose="02040503050406030204" pitchFamily="18" charset="0"/>
                <a:ea typeface="Cambria" panose="02040503050406030204" pitchFamily="18" charset="0"/>
                <a:cs typeface="Cambria" panose="02040503050406030204" pitchFamily="18" charset="0"/>
              </a:rPr>
              <a:t>Since 1915, AAUP has been a central organizing force in higher ed in its widely adopted principles on academic freedom and shared governance.</a:t>
            </a:r>
          </a:p>
          <a:p>
            <a:pPr marL="139700" indent="0">
              <a:lnSpc>
                <a:spcPct val="105000"/>
              </a:lnSpc>
              <a:spcAft>
                <a:spcPts val="1200"/>
              </a:spcAft>
              <a:buNone/>
            </a:pPr>
            <a:r>
              <a:rPr lang="en-US" sz="2000" dirty="0">
                <a:solidFill>
                  <a:schemeClr val="tx1"/>
                </a:solidFill>
                <a:effectLst/>
                <a:latin typeface="Cambria" panose="02040503050406030204" pitchFamily="18" charset="0"/>
                <a:ea typeface="Cambria" panose="02040503050406030204" pitchFamily="18" charset="0"/>
                <a:cs typeface="Cambria" panose="02040503050406030204" pitchFamily="18" charset="0"/>
              </a:rPr>
              <a:t>AAUP has 42,000 members and 500 campus chapters championing these principles.</a:t>
            </a:r>
          </a:p>
          <a:p>
            <a:pPr marL="139700" indent="0">
              <a:lnSpc>
                <a:spcPct val="100000"/>
              </a:lnSpc>
              <a:spcAft>
                <a:spcPts val="600"/>
              </a:spcAft>
              <a:buNone/>
            </a:pPr>
            <a:r>
              <a:rPr lang="en-US" sz="2000" dirty="0">
                <a:solidFill>
                  <a:schemeClr val="tx1"/>
                </a:solidFill>
                <a:latin typeface="Cambria" panose="02040503050406030204" pitchFamily="18" charset="0"/>
                <a:ea typeface="Cambria" panose="02040503050406030204" pitchFamily="18" charset="0"/>
                <a:cs typeface="Cambria" panose="02040503050406030204" pitchFamily="18" charset="0"/>
              </a:rPr>
              <a:t>Lamar University AAUP Chapter – Pres. Pat Heintzelman</a:t>
            </a:r>
          </a:p>
          <a:p>
            <a:pPr marL="482600">
              <a:lnSpc>
                <a:spcPct val="100000"/>
              </a:lnSpc>
              <a:spcAft>
                <a:spcPts val="6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Launched in January 2024</a:t>
            </a:r>
          </a:p>
          <a:p>
            <a:pPr marL="482600">
              <a:lnSpc>
                <a:spcPct val="100000"/>
              </a:lnSpc>
              <a:spcAft>
                <a:spcPts val="6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Brings together </a:t>
            </a:r>
            <a:r>
              <a:rPr lang="en-US" sz="1800" dirty="0">
                <a:solidFill>
                  <a:schemeClr val="tx1"/>
                </a:solidFill>
                <a:effectLst/>
                <a:latin typeface="Cambria" panose="02040503050406030204" pitchFamily="18" charset="0"/>
                <a:ea typeface="Cambria" panose="02040503050406030204" pitchFamily="18" charset="0"/>
                <a:cs typeface="Cambria" panose="02040503050406030204" pitchFamily="18" charset="0"/>
              </a:rPr>
              <a:t>a network of scholars</a:t>
            </a:r>
          </a:p>
          <a:p>
            <a:pPr marL="482600">
              <a:lnSpc>
                <a:spcPct val="100000"/>
              </a:lnSpc>
              <a:spcAft>
                <a:spcPts val="6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Provides mentoring and professional development</a:t>
            </a:r>
          </a:p>
          <a:p>
            <a:pPr marL="482600">
              <a:lnSpc>
                <a:spcPct val="105000"/>
              </a:lnSpc>
              <a:spcAft>
                <a:spcPts val="12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Advocates on campus and beyond</a:t>
            </a:r>
          </a:p>
          <a:p>
            <a:pPr marL="139700" indent="0">
              <a:lnSpc>
                <a:spcPct val="105000"/>
              </a:lnSpc>
              <a:spcAft>
                <a:spcPts val="1200"/>
              </a:spcAft>
              <a:buNone/>
            </a:pPr>
            <a:endParaRPr lang="en-US" sz="2000" dirty="0">
              <a:effectLst/>
              <a:latin typeface="Cambria" panose="02040503050406030204" pitchFamily="18" charset="0"/>
              <a:ea typeface="Cambria" panose="02040503050406030204" pitchFamily="18" charset="0"/>
              <a:cs typeface="Cambria" panose="02040503050406030204" pitchFamily="18" charset="0"/>
            </a:endParaRPr>
          </a:p>
        </p:txBody>
      </p:sp>
      <p:pic>
        <p:nvPicPr>
          <p:cNvPr id="6" name="Picture 5" descr="Logo, company name&#10;&#10;Description automatically generated">
            <a:extLst>
              <a:ext uri="{FF2B5EF4-FFF2-40B4-BE49-F238E27FC236}">
                <a16:creationId xmlns:a16="http://schemas.microsoft.com/office/drawing/2014/main" id="{A5030FD4-745C-2800-DDB3-BD48A2220A12}"/>
              </a:ext>
            </a:extLst>
          </p:cNvPr>
          <p:cNvPicPr>
            <a:picLocks noChangeAspect="1"/>
          </p:cNvPicPr>
          <p:nvPr/>
        </p:nvPicPr>
        <p:blipFill>
          <a:blip r:embed="rId2"/>
          <a:stretch>
            <a:fillRect/>
          </a:stretch>
        </p:blipFill>
        <p:spPr>
          <a:xfrm>
            <a:off x="7122372" y="980661"/>
            <a:ext cx="1709928" cy="820765"/>
          </a:xfrm>
          <a:prstGeom prst="rect">
            <a:avLst/>
          </a:prstGeom>
        </p:spPr>
      </p:pic>
      <p:sp>
        <p:nvSpPr>
          <p:cNvPr id="8" name="TextBox 7">
            <a:extLst>
              <a:ext uri="{FF2B5EF4-FFF2-40B4-BE49-F238E27FC236}">
                <a16:creationId xmlns:a16="http://schemas.microsoft.com/office/drawing/2014/main" id="{89F804D7-AF68-FF8B-71C0-5E79A60BFCE2}"/>
              </a:ext>
            </a:extLst>
          </p:cNvPr>
          <p:cNvSpPr txBox="1"/>
          <p:nvPr/>
        </p:nvSpPr>
        <p:spPr>
          <a:xfrm>
            <a:off x="7122372" y="1801426"/>
            <a:ext cx="1636776" cy="307777"/>
          </a:xfrm>
          <a:prstGeom prst="rect">
            <a:avLst/>
          </a:prstGeom>
          <a:noFill/>
          <a:ln>
            <a:solidFill>
              <a:srgbClr val="FF0000"/>
            </a:solidFill>
          </a:ln>
        </p:spPr>
        <p:txBody>
          <a:bodyPr wrap="square" rtlCol="0">
            <a:spAutoFit/>
          </a:bodyPr>
          <a:lstStyle/>
          <a:p>
            <a:pPr algn="ctr"/>
            <a:r>
              <a:rPr lang="en-US" dirty="0" err="1"/>
              <a:t>aaup.org</a:t>
            </a:r>
            <a:endParaRPr lang="en-US" dirty="0"/>
          </a:p>
        </p:txBody>
      </p:sp>
    </p:spTree>
    <p:extLst>
      <p:ext uri="{BB962C8B-B14F-4D97-AF65-F5344CB8AC3E}">
        <p14:creationId xmlns:p14="http://schemas.microsoft.com/office/powerpoint/2010/main" val="159507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151481"/>
            <a:ext cx="8520600" cy="1167508"/>
          </a:xfrm>
        </p:spPr>
        <p:txBody>
          <a:bodyPr>
            <a:noAutofit/>
          </a:bodyPr>
          <a:lstStyle/>
          <a:p>
            <a:pPr algn="ctr"/>
            <a:r>
              <a:rPr lang="en-US" sz="2800" b="1" dirty="0">
                <a:latin typeface="Cambria" panose="02040503050406030204" pitchFamily="18" charset="0"/>
              </a:rPr>
              <a:t>American Association of University Professors</a:t>
            </a:r>
            <a:endParaRPr lang="en-US" b="1" dirty="0">
              <a:latin typeface="Cambria" panose="02040503050406030204" pitchFamily="18" charset="0"/>
            </a:endParaRPr>
          </a:p>
        </p:txBody>
      </p:sp>
      <p:pic>
        <p:nvPicPr>
          <p:cNvPr id="4" name="Google Shape;66;p14" descr="A logo with text overlay&#10;&#10;Description automatically generated">
            <a:extLst>
              <a:ext uri="{FF2B5EF4-FFF2-40B4-BE49-F238E27FC236}">
                <a16:creationId xmlns:a16="http://schemas.microsoft.com/office/drawing/2014/main" id="{866FDBD2-23BF-9D98-FD50-DEECE6DF1982}"/>
              </a:ext>
            </a:extLst>
          </p:cNvPr>
          <p:cNvPicPr preferRelativeResize="0"/>
          <p:nvPr/>
        </p:nvPicPr>
        <p:blipFill>
          <a:blip r:embed="rId2"/>
          <a:stretch>
            <a:fillRect/>
          </a:stretch>
        </p:blipFill>
        <p:spPr>
          <a:xfrm>
            <a:off x="7347161" y="1786651"/>
            <a:ext cx="1562102" cy="1639150"/>
          </a:xfrm>
          <a:prstGeom prst="rect">
            <a:avLst/>
          </a:prstGeom>
          <a:noFill/>
        </p:spPr>
      </p:pic>
      <p:sp>
        <p:nvSpPr>
          <p:cNvPr id="7" name="Text Placeholder 2">
            <a:extLst>
              <a:ext uri="{FF2B5EF4-FFF2-40B4-BE49-F238E27FC236}">
                <a16:creationId xmlns:a16="http://schemas.microsoft.com/office/drawing/2014/main" id="{90A6C89C-2511-F0FC-9075-87817C8A2047}"/>
              </a:ext>
            </a:extLst>
          </p:cNvPr>
          <p:cNvSpPr txBox="1">
            <a:spLocks/>
          </p:cNvSpPr>
          <p:nvPr/>
        </p:nvSpPr>
        <p:spPr>
          <a:xfrm>
            <a:off x="257194" y="842443"/>
            <a:ext cx="8652069" cy="403857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lnSpc>
                <a:spcPct val="105000"/>
              </a:lnSpc>
              <a:spcAft>
                <a:spcPts val="1200"/>
              </a:spcAft>
              <a:buFont typeface="Arial"/>
              <a:buNone/>
            </a:pPr>
            <a:r>
              <a:rPr lang="en-US" sz="2000" dirty="0">
                <a:solidFill>
                  <a:schemeClr val="tx1"/>
                </a:solidFill>
                <a:latin typeface="Cambria" panose="02040503050406030204" pitchFamily="18" charset="0"/>
                <a:ea typeface="Cambria" panose="02040503050406030204" pitchFamily="18" charset="0"/>
                <a:cs typeface="Cambria" panose="02040503050406030204" pitchFamily="18" charset="0"/>
              </a:rPr>
              <a:t>AAUP affiliated with American Federation of Teaches (AFT) in August 2022: 1.8M members including 300,000 in higher education</a:t>
            </a:r>
          </a:p>
          <a:p>
            <a:pPr marL="139700" indent="0">
              <a:lnSpc>
                <a:spcPct val="100000"/>
              </a:lnSpc>
              <a:spcAft>
                <a:spcPts val="300"/>
              </a:spcAft>
              <a:buNone/>
            </a:pPr>
            <a:r>
              <a:rPr lang="en-US" sz="2000" dirty="0">
                <a:solidFill>
                  <a:schemeClr val="tx1"/>
                </a:solidFill>
                <a:effectLst/>
                <a:latin typeface="Cambria" panose="02040503050406030204" pitchFamily="18" charset="0"/>
                <a:ea typeface="Cambria" panose="02040503050406030204" pitchFamily="18" charset="0"/>
                <a:cs typeface="Cambria" panose="02040503050406030204" pitchFamily="18" charset="0"/>
                <a:hlinkClick r:id="rId3">
                  <a:extLst>
                    <a:ext uri="{A12FA001-AC4F-418D-AE19-62706E023703}">
                      <ahyp:hlinkClr xmlns:ahyp="http://schemas.microsoft.com/office/drawing/2018/hyperlinkcolor" val="tx"/>
                    </a:ext>
                  </a:extLst>
                </a:hlinkClick>
              </a:rPr>
              <a:t>Texas AAUP Conference</a:t>
            </a:r>
            <a:r>
              <a:rPr lang="en-US" sz="2000" dirty="0">
                <a:solidFill>
                  <a:schemeClr val="tx1"/>
                </a:solidFill>
                <a:effectLst/>
                <a:latin typeface="Cambria" panose="02040503050406030204" pitchFamily="18" charset="0"/>
                <a:ea typeface="Cambria" panose="02040503050406030204" pitchFamily="18" charset="0"/>
                <a:cs typeface="Cambria" panose="02040503050406030204" pitchFamily="18" charset="0"/>
              </a:rPr>
              <a:t> </a:t>
            </a:r>
          </a:p>
          <a:p>
            <a:pPr marL="425450" indent="-285750">
              <a:lnSpc>
                <a:spcPct val="100000"/>
              </a:lnSpc>
              <a:spcAft>
                <a:spcPts val="3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F</a:t>
            </a: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ormed in 1964 and </a:t>
            </a: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affiliated with Texas AFT in March 2024</a:t>
            </a:r>
          </a:p>
          <a:p>
            <a:pPr marL="425450" indent="-285750">
              <a:lnSpc>
                <a:spcPct val="100000"/>
              </a:lnSpc>
              <a:spcAft>
                <a:spcPts val="300"/>
              </a:spcAft>
            </a:pP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Provides professional development</a:t>
            </a:r>
            <a:r>
              <a:rPr lang="en-US" dirty="0">
                <a:solidFill>
                  <a:schemeClr val="tx1"/>
                </a:solidFill>
                <a:effectLst/>
                <a:latin typeface="Cambria" panose="02040503050406030204" pitchFamily="18" charset="0"/>
                <a:ea typeface="Noto Sans Symbols"/>
                <a:cs typeface="Noto Sans Symbols"/>
              </a:rPr>
              <a:t> </a:t>
            </a: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for a network of scholars </a:t>
            </a:r>
            <a:endParaRPr lang="en-US" dirty="0">
              <a:solidFill>
                <a:schemeClr val="tx1"/>
              </a:solidFill>
              <a:latin typeface="Cambria" panose="02040503050406030204" pitchFamily="18" charset="0"/>
              <a:ea typeface="Cambria" panose="02040503050406030204" pitchFamily="18" charset="0"/>
              <a:cs typeface="Cambria" panose="02040503050406030204" pitchFamily="18" charset="0"/>
            </a:endParaRPr>
          </a:p>
          <a:p>
            <a:pPr marL="425450" indent="-285750">
              <a:lnSpc>
                <a:spcPct val="100000"/>
              </a:lnSpc>
              <a:spcAft>
                <a:spcPts val="300"/>
              </a:spcAft>
            </a:pPr>
            <a:r>
              <a:rPr lang="en-US" dirty="0">
                <a:solidFill>
                  <a:schemeClr val="tx1"/>
                </a:solidFill>
                <a:effectLst/>
                <a:latin typeface="Cambria" panose="02040503050406030204" pitchFamily="18" charset="0"/>
                <a:ea typeface="Noto Sans Symbols"/>
                <a:cs typeface="Noto Sans Symbols"/>
              </a:rPr>
              <a:t>Mobilizes members on 75, and chapters on 28, campuses</a:t>
            </a:r>
          </a:p>
          <a:p>
            <a:pPr marL="425450" indent="-285750">
              <a:lnSpc>
                <a:spcPct val="100000"/>
              </a:lnSpc>
              <a:spcAft>
                <a:spcPts val="300"/>
              </a:spcAft>
            </a:pP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Helps faculty navigate policies, investigations, and grievances</a:t>
            </a:r>
          </a:p>
          <a:p>
            <a:pPr marL="425450" indent="-285750">
              <a:lnSpc>
                <a:spcPct val="100000"/>
              </a:lnSpc>
              <a:spcAft>
                <a:spcPts val="3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Advocates at the Texas Legislature</a:t>
            </a:r>
          </a:p>
          <a:p>
            <a:pPr marL="139700" indent="0">
              <a:lnSpc>
                <a:spcPct val="105000"/>
              </a:lnSpc>
              <a:spcBef>
                <a:spcPts val="600"/>
              </a:spcBef>
              <a:spcAft>
                <a:spcPts val="300"/>
              </a:spcAft>
              <a:buNone/>
            </a:pPr>
            <a:r>
              <a:rPr lang="en-US" sz="2000" u="sng" dirty="0">
                <a:solidFill>
                  <a:schemeClr val="tx1"/>
                </a:solidFill>
                <a:latin typeface="Cambria" panose="02040503050406030204" pitchFamily="18" charset="0"/>
                <a:ea typeface="Cambria" panose="02040503050406030204" pitchFamily="18" charset="0"/>
                <a:cs typeface="Cambria" panose="02040503050406030204" pitchFamily="18" charset="0"/>
              </a:rPr>
              <a:t>Upcoming Events</a:t>
            </a:r>
          </a:p>
          <a:p>
            <a:pPr marL="482600">
              <a:lnSpc>
                <a:spcPct val="105000"/>
              </a:lnSpc>
              <a:spcAft>
                <a:spcPts val="300"/>
              </a:spcAft>
            </a:pP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Sept. 14, 2024, </a:t>
            </a: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hlinkClick r:id="rId4"/>
              </a:rPr>
              <a:t>Texas Higher Education Summit</a:t>
            </a:r>
            <a:r>
              <a:rPr lang="en-US" dirty="0">
                <a:solidFill>
                  <a:schemeClr val="tx1"/>
                </a:solidFill>
                <a:effectLst/>
                <a:latin typeface="Cambria" panose="02040503050406030204" pitchFamily="18" charset="0"/>
                <a:ea typeface="Cambria" panose="02040503050406030204" pitchFamily="18" charset="0"/>
                <a:cs typeface="Cambria" panose="02040503050406030204" pitchFamily="18" charset="0"/>
              </a:rPr>
              <a:t>, Beaumont, Texas, Elegante Hotel, 9am-6pm, Free registration.  RSVP Pat Heintzelman.</a:t>
            </a:r>
          </a:p>
          <a:p>
            <a:pPr marL="482600">
              <a:lnSpc>
                <a:spcPct val="105000"/>
              </a:lnSpc>
              <a:spcAft>
                <a:spcPts val="600"/>
              </a:spcAft>
            </a:pP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Sept. 28, 2024, </a:t>
            </a: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hlinkClick r:id="rId5"/>
              </a:rPr>
              <a:t>Texas AAUP-AFT Fall Meeting</a:t>
            </a:r>
            <a:r>
              <a:rPr lang="en-US" dirty="0">
                <a:solidFill>
                  <a:schemeClr val="tx1"/>
                </a:solidFill>
                <a:latin typeface="Cambria" panose="02040503050406030204" pitchFamily="18" charset="0"/>
                <a:ea typeface="Cambria" panose="02040503050406030204" pitchFamily="18" charset="0"/>
                <a:cs typeface="Cambria" panose="02040503050406030204" pitchFamily="18" charset="0"/>
              </a:rPr>
              <a:t>, 9am-1pm. Zoom. RSVP Brian Evans.</a:t>
            </a:r>
          </a:p>
        </p:txBody>
      </p:sp>
    </p:spTree>
    <p:extLst>
      <p:ext uri="{BB962C8B-B14F-4D97-AF65-F5344CB8AC3E}">
        <p14:creationId xmlns:p14="http://schemas.microsoft.com/office/powerpoint/2010/main" val="367763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0" y="8045"/>
            <a:ext cx="9144000" cy="1167508"/>
          </a:xfrm>
        </p:spPr>
        <p:txBody>
          <a:bodyPr>
            <a:noAutofit/>
          </a:bodyPr>
          <a:lstStyle/>
          <a:p>
            <a:pPr algn="ctr"/>
            <a:r>
              <a:rPr lang="en-US" b="1" dirty="0">
                <a:latin typeface="Cambria" panose="02040503050406030204" pitchFamily="18" charset="0"/>
              </a:rPr>
              <a:t>1940</a:t>
            </a:r>
            <a:r>
              <a:rPr lang="en" b="1" dirty="0">
                <a:solidFill>
                  <a:schemeClr val="dk1"/>
                </a:solidFill>
                <a:latin typeface="Cambria" panose="02040503050406030204" pitchFamily="18" charset="0"/>
                <a:ea typeface="Cambria"/>
                <a:cs typeface="Cambria"/>
                <a:sym typeface="Cambria"/>
              </a:rPr>
              <a:t> Joint AAUP/AAC&amp;U Statement of Principles on Academic Freedom &amp; Tenure </a:t>
            </a:r>
            <a:r>
              <a:rPr lang="en" sz="2400" b="1" dirty="0">
                <a:latin typeface="Cambria"/>
                <a:sym typeface="Cambria"/>
              </a:rPr>
              <a:t>(</a:t>
            </a:r>
            <a:r>
              <a:rPr lang="en-US" sz="2400" b="1" dirty="0">
                <a:latin typeface="Cambria"/>
                <a:sym typeface="Cambria"/>
              </a:rPr>
              <a:t>26</a:t>
            </a:r>
            <a:r>
              <a:rPr lang="en" sz="2400" b="1" dirty="0">
                <a:latin typeface="Cambria"/>
                <a:sym typeface="Cambria"/>
              </a:rPr>
              <a:t>00 </a:t>
            </a:r>
            <a:r>
              <a:rPr lang="en" sz="2400" b="1" dirty="0" err="1">
                <a:latin typeface="Cambria"/>
                <a:sym typeface="Cambria"/>
              </a:rPr>
              <a:t>wor</a:t>
            </a:r>
            <a:r>
              <a:rPr lang="en-US" sz="2400" b="1" dirty="0">
                <a:latin typeface="Cambria"/>
                <a:sym typeface="Cambria"/>
              </a:rPr>
              <a:t>d</a:t>
            </a:r>
            <a:r>
              <a:rPr lang="en" sz="2400" b="1" dirty="0">
                <a:latin typeface="Cambria"/>
                <a:sym typeface="Cambria"/>
              </a:rPr>
              <a:t>s)</a:t>
            </a:r>
            <a:endParaRPr lang="en-US" sz="2400" b="1" dirty="0">
              <a:latin typeface="Cambria" panose="02040503050406030204" pitchFamily="18" charset="0"/>
            </a:endParaRP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1014183"/>
            <a:ext cx="8706792" cy="3824147"/>
          </a:xfrm>
        </p:spPr>
        <p:txBody>
          <a:bodyPr>
            <a:noAutofit/>
          </a:bodyPr>
          <a:lstStyle/>
          <a:p>
            <a:pPr marL="0" indent="0">
              <a:lnSpc>
                <a:spcPct val="100000"/>
              </a:lnSpc>
              <a:buNone/>
            </a:pPr>
            <a:r>
              <a:rPr lang="en-US" sz="2000" dirty="0">
                <a:solidFill>
                  <a:schemeClr val="dk1"/>
                </a:solidFill>
                <a:latin typeface="Cambria"/>
                <a:ea typeface="Cambria"/>
                <a:cs typeface="Cambria"/>
                <a:sym typeface="Cambria"/>
              </a:rPr>
              <a:t>Jointly formulated</a:t>
            </a:r>
            <a:r>
              <a:rPr lang="en-US" sz="2000" dirty="0">
                <a:solidFill>
                  <a:schemeClr val="tx1"/>
                </a:solidFill>
                <a:latin typeface="Cambria"/>
                <a:ea typeface="Cambria"/>
                <a:cs typeface="Cambria"/>
                <a:sym typeface="Cambria"/>
              </a:rPr>
              <a:t> by </a:t>
            </a:r>
            <a:r>
              <a:rPr lang="en-US" sz="2000" dirty="0" err="1">
                <a:solidFill>
                  <a:schemeClr val="tx1"/>
                </a:solidFill>
                <a:latin typeface="Cambria"/>
                <a:ea typeface="Cambria"/>
                <a:cs typeface="Cambria"/>
                <a:sym typeface="Cambria"/>
              </a:rPr>
              <a:t>Facul</a:t>
            </a:r>
            <a:r>
              <a:rPr lang="en" sz="2000" dirty="0">
                <a:solidFill>
                  <a:schemeClr val="dk1"/>
                </a:solidFill>
                <a:latin typeface="Cambria"/>
                <a:sym typeface="Cambria"/>
              </a:rPr>
              <a:t>ty (AAUP) </a:t>
            </a:r>
            <a:r>
              <a:rPr lang="en-US" sz="2000" dirty="0">
                <a:solidFill>
                  <a:schemeClr val="dk1"/>
                </a:solidFill>
                <a:latin typeface="Cambria"/>
              </a:rPr>
              <a:t>and </a:t>
            </a:r>
            <a:r>
              <a:rPr lang="en" sz="2000" dirty="0">
                <a:solidFill>
                  <a:schemeClr val="dk1"/>
                </a:solidFill>
                <a:latin typeface="Cambria"/>
                <a:sym typeface="Cambria"/>
              </a:rPr>
              <a:t>Presidents (AAC&amp;U)</a:t>
            </a:r>
            <a:endParaRPr lang="en" sz="2000" dirty="0">
              <a:solidFill>
                <a:schemeClr val="dk1"/>
              </a:solidFill>
              <a:latin typeface="Cambria"/>
              <a:ea typeface="Cambria"/>
              <a:cs typeface="Cambria"/>
              <a:sym typeface="Cambria"/>
            </a:endParaRPr>
          </a:p>
          <a:p>
            <a:pPr marL="342900">
              <a:lnSpc>
                <a:spcPct val="100000"/>
              </a:lnSpc>
              <a:spcAft>
                <a:spcPts val="600"/>
              </a:spcAft>
            </a:pPr>
            <a:r>
              <a:rPr lang="en" dirty="0">
                <a:solidFill>
                  <a:schemeClr val="dk1"/>
                </a:solidFill>
                <a:latin typeface="Cambria"/>
                <a:ea typeface="Cambria"/>
                <a:cs typeface="Cambria"/>
                <a:sym typeface="Cambria"/>
              </a:rPr>
              <a:t>American Association Colleges &amp; Universities (</a:t>
            </a:r>
            <a:r>
              <a:rPr lang="en" dirty="0">
                <a:solidFill>
                  <a:schemeClr val="dk1"/>
                </a:solidFill>
                <a:latin typeface="Cambria"/>
                <a:sym typeface="Cambria"/>
              </a:rPr>
              <a:t>AAC&amp;U): </a:t>
            </a:r>
            <a:r>
              <a:rPr lang="en-US" dirty="0">
                <a:solidFill>
                  <a:schemeClr val="dk1"/>
                </a:solidFill>
                <a:latin typeface="Cambria"/>
                <a:sym typeface="Cambria"/>
              </a:rPr>
              <a:t>86</a:t>
            </a:r>
            <a:r>
              <a:rPr lang="en-US" dirty="0">
                <a:solidFill>
                  <a:schemeClr val="dk1"/>
                </a:solidFill>
                <a:latin typeface="Cambria"/>
                <a:ea typeface="Cambria"/>
                <a:cs typeface="Cambria"/>
                <a:sym typeface="Cambria"/>
              </a:rPr>
              <a:t>0+ ins</a:t>
            </a:r>
            <a:r>
              <a:rPr lang="en-US" dirty="0">
                <a:solidFill>
                  <a:schemeClr val="tx1"/>
                </a:solidFill>
                <a:latin typeface="Cambria"/>
                <a:ea typeface="Cambria"/>
                <a:cs typeface="Cambria"/>
                <a:sym typeface="Cambria"/>
              </a:rPr>
              <a:t>t</a:t>
            </a:r>
            <a:r>
              <a:rPr lang="en-US" dirty="0">
                <a:solidFill>
                  <a:schemeClr val="dk1"/>
                </a:solidFill>
                <a:latin typeface="Cambria"/>
                <a:ea typeface="Cambria"/>
                <a:cs typeface="Cambria"/>
                <a:sym typeface="Cambria"/>
              </a:rPr>
              <a:t>i</a:t>
            </a:r>
            <a:r>
              <a:rPr lang="en-US" dirty="0">
                <a:solidFill>
                  <a:schemeClr val="tx1"/>
                </a:solidFill>
                <a:latin typeface="Cambria"/>
                <a:ea typeface="Cambria"/>
                <a:cs typeface="Cambria"/>
                <a:sym typeface="Cambria"/>
              </a:rPr>
              <a:t>tutions</a:t>
            </a:r>
            <a:endParaRPr lang="en-US" sz="2000" dirty="0">
              <a:solidFill>
                <a:schemeClr val="tx1"/>
              </a:solidFill>
              <a:latin typeface="Cambria"/>
              <a:ea typeface="Cambria"/>
              <a:cs typeface="Cambria"/>
              <a:sym typeface="Cambria"/>
            </a:endParaRPr>
          </a:p>
          <a:p>
            <a:pPr marL="0" indent="0">
              <a:lnSpc>
                <a:spcPct val="100000"/>
              </a:lnSpc>
              <a:spcAft>
                <a:spcPts val="600"/>
              </a:spcAft>
              <a:buNone/>
            </a:pPr>
            <a:r>
              <a:rPr lang="en" sz="2000" dirty="0">
                <a:solidFill>
                  <a:schemeClr val="tx1"/>
                </a:solidFill>
                <a:latin typeface="Cambria"/>
                <a:sym typeface="Cambria"/>
              </a:rPr>
              <a:t>Principles </a:t>
            </a:r>
            <a:r>
              <a:rPr lang="en-US" sz="2000" dirty="0" err="1">
                <a:solidFill>
                  <a:schemeClr val="tx1"/>
                </a:solidFill>
                <a:latin typeface="Cambria"/>
                <a:sym typeface="Cambria"/>
              </a:rPr>
              <a:t>a</a:t>
            </a:r>
            <a:r>
              <a:rPr lang="en-US" sz="2000" dirty="0" err="1">
                <a:solidFill>
                  <a:schemeClr val="tx1"/>
                </a:solidFill>
                <a:latin typeface="Cambria"/>
              </a:rPr>
              <a:t>d</a:t>
            </a:r>
            <a:r>
              <a:rPr lang="en-US" sz="2000" dirty="0" err="1">
                <a:solidFill>
                  <a:schemeClr val="tx1"/>
                </a:solidFill>
                <a:latin typeface="Cambria"/>
                <a:sym typeface="Cambria"/>
              </a:rPr>
              <a:t>op</a:t>
            </a:r>
            <a:r>
              <a:rPr lang="en" sz="2000" dirty="0">
                <a:solidFill>
                  <a:schemeClr val="dk1"/>
                </a:solidFill>
                <a:latin typeface="Cambria"/>
                <a:ea typeface="Cambria"/>
                <a:cs typeface="Cambria"/>
                <a:sym typeface="Cambria"/>
              </a:rPr>
              <a:t>t</a:t>
            </a:r>
            <a:r>
              <a:rPr lang="en-US" sz="2000" dirty="0">
                <a:solidFill>
                  <a:schemeClr val="accent2"/>
                </a:solidFill>
                <a:latin typeface="Cambria" panose="02040503050406030204" pitchFamily="18" charset="0"/>
              </a:rPr>
              <a:t>ed</a:t>
            </a:r>
            <a:r>
              <a:rPr lang="en-US" sz="2000" dirty="0">
                <a:solidFill>
                  <a:schemeClr val="tx1"/>
                </a:solidFill>
                <a:latin typeface="Cambria"/>
                <a:ea typeface="Cambria"/>
                <a:cs typeface="Cambria"/>
                <a:sym typeface="Cambria"/>
              </a:rPr>
              <a:t> by all s</a:t>
            </a:r>
            <a:r>
              <a:rPr lang="en-US" sz="2000" dirty="0">
                <a:solidFill>
                  <a:schemeClr val="accent2"/>
                </a:solidFill>
                <a:latin typeface="Cambria" panose="02040503050406030204" pitchFamily="18" charset="0"/>
              </a:rPr>
              <a:t>e</a:t>
            </a:r>
            <a:r>
              <a:rPr lang="en-US" sz="2000" dirty="0">
                <a:solidFill>
                  <a:schemeClr val="tx1"/>
                </a:solidFill>
                <a:latin typeface="Cambria"/>
                <a:ea typeface="Cambria"/>
                <a:cs typeface="Cambria"/>
                <a:sym typeface="Cambria"/>
              </a:rPr>
              <a:t>v</a:t>
            </a:r>
            <a:r>
              <a:rPr lang="en-US" sz="2000" dirty="0">
                <a:solidFill>
                  <a:schemeClr val="accent2"/>
                </a:solidFill>
                <a:latin typeface="Cambria" panose="02040503050406030204" pitchFamily="18" charset="0"/>
              </a:rPr>
              <a:t>e</a:t>
            </a:r>
            <a:r>
              <a:rPr lang="en-US" sz="2000" dirty="0">
                <a:solidFill>
                  <a:schemeClr val="tx1"/>
                </a:solidFill>
                <a:latin typeface="Cambria"/>
                <a:ea typeface="Cambria"/>
                <a:cs typeface="Cambria"/>
                <a:sym typeface="Cambria"/>
              </a:rPr>
              <a:t>n public </a:t>
            </a:r>
            <a:r>
              <a:rPr lang="en-US" sz="2000" dirty="0" err="1">
                <a:solidFill>
                  <a:schemeClr val="tx1"/>
                </a:solidFill>
                <a:latin typeface="Cambria"/>
                <a:ea typeface="Cambria"/>
                <a:cs typeface="Cambria"/>
                <a:sym typeface="Cambria"/>
              </a:rPr>
              <a:t>univ</a:t>
            </a:r>
            <a:r>
              <a:rPr lang="en-US" sz="2000" dirty="0" err="1">
                <a:solidFill>
                  <a:schemeClr val="dk1"/>
                </a:solidFill>
                <a:latin typeface="Cambria"/>
                <a:ea typeface="Cambria"/>
                <a:cs typeface="Cambria"/>
                <a:sym typeface="Cambria"/>
              </a:rPr>
              <a:t>e</a:t>
            </a:r>
            <a:r>
              <a:rPr lang="en-US" sz="2000" dirty="0" err="1">
                <a:solidFill>
                  <a:schemeClr val="tx1"/>
                </a:solidFill>
                <a:latin typeface="Cambria"/>
                <a:ea typeface="Cambria"/>
                <a:cs typeface="Cambria"/>
                <a:sym typeface="Cambria"/>
              </a:rPr>
              <a:t>rsi</a:t>
            </a:r>
            <a:r>
              <a:rPr lang="en" sz="2000" dirty="0">
                <a:solidFill>
                  <a:schemeClr val="dk1"/>
                </a:solidFill>
                <a:latin typeface="Cambria"/>
                <a:ea typeface="Cambria"/>
                <a:cs typeface="Cambria"/>
                <a:sym typeface="Cambria"/>
              </a:rPr>
              <a:t>t</a:t>
            </a:r>
            <a:r>
              <a:rPr lang="en-US" sz="2000" dirty="0">
                <a:solidFill>
                  <a:schemeClr val="tx1"/>
                </a:solidFill>
                <a:latin typeface="Cambria"/>
                <a:ea typeface="Cambria"/>
                <a:cs typeface="Cambria"/>
                <a:sym typeface="Cambria"/>
              </a:rPr>
              <a:t>y sys</a:t>
            </a:r>
            <a:r>
              <a:rPr lang="en" sz="2000" dirty="0">
                <a:solidFill>
                  <a:schemeClr val="dk1"/>
                </a:solidFill>
                <a:latin typeface="Cambria"/>
                <a:ea typeface="Cambria"/>
                <a:cs typeface="Cambria"/>
                <a:sym typeface="Cambria"/>
              </a:rPr>
              <a:t>t</a:t>
            </a:r>
            <a:r>
              <a:rPr lang="en-US" sz="2000" dirty="0" err="1">
                <a:solidFill>
                  <a:schemeClr val="tx1"/>
                </a:solidFill>
                <a:latin typeface="Cambria"/>
              </a:rPr>
              <a:t>e</a:t>
            </a:r>
            <a:r>
              <a:rPr lang="en-US" sz="2000" dirty="0" err="1">
                <a:solidFill>
                  <a:schemeClr val="tx1"/>
                </a:solidFill>
                <a:latin typeface="Cambria"/>
                <a:sym typeface="Cambria"/>
              </a:rPr>
              <a:t>ms</a:t>
            </a:r>
            <a:r>
              <a:rPr lang="en-US" sz="2000" dirty="0">
                <a:solidFill>
                  <a:schemeClr val="tx1"/>
                </a:solidFill>
                <a:latin typeface="Cambria"/>
                <a:sym typeface="Cambria"/>
              </a:rPr>
              <a:t> in </a:t>
            </a:r>
            <a:r>
              <a:rPr lang="en" sz="2000" dirty="0">
                <a:solidFill>
                  <a:schemeClr val="tx1"/>
                </a:solidFill>
                <a:latin typeface="Cambria"/>
                <a:sym typeface="Cambria"/>
              </a:rPr>
              <a:t>T</a:t>
            </a:r>
            <a:r>
              <a:rPr lang="en-US" sz="2000" dirty="0" err="1">
                <a:solidFill>
                  <a:schemeClr val="tx1"/>
                </a:solidFill>
                <a:latin typeface="Cambria"/>
              </a:rPr>
              <a:t>e</a:t>
            </a:r>
            <a:r>
              <a:rPr lang="en-US" sz="2000" dirty="0" err="1">
                <a:solidFill>
                  <a:schemeClr val="tx1"/>
                </a:solidFill>
                <a:latin typeface="Cambria"/>
                <a:sym typeface="Cambria"/>
              </a:rPr>
              <a:t>xas</a:t>
            </a:r>
            <a:endParaRPr lang="en-US" sz="2000" dirty="0">
              <a:solidFill>
                <a:schemeClr val="tx1"/>
              </a:solidFill>
              <a:latin typeface="Cambria"/>
              <a:ea typeface="Cambria"/>
              <a:cs typeface="Cambria"/>
              <a:sym typeface="Cambria"/>
            </a:endParaRPr>
          </a:p>
          <a:p>
            <a:pPr marL="0" indent="0">
              <a:lnSpc>
                <a:spcPct val="100000"/>
              </a:lnSpc>
              <a:buNone/>
            </a:pPr>
            <a:r>
              <a:rPr lang="en-US" sz="2000" dirty="0">
                <a:solidFill>
                  <a:schemeClr val="accent2"/>
                </a:solidFill>
                <a:latin typeface="Cambria" panose="02040503050406030204" pitchFamily="18" charset="0"/>
              </a:rPr>
              <a:t>Academic Freedom for </a:t>
            </a:r>
            <a:r>
              <a:rPr lang="en-US" sz="2000" b="1" dirty="0">
                <a:solidFill>
                  <a:schemeClr val="tx1"/>
                </a:solidFill>
                <a:latin typeface="Cambria"/>
                <a:ea typeface="Cambria"/>
                <a:cs typeface="Cambria"/>
                <a:sym typeface="Cambria"/>
              </a:rPr>
              <a:t>t</a:t>
            </a:r>
            <a:r>
              <a:rPr lang="en-US" sz="2000" b="1" dirty="0">
                <a:solidFill>
                  <a:schemeClr val="dk1"/>
                </a:solidFill>
                <a:latin typeface="Cambria"/>
                <a:ea typeface="Cambria"/>
                <a:cs typeface="Cambria"/>
                <a:sym typeface="Cambria"/>
              </a:rPr>
              <a:t>e</a:t>
            </a:r>
            <a:r>
              <a:rPr lang="en-US" sz="2000" b="1" dirty="0">
                <a:solidFill>
                  <a:schemeClr val="accent2"/>
                </a:solidFill>
                <a:latin typeface="Cambria" panose="02040503050406030204" pitchFamily="18" charset="0"/>
              </a:rPr>
              <a:t>ach</a:t>
            </a:r>
            <a:r>
              <a:rPr lang="en-US" sz="2000" b="1" dirty="0">
                <a:solidFill>
                  <a:schemeClr val="dk1"/>
                </a:solidFill>
                <a:latin typeface="Cambria"/>
                <a:ea typeface="Cambria"/>
                <a:cs typeface="Cambria"/>
                <a:sym typeface="Cambria"/>
              </a:rPr>
              <a:t>e</a:t>
            </a:r>
            <a:r>
              <a:rPr lang="en-US" sz="2000" b="1" dirty="0">
                <a:solidFill>
                  <a:schemeClr val="accent2"/>
                </a:solidFill>
                <a:latin typeface="Cambria" panose="02040503050406030204" pitchFamily="18" charset="0"/>
              </a:rPr>
              <a:t>rs</a:t>
            </a:r>
            <a:r>
              <a:rPr lang="en-US" sz="2000" dirty="0">
                <a:solidFill>
                  <a:schemeClr val="accent2"/>
                </a:solidFill>
                <a:latin typeface="Cambria" panose="02040503050406030204" pitchFamily="18" charset="0"/>
              </a:rPr>
              <a:t> consists of interrelated elements</a:t>
            </a:r>
          </a:p>
          <a:p>
            <a:pPr marL="342900">
              <a:lnSpc>
                <a:spcPct val="100000"/>
              </a:lnSpc>
            </a:pPr>
            <a:r>
              <a:rPr lang="en-US" dirty="0">
                <a:solidFill>
                  <a:schemeClr val="accent2"/>
                </a:solidFill>
                <a:latin typeface="Cambria" panose="02040503050406030204" pitchFamily="18" charset="0"/>
              </a:rPr>
              <a:t>freedom to explore all avenues of scholarship, research, and creative expression and to publish the results of such work</a:t>
            </a:r>
          </a:p>
          <a:p>
            <a:pPr marL="342900">
              <a:lnSpc>
                <a:spcPct val="100000"/>
              </a:lnSpc>
            </a:pPr>
            <a:r>
              <a:rPr lang="en-US" dirty="0">
                <a:solidFill>
                  <a:schemeClr val="accent2"/>
                </a:solidFill>
                <a:latin typeface="Cambria" panose="02040503050406030204" pitchFamily="18" charset="0"/>
              </a:rPr>
              <a:t>freedom to discuss all relevant matters in the classroom</a:t>
            </a:r>
          </a:p>
          <a:p>
            <a:pPr marL="342900">
              <a:lnSpc>
                <a:spcPct val="100000"/>
              </a:lnSpc>
            </a:pPr>
            <a:r>
              <a:rPr lang="en-US" dirty="0">
                <a:solidFill>
                  <a:schemeClr val="accent2"/>
                </a:solidFill>
                <a:latin typeface="Cambria" panose="02040503050406030204" pitchFamily="18" charset="0"/>
              </a:rPr>
              <a:t>freedom from institutional censorship or discipline when speaking or writing as participants in the governance of an educational institution</a:t>
            </a:r>
          </a:p>
          <a:p>
            <a:pPr marL="342900">
              <a:lnSpc>
                <a:spcPct val="100000"/>
              </a:lnSpc>
            </a:pPr>
            <a:r>
              <a:rPr lang="en-US" dirty="0">
                <a:solidFill>
                  <a:schemeClr val="accent2"/>
                </a:solidFill>
                <a:latin typeface="Cambria" panose="02040503050406030204" pitchFamily="18" charset="0"/>
              </a:rPr>
              <a:t>freedom from institutional censorship when speaking or writing as a citizen</a:t>
            </a:r>
          </a:p>
          <a:p>
            <a:pPr marL="0" indent="0">
              <a:lnSpc>
                <a:spcPct val="100000"/>
              </a:lnSpc>
              <a:spcBef>
                <a:spcPts val="600"/>
              </a:spcBef>
              <a:buNone/>
            </a:pPr>
            <a:r>
              <a:rPr lang="en-US" sz="2000" dirty="0">
                <a:solidFill>
                  <a:schemeClr val="dk1"/>
                </a:solidFill>
                <a:latin typeface="Cambria"/>
              </a:rPr>
              <a:t>Free inquiry, free expression, and open dissent are critical</a:t>
            </a:r>
            <a:br>
              <a:rPr lang="en-US" sz="2000" dirty="0">
                <a:solidFill>
                  <a:schemeClr val="dk1"/>
                </a:solidFill>
                <a:latin typeface="Cambria"/>
              </a:rPr>
            </a:br>
            <a:r>
              <a:rPr lang="en-US" sz="2000" dirty="0">
                <a:solidFill>
                  <a:schemeClr val="dk1"/>
                </a:solidFill>
                <a:latin typeface="Cambria"/>
              </a:rPr>
              <a:t>for student learning and the advancement of knowledge</a:t>
            </a:r>
            <a:endParaRPr lang="en-US" sz="2000" dirty="0">
              <a:solidFill>
                <a:srgbClr val="FF0000"/>
              </a:solidFill>
              <a:latin typeface="Cambria"/>
              <a:ea typeface="Cambria"/>
              <a:cs typeface="Cambria"/>
              <a:sym typeface="Cambria"/>
            </a:endParaRPr>
          </a:p>
        </p:txBody>
      </p:sp>
      <p:sp>
        <p:nvSpPr>
          <p:cNvPr id="5" name="Google Shape;155;p29">
            <a:extLst>
              <a:ext uri="{FF2B5EF4-FFF2-40B4-BE49-F238E27FC236}">
                <a16:creationId xmlns:a16="http://schemas.microsoft.com/office/drawing/2014/main" id="{51EDDDE6-652A-6B20-225D-6D8F470D1D24}"/>
              </a:ext>
            </a:extLst>
          </p:cNvPr>
          <p:cNvSpPr txBox="1"/>
          <p:nvPr/>
        </p:nvSpPr>
        <p:spPr>
          <a:xfrm>
            <a:off x="8322" y="4689582"/>
            <a:ext cx="9086100" cy="528319"/>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dirty="0">
                <a:solidFill>
                  <a:schemeClr val="dk1"/>
                </a:solidFill>
                <a:latin typeface="Cambria" panose="02040503050406030204" pitchFamily="18" charset="0"/>
              </a:rPr>
              <a:t>1940 Statement: </a:t>
            </a:r>
            <a:r>
              <a:rPr lang="en" u="sng" dirty="0">
                <a:solidFill>
                  <a:schemeClr val="accent5"/>
                </a:solidFill>
                <a:latin typeface="Cambria" panose="02040503050406030204" pitchFamily="18" charset="0"/>
                <a:hlinkClick r:id="rId2">
                  <a:extLst>
                    <a:ext uri="{A12FA001-AC4F-418D-AE19-62706E023703}">
                      <ahyp:hlinkClr xmlns:ahyp="http://schemas.microsoft.com/office/drawing/2018/hyperlinkcolor" val="tx"/>
                    </a:ext>
                  </a:extLst>
                </a:hlinkClick>
              </a:rPr>
              <a:t>https://www.aaup.org/report/1940-statement-principles-academic-freedom-and-tenure</a:t>
            </a:r>
            <a:endParaRPr sz="1200" i="1" dirty="0">
              <a:latin typeface="Cambria" panose="02040503050406030204" pitchFamily="18" charset="0"/>
              <a:ea typeface="Calibri"/>
              <a:cs typeface="Calibri"/>
              <a:sym typeface="Calibri"/>
            </a:endParaRPr>
          </a:p>
        </p:txBody>
      </p:sp>
      <p:sp>
        <p:nvSpPr>
          <p:cNvPr id="4" name="TextBox 3">
            <a:extLst>
              <a:ext uri="{FF2B5EF4-FFF2-40B4-BE49-F238E27FC236}">
                <a16:creationId xmlns:a16="http://schemas.microsoft.com/office/drawing/2014/main" id="{1DD96DD0-24BE-234C-FA0E-7DBD446B89E3}"/>
              </a:ext>
            </a:extLst>
          </p:cNvPr>
          <p:cNvSpPr txBox="1"/>
          <p:nvPr/>
        </p:nvSpPr>
        <p:spPr>
          <a:xfrm>
            <a:off x="6986724" y="4234408"/>
            <a:ext cx="1934700" cy="523220"/>
          </a:xfrm>
          <a:prstGeom prst="rect">
            <a:avLst/>
          </a:prstGeom>
          <a:noFill/>
          <a:ln>
            <a:solidFill>
              <a:schemeClr val="accent1"/>
            </a:solidFill>
          </a:ln>
        </p:spPr>
        <p:txBody>
          <a:bodyPr wrap="square" rtlCol="0">
            <a:spAutoFit/>
          </a:bodyPr>
          <a:lstStyle/>
          <a:p>
            <a:pPr algn="ctr"/>
            <a:r>
              <a:rPr lang="en-US" kern="100" dirty="0">
                <a:solidFill>
                  <a:schemeClr val="accent2"/>
                </a:solidFill>
                <a:latin typeface="+mj-lt"/>
                <a:cs typeface="Times New Roman" panose="02020603050405020304" pitchFamily="18" charset="0"/>
              </a:rPr>
              <a:t>h</a:t>
            </a:r>
            <a:r>
              <a:rPr lang="en-US" dirty="0">
                <a:solidFill>
                  <a:schemeClr val="accent2"/>
                </a:solidFill>
                <a:latin typeface="+mj-lt"/>
              </a:rPr>
              <a:t>e</a:t>
            </a:r>
            <a:r>
              <a:rPr lang="en-US" kern="100" dirty="0">
                <a:latin typeface="+mj-lt"/>
                <a:cs typeface="Times New Roman" panose="02020603050405020304" pitchFamily="18" charset="0"/>
              </a:rPr>
              <a:t>r</a:t>
            </a:r>
            <a:r>
              <a:rPr lang="en-US" dirty="0">
                <a:solidFill>
                  <a:schemeClr val="accent2"/>
                </a:solidFill>
                <a:latin typeface="+mj-lt"/>
              </a:rPr>
              <a:t>e </a:t>
            </a:r>
            <a:r>
              <a:rPr lang="en-US" kern="100" dirty="0">
                <a:solidFill>
                  <a:schemeClr val="accent2"/>
                </a:solidFill>
                <a:latin typeface="+mj-lt"/>
                <a:cs typeface="Times New Roman" panose="02020603050405020304" pitchFamily="18" charset="0"/>
              </a:rPr>
              <a:t>“</a:t>
            </a:r>
            <a:r>
              <a:rPr lang="en-US" dirty="0">
                <a:solidFill>
                  <a:schemeClr val="accent2"/>
                </a:solidFill>
                <a:latin typeface="+mj-lt"/>
              </a:rPr>
              <a:t>citizen</a:t>
            </a:r>
            <a:r>
              <a:rPr lang="en-US" kern="100" dirty="0">
                <a:latin typeface="+mj-lt"/>
                <a:cs typeface="Times New Roman" panose="02020603050405020304" pitchFamily="18" charset="0"/>
              </a:rPr>
              <a:t>” m</a:t>
            </a:r>
            <a:r>
              <a:rPr lang="en-US" dirty="0">
                <a:solidFill>
                  <a:schemeClr val="accent2"/>
                </a:solidFill>
                <a:latin typeface="+mj-lt"/>
              </a:rPr>
              <a:t>e</a:t>
            </a:r>
            <a:r>
              <a:rPr lang="en-US" kern="100" dirty="0">
                <a:latin typeface="+mj-lt"/>
                <a:cs typeface="Times New Roman" panose="02020603050405020304" pitchFamily="18" charset="0"/>
              </a:rPr>
              <a:t>ans a m</a:t>
            </a:r>
            <a:r>
              <a:rPr lang="en-US" dirty="0">
                <a:solidFill>
                  <a:schemeClr val="accent2"/>
                </a:solidFill>
                <a:latin typeface="+mj-lt"/>
              </a:rPr>
              <a:t>e</a:t>
            </a:r>
            <a:r>
              <a:rPr lang="en-US" kern="100" dirty="0">
                <a:latin typeface="+mj-lt"/>
                <a:cs typeface="Times New Roman" panose="02020603050405020304" pitchFamily="18" charset="0"/>
              </a:rPr>
              <a:t>mb</a:t>
            </a:r>
            <a:r>
              <a:rPr lang="en-US" dirty="0">
                <a:solidFill>
                  <a:schemeClr val="accent2"/>
                </a:solidFill>
                <a:latin typeface="+mj-lt"/>
              </a:rPr>
              <a:t>e</a:t>
            </a:r>
            <a:r>
              <a:rPr lang="en-US" kern="100" dirty="0">
                <a:latin typeface="+mj-lt"/>
                <a:cs typeface="Times New Roman" panose="02020603050405020304" pitchFamily="18" charset="0"/>
              </a:rPr>
              <a:t>r of soci</a:t>
            </a:r>
            <a:r>
              <a:rPr lang="en-US" dirty="0">
                <a:solidFill>
                  <a:schemeClr val="accent2"/>
                </a:solidFill>
                <a:latin typeface="+mj-lt"/>
              </a:rPr>
              <a:t>et</a:t>
            </a:r>
            <a:r>
              <a:rPr lang="en-US" kern="100" dirty="0">
                <a:latin typeface="+mj-lt"/>
                <a:cs typeface="Times New Roman" panose="02020603050405020304" pitchFamily="18" charset="0"/>
              </a:rPr>
              <a:t>y   </a:t>
            </a:r>
          </a:p>
        </p:txBody>
      </p:sp>
    </p:spTree>
    <p:extLst>
      <p:ext uri="{BB962C8B-B14F-4D97-AF65-F5344CB8AC3E}">
        <p14:creationId xmlns:p14="http://schemas.microsoft.com/office/powerpoint/2010/main" val="423355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p:nvPr/>
        </p:nvSpPr>
        <p:spPr>
          <a:xfrm>
            <a:off x="195157" y="1023909"/>
            <a:ext cx="8948843" cy="3554789"/>
          </a:xfrm>
          <a:prstGeom prst="rect">
            <a:avLst/>
          </a:prstGeom>
          <a:noFill/>
          <a:ln>
            <a:noFill/>
          </a:ln>
        </p:spPr>
        <p:txBody>
          <a:bodyPr spcFirstLastPara="1" wrap="square" lIns="91425" tIns="91425" rIns="91425" bIns="91425" anchor="t" anchorCtr="0">
            <a:spAutoFit/>
          </a:bodyPr>
          <a:lstStyle/>
          <a:p>
            <a:pPr marL="0" lvl="0" indent="0" algn="l" rtl="0">
              <a:spcAft>
                <a:spcPts val="0"/>
              </a:spcAft>
              <a:buNone/>
            </a:pPr>
            <a:r>
              <a:rPr lang="en" sz="2000" dirty="0">
                <a:solidFill>
                  <a:schemeClr val="dk1"/>
                </a:solidFill>
                <a:latin typeface="Cambria"/>
                <a:ea typeface="Cambria"/>
                <a:cs typeface="Cambria"/>
                <a:sym typeface="Cambria"/>
              </a:rPr>
              <a:t>Academic freedom empowers teachers to</a:t>
            </a:r>
            <a:endParaRPr sz="2000" dirty="0">
              <a:solidFill>
                <a:schemeClr val="dk1"/>
              </a:solidFill>
              <a:latin typeface="Cambria"/>
              <a:ea typeface="Cambria"/>
              <a:cs typeface="Cambria"/>
              <a:sym typeface="Cambria"/>
            </a:endParaRPr>
          </a:p>
          <a:p>
            <a:pPr marL="457200" lvl="0" indent="-342900" algn="l" rtl="0">
              <a:spcAft>
                <a:spcPts val="0"/>
              </a:spcAft>
              <a:buClr>
                <a:schemeClr val="dk1"/>
              </a:buClr>
              <a:buSzPts val="1800"/>
              <a:buFont typeface="Cambria"/>
              <a:buChar char="●"/>
            </a:pPr>
            <a:r>
              <a:rPr lang="en" sz="1800" dirty="0">
                <a:solidFill>
                  <a:schemeClr val="dk1"/>
                </a:solidFill>
                <a:latin typeface="Cambria"/>
                <a:ea typeface="Cambria"/>
                <a:cs typeface="Cambria"/>
                <a:sym typeface="Cambria"/>
              </a:rPr>
              <a:t>bring the latest breakthroughs into the classroom</a:t>
            </a:r>
            <a:endParaRPr sz="1800" dirty="0">
              <a:solidFill>
                <a:schemeClr val="dk1"/>
              </a:solidFill>
              <a:latin typeface="Cambria"/>
              <a:ea typeface="Cambria"/>
              <a:cs typeface="Cambria"/>
              <a:sym typeface="Cambria"/>
            </a:endParaRPr>
          </a:p>
          <a:p>
            <a:pPr marL="457200" lvl="0" indent="-342900" algn="l" rtl="0">
              <a:spcBef>
                <a:spcPts val="0"/>
              </a:spcBef>
              <a:spcAft>
                <a:spcPts val="0"/>
              </a:spcAft>
              <a:buClr>
                <a:schemeClr val="dk1"/>
              </a:buClr>
              <a:buSzPts val="1800"/>
              <a:buFont typeface="Cambria"/>
              <a:buChar char="●"/>
            </a:pPr>
            <a:r>
              <a:rPr lang="en" sz="1800" dirty="0">
                <a:solidFill>
                  <a:schemeClr val="dk1"/>
                </a:solidFill>
                <a:latin typeface="Cambria"/>
                <a:ea typeface="Cambria"/>
                <a:cs typeface="Cambria"/>
                <a:sym typeface="Cambria"/>
              </a:rPr>
              <a:t>innovate in scholarly research and creative endeavors </a:t>
            </a:r>
          </a:p>
          <a:p>
            <a:pPr marL="457200" lvl="0" indent="-342900" algn="l" rtl="0">
              <a:spcBef>
                <a:spcPts val="0"/>
              </a:spcBef>
              <a:spcAft>
                <a:spcPts val="0"/>
              </a:spcAft>
              <a:buClr>
                <a:schemeClr val="dk1"/>
              </a:buClr>
              <a:buSzPts val="1800"/>
              <a:buFont typeface="Cambria"/>
              <a:buChar char="●"/>
            </a:pPr>
            <a:r>
              <a:rPr lang="en-US" sz="1800" b="0" i="0" dirty="0">
                <a:solidFill>
                  <a:srgbClr val="000000"/>
                </a:solidFill>
                <a:effectLst/>
                <a:latin typeface="Cambria" panose="02040503050406030204" pitchFamily="18" charset="0"/>
              </a:rPr>
              <a:t>develop and </a:t>
            </a:r>
            <a:r>
              <a:rPr lang="en-US" sz="1800" b="0" i="0" dirty="0" err="1">
                <a:solidFill>
                  <a:srgbClr val="000000"/>
                </a:solidFill>
                <a:effectLst/>
                <a:latin typeface="Cambria" panose="02040503050406030204" pitchFamily="18" charset="0"/>
              </a:rPr>
              <a:t>disseminat</a:t>
            </a:r>
            <a:r>
              <a:rPr lang="en" sz="1800" dirty="0">
                <a:solidFill>
                  <a:schemeClr val="dk1"/>
                </a:solidFill>
                <a:latin typeface="Cambria"/>
                <a:ea typeface="Cambria"/>
                <a:cs typeface="Cambria"/>
                <a:sym typeface="Cambria"/>
              </a:rPr>
              <a:t>e</a:t>
            </a:r>
            <a:r>
              <a:rPr lang="en-US" sz="1800" b="0" i="0" dirty="0">
                <a:solidFill>
                  <a:srgbClr val="000000"/>
                </a:solidFill>
                <a:effectLst/>
                <a:latin typeface="Cambria" panose="02040503050406030204" pitchFamily="18" charset="0"/>
              </a:rPr>
              <a:t> new knowledge from all viewpoints, including conservative, moderate, liberal, and apolitical (</a:t>
            </a:r>
            <a:r>
              <a:rPr lang="en-US" sz="1800" i="0" dirty="0">
                <a:solidFill>
                  <a:srgbClr val="000000"/>
                </a:solidFill>
                <a:effectLst/>
                <a:latin typeface="Cambria" panose="02040503050406030204" pitchFamily="18" charset="0"/>
              </a:rPr>
              <a:t>viewpoint diversity</a:t>
            </a:r>
            <a:r>
              <a:rPr lang="en-US" sz="1800" b="0" i="0" dirty="0">
                <a:solidFill>
                  <a:srgbClr val="000000"/>
                </a:solidFill>
                <a:effectLst/>
                <a:latin typeface="Cambria" panose="02040503050406030204" pitchFamily="18" charset="0"/>
              </a:rPr>
              <a:t>)</a:t>
            </a:r>
            <a:endParaRPr lang="en" sz="1800" dirty="0">
              <a:solidFill>
                <a:schemeClr val="dk1"/>
              </a:solidFill>
              <a:latin typeface="Cambria"/>
              <a:ea typeface="Cambria"/>
              <a:cs typeface="Cambria"/>
              <a:sym typeface="Cambria"/>
            </a:endParaRPr>
          </a:p>
          <a:p>
            <a:pPr marL="457200" lvl="0" indent="-342900" algn="l" rtl="0">
              <a:spcBef>
                <a:spcPts val="0"/>
              </a:spcBef>
              <a:spcAft>
                <a:spcPts val="0"/>
              </a:spcAft>
              <a:buClr>
                <a:schemeClr val="dk1"/>
              </a:buClr>
              <a:buSzPts val="1800"/>
              <a:buFont typeface="Cambria"/>
              <a:buChar char="●"/>
            </a:pPr>
            <a:r>
              <a:rPr lang="en" sz="1800" dirty="0">
                <a:solidFill>
                  <a:schemeClr val="dk1"/>
                </a:solidFill>
                <a:latin typeface="Cambria"/>
                <a:sym typeface="Cambria"/>
              </a:rPr>
              <a:t>help students develop the critical thinking, knowledge, training, </a:t>
            </a:r>
            <a:r>
              <a:rPr lang="en" sz="1800" dirty="0">
                <a:solidFill>
                  <a:schemeClr val="dk1"/>
                </a:solidFill>
                <a:latin typeface="Cambria"/>
                <a:ea typeface="Cambria"/>
                <a:cs typeface="Cambria"/>
                <a:sym typeface="Cambria"/>
              </a:rPr>
              <a:t>and </a:t>
            </a:r>
            <a:r>
              <a:rPr lang="en" sz="1800" dirty="0">
                <a:solidFill>
                  <a:schemeClr val="dk1"/>
                </a:solidFill>
                <a:latin typeface="Cambria"/>
                <a:sym typeface="Cambria"/>
              </a:rPr>
              <a:t>professional networks for successful careers</a:t>
            </a:r>
            <a:endParaRPr sz="1800" dirty="0">
              <a:solidFill>
                <a:schemeClr val="dk1"/>
              </a:solidFill>
              <a:latin typeface="Cambria"/>
              <a:sym typeface="Cambria"/>
            </a:endParaRPr>
          </a:p>
          <a:p>
            <a:pPr>
              <a:spcBef>
                <a:spcPts val="600"/>
              </a:spcBef>
            </a:pPr>
            <a:r>
              <a:rPr lang="en-US" sz="2000" dirty="0">
                <a:solidFill>
                  <a:srgbClr val="FF0000"/>
                </a:solidFill>
                <a:latin typeface="Cambria"/>
                <a:ea typeface="Cambria"/>
                <a:cs typeface="Cambria"/>
                <a:sym typeface="Cambria"/>
              </a:rPr>
              <a:t>Safeguards</a:t>
            </a:r>
            <a:r>
              <a:rPr lang="en-US" sz="2000" dirty="0">
                <a:solidFill>
                  <a:schemeClr val="dk1"/>
                </a:solidFill>
                <a:latin typeface="Cambria"/>
                <a:ea typeface="Cambria"/>
                <a:cs typeface="Cambria"/>
                <a:sym typeface="Cambria"/>
              </a:rPr>
              <a:t> include </a:t>
            </a:r>
            <a:r>
              <a:rPr lang="en-US" sz="2000" dirty="0">
                <a:solidFill>
                  <a:srgbClr val="FF0000"/>
                </a:solidFill>
                <a:latin typeface="Cambria"/>
                <a:ea typeface="Cambria"/>
                <a:cs typeface="Cambria"/>
                <a:sym typeface="Cambria"/>
              </a:rPr>
              <a:t>tenure</a:t>
            </a:r>
            <a:r>
              <a:rPr lang="en-US" sz="2000" dirty="0">
                <a:solidFill>
                  <a:schemeClr val="dk1"/>
                </a:solidFill>
                <a:latin typeface="Cambria"/>
                <a:ea typeface="Cambria"/>
                <a:cs typeface="Cambria"/>
                <a:sym typeface="Cambria"/>
              </a:rPr>
              <a:t>, due process, and </a:t>
            </a:r>
            <a:r>
              <a:rPr lang="en-US" sz="2000" dirty="0">
                <a:solidFill>
                  <a:srgbClr val="FF0000"/>
                </a:solidFill>
                <a:latin typeface="Cambria"/>
                <a:ea typeface="Cambria"/>
                <a:cs typeface="Cambria"/>
                <a:sym typeface="Cambria"/>
              </a:rPr>
              <a:t>shared governance</a:t>
            </a:r>
            <a:endParaRPr lang="en" sz="2000" dirty="0">
              <a:solidFill>
                <a:schemeClr val="dk1"/>
              </a:solidFill>
              <a:highlight>
                <a:srgbClr val="FFFFFF"/>
              </a:highlight>
              <a:latin typeface="Cambria" panose="02040503050406030204" pitchFamily="18" charset="0"/>
              <a:ea typeface="Cambria"/>
              <a:cs typeface="Cambria"/>
              <a:sym typeface="Cambria"/>
            </a:endParaRPr>
          </a:p>
          <a:p>
            <a:pPr marL="0" lvl="0" indent="0" algn="l" rtl="0">
              <a:spcBef>
                <a:spcPts val="600"/>
              </a:spcBef>
              <a:spcAft>
                <a:spcPts val="0"/>
              </a:spcAft>
              <a:buNone/>
            </a:pPr>
            <a:r>
              <a:rPr lang="en" sz="2000" dirty="0">
                <a:solidFill>
                  <a:schemeClr val="dk1"/>
                </a:solidFill>
                <a:highlight>
                  <a:srgbClr val="FFFFFF"/>
                </a:highlight>
                <a:latin typeface="Cambria" panose="02040503050406030204" pitchFamily="18" charset="0"/>
                <a:ea typeface="Cambria"/>
                <a:cs typeface="Cambria"/>
                <a:sym typeface="Cambria"/>
              </a:rPr>
              <a:t>Critical thinking is a required course outcome by THECB.</a:t>
            </a:r>
            <a:r>
              <a:rPr lang="en" sz="2000" dirty="0">
                <a:solidFill>
                  <a:schemeClr val="dk1"/>
                </a:solidFill>
                <a:latin typeface="Cambria" panose="02040503050406030204" pitchFamily="18" charset="0"/>
                <a:ea typeface="Cambria"/>
                <a:cs typeface="Cambria"/>
                <a:sym typeface="Cambria"/>
              </a:rPr>
              <a:t> </a:t>
            </a:r>
            <a:r>
              <a:rPr lang="en" sz="1800" dirty="0">
                <a:solidFill>
                  <a:schemeClr val="dk1"/>
                </a:solidFill>
                <a:latin typeface="Cambria" panose="02040503050406030204" pitchFamily="18" charset="0"/>
                <a:ea typeface="Cambria"/>
                <a:cs typeface="Cambria"/>
                <a:sym typeface="Cambria"/>
              </a:rPr>
              <a:t>[1]</a:t>
            </a:r>
          </a:p>
          <a:p>
            <a:pPr>
              <a:spcBef>
                <a:spcPts val="600"/>
              </a:spcBef>
            </a:pPr>
            <a:r>
              <a:rPr lang="en-US" sz="2000" dirty="0">
                <a:solidFill>
                  <a:schemeClr val="dk1"/>
                </a:solidFill>
                <a:highlight>
                  <a:srgbClr val="FFFFFF"/>
                </a:highlight>
                <a:latin typeface="Cambria" panose="02040503050406030204" pitchFamily="18" charset="0"/>
              </a:rPr>
              <a:t>Required for univ</a:t>
            </a:r>
            <a:r>
              <a:rPr lang="en" sz="2000" dirty="0">
                <a:solidFill>
                  <a:schemeClr val="dk1"/>
                </a:solidFill>
                <a:highlight>
                  <a:srgbClr val="FFFFFF"/>
                </a:highlight>
                <a:latin typeface="Cambria" panose="02040503050406030204" pitchFamily="18" charset="0"/>
                <a:ea typeface="Cambria"/>
                <a:cs typeface="Cambria"/>
                <a:sym typeface="Cambria"/>
              </a:rPr>
              <a:t>e</a:t>
            </a:r>
            <a:r>
              <a:rPr lang="en-US" sz="2000" dirty="0" err="1">
                <a:solidFill>
                  <a:schemeClr val="dk1"/>
                </a:solidFill>
                <a:highlight>
                  <a:srgbClr val="FFFFFF"/>
                </a:highlight>
                <a:latin typeface="Cambria" panose="02040503050406030204" pitchFamily="18" charset="0"/>
              </a:rPr>
              <a:t>rsi</a:t>
            </a:r>
            <a:r>
              <a:rPr lang="en" sz="2000" dirty="0">
                <a:solidFill>
                  <a:schemeClr val="dk1"/>
                </a:solidFill>
                <a:highlight>
                  <a:srgbClr val="FFFFFF"/>
                </a:highlight>
                <a:latin typeface="Cambria" panose="02040503050406030204" pitchFamily="18" charset="0"/>
                <a:ea typeface="Cambria"/>
                <a:cs typeface="Cambria"/>
                <a:sym typeface="Cambria"/>
              </a:rPr>
              <a:t>t</a:t>
            </a:r>
            <a:r>
              <a:rPr lang="en-US" sz="2000" dirty="0">
                <a:solidFill>
                  <a:schemeClr val="dk1"/>
                </a:solidFill>
                <a:highlight>
                  <a:srgbClr val="FFFFFF"/>
                </a:highlight>
                <a:latin typeface="Cambria" panose="02040503050406030204" pitchFamily="18" charset="0"/>
              </a:rPr>
              <a:t>y accreditation </a:t>
            </a:r>
            <a:r>
              <a:rPr lang="en-US" sz="1600" dirty="0">
                <a:solidFill>
                  <a:schemeClr val="dk1"/>
                </a:solidFill>
                <a:highlight>
                  <a:srgbClr val="FFFFFF"/>
                </a:highlight>
                <a:latin typeface="Cambria" panose="02040503050406030204" pitchFamily="18" charset="0"/>
              </a:rPr>
              <a:t>[2, p. 54] </a:t>
            </a:r>
            <a:r>
              <a:rPr lang="en-US" sz="1600" dirty="0">
                <a:solidFill>
                  <a:schemeClr val="dk1"/>
                </a:solidFill>
                <a:highlight>
                  <a:srgbClr val="FFFFFF"/>
                </a:highlight>
                <a:latin typeface="+mj-lt"/>
              </a:rPr>
              <a:t>“</a:t>
            </a:r>
            <a:r>
              <a:rPr lang="en-US" sz="1600" b="0" i="0" dirty="0">
                <a:solidFill>
                  <a:srgbClr val="000000"/>
                </a:solidFill>
                <a:effectLst/>
                <a:highlight>
                  <a:srgbClr val="FFFFFF"/>
                </a:highlight>
                <a:latin typeface="+mj-lt"/>
              </a:rPr>
              <a:t>The institution publishes and implements appropriate policies and procedures for preserving and protecting academic freedom”</a:t>
            </a:r>
            <a:endParaRPr lang="en-US" sz="1600" dirty="0">
              <a:solidFill>
                <a:srgbClr val="FF0000"/>
              </a:solidFill>
              <a:latin typeface="+mj-lt"/>
              <a:ea typeface="Cambria"/>
              <a:cs typeface="Cambria"/>
              <a:sym typeface="Cambria"/>
            </a:endParaRPr>
          </a:p>
        </p:txBody>
      </p:sp>
      <p:sp>
        <p:nvSpPr>
          <p:cNvPr id="87" name="Google Shape;87;p17"/>
          <p:cNvSpPr txBox="1"/>
          <p:nvPr/>
        </p:nvSpPr>
        <p:spPr>
          <a:xfrm>
            <a:off x="-35512" y="4544644"/>
            <a:ext cx="9286044" cy="598856"/>
          </a:xfrm>
          <a:prstGeom prst="rect">
            <a:avLst/>
          </a:prstGeom>
          <a:noFill/>
          <a:ln>
            <a:noFill/>
          </a:ln>
        </p:spPr>
        <p:txBody>
          <a:bodyPr spcFirstLastPara="1" wrap="square" lIns="91440" tIns="91425" rIns="91425" bIns="91425" anchor="t" anchorCtr="0">
            <a:noAutofit/>
          </a:bodyPr>
          <a:lstStyle/>
          <a:p>
            <a:pPr marL="0" lvl="0" indent="0" algn="l" rtl="0">
              <a:lnSpc>
                <a:spcPct val="115000"/>
              </a:lnSpc>
              <a:spcBef>
                <a:spcPts val="0"/>
              </a:spcBef>
              <a:spcAft>
                <a:spcPts val="0"/>
              </a:spcAft>
              <a:buNone/>
            </a:pPr>
            <a:r>
              <a:rPr lang="en" dirty="0">
                <a:solidFill>
                  <a:schemeClr val="dk1"/>
                </a:solidFill>
                <a:latin typeface="Cambria"/>
                <a:ea typeface="Cambria"/>
                <a:cs typeface="Cambria"/>
                <a:sym typeface="Cambria"/>
              </a:rPr>
              <a:t>[1] Texas Higher Ed. Coordinating Board,</a:t>
            </a:r>
            <a:r>
              <a:rPr lang="en" dirty="0">
                <a:solidFill>
                  <a:schemeClr val="dk1"/>
                </a:solidFill>
                <a:uFill>
                  <a:noFill/>
                </a:uFill>
                <a:latin typeface="Cambria"/>
                <a:ea typeface="Cambria"/>
                <a:cs typeface="Cambria"/>
                <a:sym typeface="Cambria"/>
                <a:hlinkClick r:id="rId3">
                  <a:extLst>
                    <a:ext uri="{A12FA001-AC4F-418D-AE19-62706E023703}">
                      <ahyp:hlinkClr xmlns:ahyp="http://schemas.microsoft.com/office/drawing/2018/hyperlinkcolor" val="tx"/>
                    </a:ext>
                  </a:extLst>
                </a:hlinkClick>
              </a:rPr>
              <a:t> </a:t>
            </a:r>
            <a:r>
              <a:rPr lang="en" u="sng" dirty="0">
                <a:solidFill>
                  <a:srgbClr val="1155CC"/>
                </a:solidFill>
                <a:latin typeface="Cambria"/>
                <a:ea typeface="Cambria"/>
                <a:cs typeface="Cambria"/>
                <a:sym typeface="Cambria"/>
                <a:hlinkClick r:id="rId3">
                  <a:extLst>
                    <a:ext uri="{A12FA001-AC4F-418D-AE19-62706E023703}">
                      <ahyp:hlinkClr xmlns:ahyp="http://schemas.microsoft.com/office/drawing/2018/hyperlinkcolor" val="tx"/>
                    </a:ext>
                  </a:extLst>
                </a:hlinkClick>
              </a:rPr>
              <a:t>Lower Division Academic Course Guide Manual</a:t>
            </a:r>
            <a:r>
              <a:rPr lang="en" dirty="0">
                <a:solidFill>
                  <a:schemeClr val="dk1"/>
                </a:solidFill>
                <a:latin typeface="Cambria"/>
                <a:ea typeface="Cambria"/>
                <a:cs typeface="Cambria"/>
                <a:sym typeface="Cambria"/>
              </a:rPr>
              <a:t>, Spring 2018.</a:t>
            </a:r>
            <a:br>
              <a:rPr lang="en" dirty="0">
                <a:solidFill>
                  <a:schemeClr val="dk1"/>
                </a:solidFill>
                <a:latin typeface="Cambria"/>
                <a:ea typeface="Cambria"/>
                <a:cs typeface="Cambria"/>
                <a:sym typeface="Cambria"/>
              </a:rPr>
            </a:br>
            <a:r>
              <a:rPr lang="en" dirty="0">
                <a:solidFill>
                  <a:schemeClr val="dk1"/>
                </a:solidFill>
                <a:latin typeface="Cambria"/>
                <a:ea typeface="Cambria"/>
                <a:cs typeface="Cambria"/>
                <a:sym typeface="Cambria"/>
              </a:rPr>
              <a:t>[2] SACSCOC </a:t>
            </a:r>
            <a:r>
              <a:rPr lang="en-US" dirty="0">
                <a:solidFill>
                  <a:schemeClr val="dk1"/>
                </a:solidFill>
                <a:latin typeface="Cambria"/>
                <a:ea typeface="Cambria"/>
                <a:cs typeface="Cambria"/>
                <a:sym typeface="Cambria"/>
              </a:rPr>
              <a:t>Resource Manual for the Principles of Accreditation: Foundations for Quality Enhancement, Feb. 2024</a:t>
            </a:r>
            <a:endParaRPr dirty="0">
              <a:solidFill>
                <a:schemeClr val="dk1"/>
              </a:solidFill>
              <a:latin typeface="Cambria"/>
              <a:ea typeface="Cambria"/>
              <a:cs typeface="Cambria"/>
              <a:sym typeface="Cambria"/>
            </a:endParaRPr>
          </a:p>
        </p:txBody>
      </p:sp>
      <p:sp>
        <p:nvSpPr>
          <p:cNvPr id="4" name="Title 1">
            <a:extLst>
              <a:ext uri="{FF2B5EF4-FFF2-40B4-BE49-F238E27FC236}">
                <a16:creationId xmlns:a16="http://schemas.microsoft.com/office/drawing/2014/main" id="{8C9E39C3-0B8C-45C2-45AE-7B0A85EFBEEB}"/>
              </a:ext>
            </a:extLst>
          </p:cNvPr>
          <p:cNvSpPr txBox="1">
            <a:spLocks/>
          </p:cNvSpPr>
          <p:nvPr/>
        </p:nvSpPr>
        <p:spPr>
          <a:xfrm>
            <a:off x="0" y="-126430"/>
            <a:ext cx="9144000" cy="116750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2800" b="1" dirty="0">
                <a:latin typeface="Cambria" panose="02040503050406030204" pitchFamily="18" charset="0"/>
              </a:rPr>
              <a:t>1940</a:t>
            </a:r>
            <a:r>
              <a:rPr lang="en" sz="2800" b="1" dirty="0">
                <a:latin typeface="Cambria" panose="02040503050406030204" pitchFamily="18" charset="0"/>
                <a:ea typeface="Cambria"/>
                <a:cs typeface="Cambria"/>
                <a:sym typeface="Cambria"/>
              </a:rPr>
              <a:t> Joint AAUP/AAC&amp;U Statement of Principles on Academic Freedom &amp; Tenure</a:t>
            </a:r>
            <a:endParaRPr lang="en-US" sz="2400" b="1" dirty="0">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p:nvPr/>
        </p:nvSpPr>
        <p:spPr>
          <a:xfrm>
            <a:off x="195157" y="767877"/>
            <a:ext cx="8729387" cy="3785621"/>
          </a:xfrm>
          <a:prstGeom prst="rect">
            <a:avLst/>
          </a:prstGeom>
          <a:noFill/>
          <a:ln>
            <a:noFill/>
          </a:ln>
        </p:spPr>
        <p:txBody>
          <a:bodyPr spcFirstLastPara="1" wrap="square" lIns="91425" tIns="91425" rIns="91425" bIns="91425" anchor="t" anchorCtr="0">
            <a:spAutoFit/>
          </a:bodyPr>
          <a:lstStyle/>
          <a:p>
            <a:pPr>
              <a:spcAft>
                <a:spcPts val="300"/>
              </a:spcAft>
            </a:pPr>
            <a:r>
              <a:rPr lang="en-US" sz="1600" b="1" dirty="0">
                <a:effectLst/>
                <a:latin typeface="Cambria" panose="02040503050406030204" pitchFamily="18" charset="0"/>
              </a:rPr>
              <a:t>4.7 Rights and Responsibilities as a Teacher and as a Citizen </a:t>
            </a:r>
            <a:endParaRPr lang="en-US" sz="1600" b="1" dirty="0">
              <a:solidFill>
                <a:schemeClr val="dk1"/>
              </a:solidFill>
              <a:latin typeface="Cambria" panose="02040503050406030204" pitchFamily="18" charset="0"/>
              <a:ea typeface="Cambria"/>
              <a:cs typeface="Cambria"/>
              <a:sym typeface="Cambria"/>
            </a:endParaRPr>
          </a:p>
          <a:p>
            <a:pPr>
              <a:spcAft>
                <a:spcPts val="300"/>
              </a:spcAft>
            </a:pPr>
            <a:r>
              <a:rPr lang="en-US" sz="1600" dirty="0">
                <a:effectLst/>
                <a:latin typeface="Cambria" panose="02040503050406030204" pitchFamily="18" charset="0"/>
              </a:rPr>
              <a:t>4.7.1. Classroom. The faculty member is entitled to freedom in the classroom in discussing the faculty member’s subject but should be judicious in the use of controversial material in the classroom and should introduce such material only as it has clear relationship to the subject field. </a:t>
            </a:r>
            <a:endParaRPr lang="en-US" sz="1600" dirty="0">
              <a:solidFill>
                <a:schemeClr val="dk1"/>
              </a:solidFill>
              <a:latin typeface="Cambria" panose="02040503050406030204" pitchFamily="18" charset="0"/>
              <a:ea typeface="Cambria"/>
              <a:cs typeface="Cambria"/>
              <a:sym typeface="Cambria"/>
            </a:endParaRPr>
          </a:p>
          <a:p>
            <a:pPr>
              <a:spcAft>
                <a:spcPts val="300"/>
              </a:spcAft>
            </a:pPr>
            <a:r>
              <a:rPr lang="en-US" sz="1600" dirty="0">
                <a:latin typeface="Cambria" panose="02040503050406030204" pitchFamily="18" charset="0"/>
              </a:rPr>
              <a:t>4.7.2. </a:t>
            </a:r>
            <a:r>
              <a:rPr lang="en-US" sz="1600" dirty="0">
                <a:effectLst/>
                <a:latin typeface="Cambria" panose="02040503050406030204" pitchFamily="18" charset="0"/>
              </a:rPr>
              <a:t>Research and Publication. The faculty member is entitled to freedom in research and in the publication of the results in accordance with responsible academic and professional practices. </a:t>
            </a:r>
          </a:p>
          <a:p>
            <a:pPr>
              <a:spcAft>
                <a:spcPts val="300"/>
              </a:spcAft>
            </a:pPr>
            <a:r>
              <a:rPr lang="en-US" sz="1600" dirty="0">
                <a:effectLst/>
                <a:latin typeface="Cambria" panose="02040503050406030204" pitchFamily="18" charset="0"/>
              </a:rPr>
              <a:t>4.7.3. Speaking as a Citizen. The faculty member is a citizen, a member of a learned profession, and an employee of an educational component supported by the State. When the faculty member speaks or writes as a citizen, the faculty member should be free from component censorship or discipline; but, the faculty member’s special position in the community imposes special obligations. As a person of learning and a faculty member of a state funded educational component, the faculty member should remember that the public may judge his or her profession and component by his or her utterance. Hence, the faculty member should at all times be accurate, exercise appropriate restraint, and should show respect for the opinions of others…. </a:t>
            </a:r>
          </a:p>
        </p:txBody>
      </p:sp>
      <p:sp>
        <p:nvSpPr>
          <p:cNvPr id="4" name="Title 1">
            <a:extLst>
              <a:ext uri="{FF2B5EF4-FFF2-40B4-BE49-F238E27FC236}">
                <a16:creationId xmlns:a16="http://schemas.microsoft.com/office/drawing/2014/main" id="{8C9E39C3-0B8C-45C2-45AE-7B0A85EFBEEB}"/>
              </a:ext>
            </a:extLst>
          </p:cNvPr>
          <p:cNvSpPr txBox="1">
            <a:spLocks/>
          </p:cNvSpPr>
          <p:nvPr/>
        </p:nvSpPr>
        <p:spPr>
          <a:xfrm>
            <a:off x="0" y="103894"/>
            <a:ext cx="9144000" cy="59885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2800" b="1" dirty="0">
                <a:latin typeface="Cambria" panose="02040503050406030204" pitchFamily="18" charset="0"/>
              </a:rPr>
              <a:t>Texas State University System Rules and Regulations</a:t>
            </a:r>
            <a:endParaRPr lang="en-US" sz="2400" b="1" dirty="0">
              <a:latin typeface="Cambria" panose="02040503050406030204" pitchFamily="18" charset="0"/>
            </a:endParaRPr>
          </a:p>
        </p:txBody>
      </p:sp>
      <p:sp>
        <p:nvSpPr>
          <p:cNvPr id="2" name="TextBox 1">
            <a:extLst>
              <a:ext uri="{FF2B5EF4-FFF2-40B4-BE49-F238E27FC236}">
                <a16:creationId xmlns:a16="http://schemas.microsoft.com/office/drawing/2014/main" id="{598F7DCF-16B6-28D5-3E27-3268F7624E9B}"/>
              </a:ext>
            </a:extLst>
          </p:cNvPr>
          <p:cNvSpPr txBox="1"/>
          <p:nvPr/>
        </p:nvSpPr>
        <p:spPr>
          <a:xfrm>
            <a:off x="0" y="4855464"/>
            <a:ext cx="9144000" cy="307777"/>
          </a:xfrm>
          <a:prstGeom prst="rect">
            <a:avLst/>
          </a:prstGeom>
          <a:noFill/>
        </p:spPr>
        <p:txBody>
          <a:bodyPr wrap="square" rtlCol="0">
            <a:spAutoFit/>
          </a:bodyPr>
          <a:lstStyle/>
          <a:p>
            <a:r>
              <a:rPr lang="en-US" dirty="0">
                <a:latin typeface="Cambria" panose="02040503050406030204" pitchFamily="18" charset="0"/>
              </a:rPr>
              <a:t>https://</a:t>
            </a:r>
            <a:r>
              <a:rPr lang="en-US" dirty="0" err="1">
                <a:latin typeface="Cambria" panose="02040503050406030204" pitchFamily="18" charset="0"/>
              </a:rPr>
              <a:t>gato-docs.its.txst.edu</a:t>
            </a:r>
            <a:r>
              <a:rPr lang="en-US" dirty="0">
                <a:latin typeface="Cambria" panose="02040503050406030204" pitchFamily="18" charset="0"/>
              </a:rPr>
              <a:t>/jcr:fe4852f4-5dfe-4e6a-837d-750ac9621db9/TSUS_Rules_and_Regs_thru_02-07-19.pdf</a:t>
            </a:r>
          </a:p>
        </p:txBody>
      </p:sp>
      <p:sp>
        <p:nvSpPr>
          <p:cNvPr id="3" name="TextBox 2">
            <a:extLst>
              <a:ext uri="{FF2B5EF4-FFF2-40B4-BE49-F238E27FC236}">
                <a16:creationId xmlns:a16="http://schemas.microsoft.com/office/drawing/2014/main" id="{57815DEC-536F-A044-AEEA-86FA81428E61}"/>
              </a:ext>
            </a:extLst>
          </p:cNvPr>
          <p:cNvSpPr txBox="1"/>
          <p:nvPr/>
        </p:nvSpPr>
        <p:spPr>
          <a:xfrm>
            <a:off x="822959" y="4489704"/>
            <a:ext cx="8125883" cy="307777"/>
          </a:xfrm>
          <a:prstGeom prst="rect">
            <a:avLst/>
          </a:prstGeom>
          <a:noFill/>
          <a:ln>
            <a:solidFill>
              <a:srgbClr val="FF0000"/>
            </a:solidFill>
          </a:ln>
        </p:spPr>
        <p:txBody>
          <a:bodyPr wrap="square" rtlCol="0">
            <a:spAutoFit/>
          </a:bodyPr>
          <a:lstStyle/>
          <a:p>
            <a:r>
              <a:rPr lang="en-US" dirty="0"/>
              <a:t>Restatement of the 1940 AAUP/AAC&amp;U Statement on Principles of Academic Freedom and Tenure</a:t>
            </a:r>
          </a:p>
        </p:txBody>
      </p:sp>
    </p:spTree>
    <p:extLst>
      <p:ext uri="{BB962C8B-B14F-4D97-AF65-F5344CB8AC3E}">
        <p14:creationId xmlns:p14="http://schemas.microsoft.com/office/powerpoint/2010/main" val="165579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232162"/>
            <a:ext cx="8520600" cy="1167508"/>
          </a:xfrm>
        </p:spPr>
        <p:txBody>
          <a:bodyPr>
            <a:noAutofit/>
          </a:bodyPr>
          <a:lstStyle/>
          <a:p>
            <a:pPr algn="ctr"/>
            <a:r>
              <a:rPr lang="en-US" b="1" dirty="0">
                <a:latin typeface="Cambria" panose="02040503050406030204" pitchFamily="18" charset="0"/>
              </a:rPr>
              <a:t>Faculty Shared Governance</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indent="0">
              <a:buNone/>
            </a:pPr>
            <a:r>
              <a:rPr lang="en-US" sz="2400" dirty="0">
                <a:latin typeface="Cambria" panose="02040503050406030204" pitchFamily="18" charset="0"/>
                <a:cs typeface="Times New Roman" panose="02020603050405020304" pitchFamily="18" charset="0"/>
              </a:rPr>
              <a:t>Has power to make the campus a better place to learn, work, and play for students, staff, faculty, and administrators </a:t>
            </a:r>
            <a:endParaRPr lang="en-US" sz="2400" kern="0"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120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Help improve learning &amp; growth opportunities for all on campus</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kern="0" dirty="0">
                <a:effectLst/>
                <a:latin typeface="Cambria" panose="02040503050406030204" pitchFamily="18" charset="0"/>
                <a:ea typeface="Times New Roman" panose="02020603050405020304" pitchFamily="18" charset="0"/>
                <a:cs typeface="Times New Roman" panose="02020603050405020304" pitchFamily="18" charset="0"/>
              </a:rPr>
              <a:t>Build better climate, relationships</a:t>
            </a:r>
            <a:r>
              <a:rPr lang="en-US" kern="100" dirty="0">
                <a:latin typeface="Cambria" panose="02040503050406030204" pitchFamily="18" charset="0"/>
                <a:ea typeface="Times New Roman" panose="02020603050405020304" pitchFamily="18" charset="0"/>
                <a:cs typeface="Times New Roman" panose="02020603050405020304" pitchFamily="18" charset="0"/>
              </a:rPr>
              <a:t>, </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and communities</a:t>
            </a:r>
            <a:endParaRPr lang="en-US"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kern="0" dirty="0">
                <a:effectLst/>
                <a:latin typeface="Cambria" panose="02040503050406030204" pitchFamily="18" charset="0"/>
                <a:ea typeface="Times New Roman" panose="02020603050405020304" pitchFamily="18" charset="0"/>
                <a:cs typeface="Times New Roman" panose="02020603050405020304" pitchFamily="18" charset="0"/>
              </a:rPr>
              <a:t>Foster better communication, </a:t>
            </a:r>
            <a:r>
              <a:rPr lang="en-US" kern="100" dirty="0">
                <a:latin typeface="Cambria" panose="02040503050406030204" pitchFamily="18" charset="0"/>
                <a:ea typeface="Times New Roman" panose="02020603050405020304" pitchFamily="18" charset="0"/>
                <a:cs typeface="Times New Roman" panose="02020603050405020304" pitchFamily="18" charset="0"/>
              </a:rPr>
              <a:t>h</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ear out disagreements</a:t>
            </a:r>
            <a:r>
              <a:rPr lang="en-US" kern="100" dirty="0">
                <a:latin typeface="Cambria" panose="02040503050406030204" pitchFamily="18" charset="0"/>
                <a:ea typeface="Times New Roman" panose="02020603050405020304" pitchFamily="18" charset="0"/>
                <a:cs typeface="Times New Roman" panose="02020603050405020304" pitchFamily="18" charset="0"/>
              </a:rPr>
              <a:t>, </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and</a:t>
            </a:r>
            <a:r>
              <a:rPr lang="en-US" kern="100" dirty="0">
                <a:latin typeface="Cambria" panose="02040503050406030204" pitchFamily="18" charset="0"/>
                <a:ea typeface="Times New Roman" panose="02020603050405020304" pitchFamily="18" charset="0"/>
                <a:cs typeface="Times New Roman" panose="02020603050405020304" pitchFamily="18" charset="0"/>
              </a:rPr>
              <a:t> r</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esolve conflicts</a:t>
            </a:r>
          </a:p>
          <a:p>
            <a:pPr marL="0" marR="0" indent="0">
              <a:spcBef>
                <a:spcPts val="120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Help provide safe &amp; supportive environments for all on campus</a:t>
            </a:r>
          </a:p>
          <a:p>
            <a:pPr marL="342900"/>
            <a:r>
              <a:rPr lang="en-US" dirty="0">
                <a:latin typeface="Cambria" panose="02040503050406030204" pitchFamily="18" charset="0"/>
                <a:ea typeface="Times New Roman" panose="02020603050405020304" pitchFamily="18" charset="0"/>
                <a:cs typeface="Times New Roman" panose="02020603050405020304" pitchFamily="18" charset="0"/>
              </a:rPr>
              <a:t>H</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ealth care, food security, and safety</a:t>
            </a:r>
          </a:p>
          <a:p>
            <a:pPr marL="342900"/>
            <a:r>
              <a:rPr lang="en-US" dirty="0">
                <a:latin typeface="Cambria" panose="02040503050406030204" pitchFamily="18" charset="0"/>
                <a:cs typeface="Times New Roman" panose="02020603050405020304" pitchFamily="18" charset="0"/>
              </a:rPr>
              <a:t>Academic support and professional development</a:t>
            </a:r>
          </a:p>
          <a:p>
            <a:pPr marL="0" indent="0">
              <a:spcBef>
                <a:spcPts val="1200"/>
              </a:spcBef>
              <a:buNone/>
            </a:pPr>
            <a:r>
              <a:rPr lang="en-US" sz="2400" i="1" dirty="0">
                <a:latin typeface="Cambria" panose="02040503050406030204" pitchFamily="18" charset="0"/>
                <a:cs typeface="Times New Roman" panose="02020603050405020304" pitchFamily="18" charset="0"/>
              </a:rPr>
              <a:t>Example: Fall 2019. UT Austin Counseling &amp; Mental Health Center.</a:t>
            </a:r>
          </a:p>
        </p:txBody>
      </p:sp>
    </p:spTree>
    <p:extLst>
      <p:ext uri="{BB962C8B-B14F-4D97-AF65-F5344CB8AC3E}">
        <p14:creationId xmlns:p14="http://schemas.microsoft.com/office/powerpoint/2010/main" val="298213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2"/>
          <p:cNvSpPr txBox="1">
            <a:spLocks noGrp="1"/>
          </p:cNvSpPr>
          <p:nvPr>
            <p:ph type="body" idx="1"/>
          </p:nvPr>
        </p:nvSpPr>
        <p:spPr>
          <a:xfrm>
            <a:off x="233046" y="876529"/>
            <a:ext cx="8910953" cy="3954498"/>
          </a:xfrm>
          <a:prstGeom prst="rect">
            <a:avLst/>
          </a:prstGeom>
          <a:noFill/>
          <a:ln>
            <a:noFill/>
          </a:ln>
        </p:spPr>
        <p:txBody>
          <a:bodyPr spcFirstLastPara="1" wrap="square" lIns="68575" tIns="34275" rIns="68575" bIns="34275" anchor="t" anchorCtr="0">
            <a:noAutofit/>
          </a:bodyPr>
          <a:lstStyle/>
          <a:p>
            <a:pPr marL="0" lvl="0" indent="0" algn="l" rtl="0">
              <a:spcBef>
                <a:spcPts val="800"/>
              </a:spcBef>
              <a:buNone/>
            </a:pPr>
            <a:r>
              <a:rPr lang="en-US" sz="1800" dirty="0">
                <a:solidFill>
                  <a:schemeClr val="dk1"/>
                </a:solidFill>
                <a:latin typeface="Cambria"/>
                <a:ea typeface="Cambria"/>
                <a:cs typeface="Cambria"/>
                <a:sym typeface="Cambria"/>
              </a:rPr>
              <a:t>Jointly formulated</a:t>
            </a:r>
            <a:r>
              <a:rPr lang="en-US" sz="1800" dirty="0">
                <a:solidFill>
                  <a:schemeClr val="tx1"/>
                </a:solidFill>
                <a:latin typeface="Cambria"/>
                <a:ea typeface="Cambria"/>
                <a:cs typeface="Cambria"/>
                <a:sym typeface="Cambria"/>
              </a:rPr>
              <a:t> by </a:t>
            </a:r>
            <a:r>
              <a:rPr lang="en-US" sz="1800" dirty="0" err="1">
                <a:solidFill>
                  <a:schemeClr val="tx1"/>
                </a:solidFill>
                <a:latin typeface="Cambria"/>
                <a:ea typeface="Cambria"/>
                <a:cs typeface="Cambria"/>
                <a:sym typeface="Cambria"/>
              </a:rPr>
              <a:t>Facul</a:t>
            </a:r>
            <a:r>
              <a:rPr lang="en" sz="1800" dirty="0">
                <a:solidFill>
                  <a:schemeClr val="dk1"/>
                </a:solidFill>
                <a:latin typeface="Cambria"/>
                <a:sym typeface="Cambria"/>
              </a:rPr>
              <a:t>ty (AAUP), Presidents (ACE) an</a:t>
            </a:r>
            <a:r>
              <a:rPr lang="en-US" sz="1800" dirty="0">
                <a:solidFill>
                  <a:schemeClr val="dk1"/>
                </a:solidFill>
                <a:latin typeface="Cambria"/>
                <a:sym typeface="Cambria"/>
              </a:rPr>
              <a:t>d </a:t>
            </a:r>
            <a:r>
              <a:rPr lang="en-US" sz="1800" dirty="0">
                <a:solidFill>
                  <a:schemeClr val="tx1"/>
                </a:solidFill>
                <a:latin typeface="Cambria"/>
                <a:ea typeface="Cambria"/>
                <a:cs typeface="Cambria"/>
                <a:sym typeface="Cambria"/>
              </a:rPr>
              <a:t>T</a:t>
            </a:r>
            <a:r>
              <a:rPr lang="en-US" sz="1800" dirty="0">
                <a:solidFill>
                  <a:schemeClr val="dk1"/>
                </a:solidFill>
                <a:latin typeface="Cambria"/>
                <a:sym typeface="Cambria"/>
              </a:rPr>
              <a:t>rus</a:t>
            </a:r>
            <a:r>
              <a:rPr lang="en-US" sz="1800" dirty="0">
                <a:solidFill>
                  <a:schemeClr val="tx1"/>
                </a:solidFill>
                <a:latin typeface="Cambria"/>
                <a:ea typeface="Cambria"/>
                <a:cs typeface="Cambria"/>
                <a:sym typeface="Cambria"/>
              </a:rPr>
              <a:t>t</a:t>
            </a:r>
            <a:r>
              <a:rPr lang="en" sz="1800" dirty="0" err="1">
                <a:solidFill>
                  <a:schemeClr val="dk1"/>
                </a:solidFill>
                <a:latin typeface="Cambria"/>
                <a:sym typeface="Cambria"/>
              </a:rPr>
              <a:t>ees</a:t>
            </a:r>
            <a:r>
              <a:rPr lang="en-US" sz="1800" dirty="0">
                <a:solidFill>
                  <a:schemeClr val="dk1"/>
                </a:solidFill>
                <a:latin typeface="Cambria"/>
                <a:sym typeface="Cambria"/>
              </a:rPr>
              <a:t> (AGB)</a:t>
            </a:r>
            <a:endParaRPr lang="en-US" sz="1800" dirty="0">
              <a:solidFill>
                <a:schemeClr val="tx1"/>
              </a:solidFill>
              <a:latin typeface="Cambria"/>
              <a:ea typeface="Cambria"/>
              <a:cs typeface="Cambria"/>
              <a:sym typeface="Cambria"/>
            </a:endParaRPr>
          </a:p>
          <a:p>
            <a:pPr indent="-457200">
              <a:spcBef>
                <a:spcPts val="600"/>
              </a:spcBef>
            </a:pPr>
            <a:r>
              <a:rPr lang="en" sz="1800" dirty="0">
                <a:solidFill>
                  <a:schemeClr val="dk1"/>
                </a:solidFill>
                <a:latin typeface="Cambria"/>
                <a:sym typeface="Cambria"/>
              </a:rPr>
              <a:t>American Council on Educa</a:t>
            </a:r>
            <a:r>
              <a:rPr lang="en-US" sz="1800" dirty="0">
                <a:solidFill>
                  <a:schemeClr val="dk1"/>
                </a:solidFill>
                <a:latin typeface="Cambria"/>
                <a:sym typeface="Cambria"/>
              </a:rPr>
              <a:t>t</a:t>
            </a:r>
            <a:r>
              <a:rPr lang="en" sz="1800" dirty="0">
                <a:solidFill>
                  <a:schemeClr val="dk1"/>
                </a:solidFill>
                <a:latin typeface="Cambria"/>
                <a:sym typeface="Cambria"/>
              </a:rPr>
              <a:t>ion (ACE):</a:t>
            </a:r>
            <a:r>
              <a:rPr lang="en-US" sz="1800" dirty="0">
                <a:solidFill>
                  <a:schemeClr val="dk1"/>
                </a:solidFill>
                <a:latin typeface="Cambria"/>
                <a:sym typeface="Cambria"/>
              </a:rPr>
              <a:t> 1500+ institutions including Lamar University and the Texas State University System (TSUS)</a:t>
            </a:r>
          </a:p>
          <a:p>
            <a:pPr indent="-457200">
              <a:spcBef>
                <a:spcPts val="600"/>
              </a:spcBef>
            </a:pPr>
            <a:r>
              <a:rPr lang="en" sz="1800" dirty="0">
                <a:solidFill>
                  <a:schemeClr val="dk1"/>
                </a:solidFill>
                <a:latin typeface="Cambria"/>
                <a:sym typeface="Cambria"/>
              </a:rPr>
              <a:t>Assoc. of Gov. Boards of Universities and Colleges: </a:t>
            </a:r>
            <a:r>
              <a:rPr lang="en-US" sz="1800" dirty="0">
                <a:solidFill>
                  <a:schemeClr val="dk1"/>
                </a:solidFill>
                <a:latin typeface="Cambria"/>
                <a:sym typeface="Cambria"/>
              </a:rPr>
              <a:t>1300+ members including TSUS</a:t>
            </a:r>
            <a:endParaRPr lang="en-US" sz="1800" dirty="0">
              <a:solidFill>
                <a:srgbClr val="FF0000"/>
              </a:solidFill>
              <a:latin typeface="Cambria"/>
              <a:ea typeface="Cambria"/>
              <a:cs typeface="Cambria"/>
              <a:sym typeface="Cambria"/>
            </a:endParaRPr>
          </a:p>
          <a:p>
            <a:pPr marL="0" lvl="0" indent="0" algn="l" rtl="0">
              <a:spcBef>
                <a:spcPts val="1200"/>
              </a:spcBef>
              <a:spcAft>
                <a:spcPts val="0"/>
              </a:spcAft>
              <a:buNone/>
            </a:pPr>
            <a:r>
              <a:rPr lang="en-US" sz="1800" dirty="0">
                <a:solidFill>
                  <a:srgbClr val="FF0000"/>
                </a:solidFill>
                <a:latin typeface="Cambria"/>
                <a:ea typeface="Cambria"/>
                <a:cs typeface="Cambria"/>
                <a:sym typeface="Cambria"/>
              </a:rPr>
              <a:t>Faculty have primary decision-making authority in</a:t>
            </a:r>
          </a:p>
          <a:p>
            <a:pPr marL="457200" lvl="0" indent="-355600" algn="l" rtl="0">
              <a:spcBef>
                <a:spcPts val="800"/>
              </a:spcBef>
              <a:spcAft>
                <a:spcPts val="600"/>
              </a:spcAft>
              <a:buClr>
                <a:srgbClr val="FF0000"/>
              </a:buClr>
              <a:buSzPts val="2000"/>
              <a:buFont typeface="Cambria"/>
              <a:buChar char="•"/>
            </a:pPr>
            <a:r>
              <a:rPr lang="en-US" sz="1800" dirty="0">
                <a:solidFill>
                  <a:srgbClr val="FF0000"/>
                </a:solidFill>
                <a:latin typeface="Cambria"/>
                <a:ea typeface="Cambria"/>
                <a:cs typeface="Cambria"/>
                <a:sym typeface="Cambria"/>
              </a:rPr>
              <a:t>Curriculum, subject matter, </a:t>
            </a:r>
            <a:r>
              <a:rPr lang="en-US" sz="1800" dirty="0">
                <a:solidFill>
                  <a:schemeClr val="tx1"/>
                </a:solidFill>
                <a:latin typeface="Cambria"/>
                <a:ea typeface="Cambria"/>
                <a:cs typeface="Cambria"/>
                <a:sym typeface="Cambria"/>
              </a:rPr>
              <a:t>and</a:t>
            </a:r>
            <a:r>
              <a:rPr lang="en-US" sz="1800" dirty="0">
                <a:solidFill>
                  <a:srgbClr val="FF0000"/>
                </a:solidFill>
                <a:latin typeface="Cambria"/>
                <a:ea typeface="Cambria"/>
                <a:cs typeface="Cambria"/>
                <a:sym typeface="Cambria"/>
              </a:rPr>
              <a:t> methods of instruction</a:t>
            </a:r>
          </a:p>
          <a:p>
            <a:pPr marL="457200" lvl="0" indent="-355600" algn="l" rtl="0">
              <a:spcBef>
                <a:spcPts val="0"/>
              </a:spcBef>
              <a:spcAft>
                <a:spcPts val="600"/>
              </a:spcAft>
              <a:buSzPts val="2000"/>
              <a:buFont typeface="Cambria"/>
              <a:buChar char="•"/>
            </a:pPr>
            <a:r>
              <a:rPr lang="en-US" sz="1800" dirty="0">
                <a:solidFill>
                  <a:schemeClr val="tx1"/>
                </a:solidFill>
                <a:latin typeface="Cambria"/>
                <a:ea typeface="Cambria"/>
                <a:cs typeface="Cambria"/>
                <a:sym typeface="Cambria"/>
              </a:rPr>
              <a:t>Those aspects of </a:t>
            </a:r>
            <a:r>
              <a:rPr lang="en-US" sz="1800" dirty="0">
                <a:solidFill>
                  <a:srgbClr val="FF0000"/>
                </a:solidFill>
                <a:latin typeface="Cambria"/>
                <a:ea typeface="Cambria"/>
                <a:cs typeface="Cambria"/>
                <a:sym typeface="Cambria"/>
              </a:rPr>
              <a:t>student life</a:t>
            </a:r>
            <a:r>
              <a:rPr lang="en-US" sz="1800" dirty="0">
                <a:solidFill>
                  <a:srgbClr val="0070C0"/>
                </a:solidFill>
                <a:latin typeface="Cambria"/>
                <a:ea typeface="Cambria"/>
                <a:cs typeface="Cambria"/>
                <a:sym typeface="Cambria"/>
              </a:rPr>
              <a:t> </a:t>
            </a:r>
            <a:r>
              <a:rPr lang="en-US" sz="1800" dirty="0">
                <a:solidFill>
                  <a:schemeClr val="tx1"/>
                </a:solidFill>
                <a:latin typeface="Cambria"/>
                <a:ea typeface="Cambria"/>
                <a:cs typeface="Cambria"/>
                <a:sym typeface="Cambria"/>
              </a:rPr>
              <a:t>which relate to educational process</a:t>
            </a:r>
          </a:p>
          <a:p>
            <a:pPr marL="457200" lvl="0" indent="-355600" algn="l" rtl="0">
              <a:spcBef>
                <a:spcPts val="0"/>
              </a:spcBef>
              <a:spcAft>
                <a:spcPts val="600"/>
              </a:spcAft>
              <a:buSzPts val="2000"/>
              <a:buFont typeface="Cambria"/>
              <a:buChar char="•"/>
            </a:pPr>
            <a:r>
              <a:rPr lang="en-US" sz="1800" dirty="0">
                <a:solidFill>
                  <a:srgbClr val="FF0000"/>
                </a:solidFill>
                <a:latin typeface="Cambria"/>
                <a:ea typeface="Cambria"/>
                <a:cs typeface="Cambria"/>
                <a:sym typeface="Cambria"/>
              </a:rPr>
              <a:t>Matters</a:t>
            </a:r>
            <a:r>
              <a:rPr lang="en-US" sz="1800" dirty="0">
                <a:solidFill>
                  <a:srgbClr val="0070C0"/>
                </a:solidFill>
                <a:latin typeface="Cambria"/>
                <a:ea typeface="Cambria"/>
                <a:cs typeface="Cambria"/>
                <a:sym typeface="Cambria"/>
              </a:rPr>
              <a:t> </a:t>
            </a:r>
            <a:r>
              <a:rPr lang="en-US" sz="1800" dirty="0">
                <a:solidFill>
                  <a:schemeClr val="tx1"/>
                </a:solidFill>
                <a:latin typeface="Cambria"/>
                <a:ea typeface="Cambria"/>
                <a:cs typeface="Cambria"/>
                <a:sym typeface="Cambria"/>
              </a:rPr>
              <a:t>related to </a:t>
            </a:r>
            <a:r>
              <a:rPr lang="en-US" sz="1800" dirty="0">
                <a:solidFill>
                  <a:srgbClr val="FF0000"/>
                </a:solidFill>
                <a:latin typeface="Cambria"/>
                <a:ea typeface="Cambria"/>
                <a:cs typeface="Cambria"/>
                <a:sym typeface="Cambria"/>
              </a:rPr>
              <a:t>faculty status</a:t>
            </a:r>
            <a:r>
              <a:rPr lang="en-US" sz="1800" dirty="0">
                <a:solidFill>
                  <a:srgbClr val="0070C0"/>
                </a:solidFill>
                <a:latin typeface="Cambria"/>
                <a:ea typeface="Cambria"/>
                <a:cs typeface="Cambria"/>
                <a:sym typeface="Cambria"/>
              </a:rPr>
              <a:t> </a:t>
            </a:r>
            <a:r>
              <a:rPr lang="en-US" sz="1800" dirty="0">
                <a:solidFill>
                  <a:schemeClr val="tx1"/>
                </a:solidFill>
                <a:latin typeface="Cambria"/>
                <a:ea typeface="Cambria"/>
                <a:cs typeface="Cambria"/>
                <a:sym typeface="Cambria"/>
              </a:rPr>
              <a:t>– appointments, reappointments, decisions not to reappoint, promotions, granting of tenure, and dismissal</a:t>
            </a:r>
          </a:p>
          <a:p>
            <a:pPr marL="457200" lvl="0" indent="-355600" algn="l" rtl="0">
              <a:spcBef>
                <a:spcPts val="0"/>
              </a:spcBef>
              <a:spcAft>
                <a:spcPts val="600"/>
              </a:spcAft>
              <a:buSzPts val="2000"/>
              <a:buFont typeface="Cambria"/>
              <a:buChar char="•"/>
            </a:pPr>
            <a:r>
              <a:rPr lang="en-US" sz="1800" dirty="0">
                <a:solidFill>
                  <a:schemeClr val="tx1"/>
                </a:solidFill>
                <a:latin typeface="Cambria"/>
                <a:ea typeface="Cambria"/>
                <a:cs typeface="Cambria"/>
                <a:sym typeface="Cambria"/>
              </a:rPr>
              <a:t>“President should exercise adversely only in exceptional circumstances, and for reasons communicated to the faculty” &amp; receive faculty feedback</a:t>
            </a:r>
          </a:p>
          <a:p>
            <a:pPr marL="0" lvl="0" indent="0" algn="l" rtl="0">
              <a:spcBef>
                <a:spcPts val="200"/>
              </a:spcBef>
              <a:spcAft>
                <a:spcPts val="0"/>
              </a:spcAft>
              <a:buNone/>
            </a:pPr>
            <a:r>
              <a:rPr lang="en-US" sz="1800" dirty="0">
                <a:solidFill>
                  <a:schemeClr val="tx1"/>
                </a:solidFill>
                <a:latin typeface="Cambria"/>
                <a:ea typeface="Cambria"/>
                <a:cs typeface="Cambria"/>
                <a:sym typeface="Cambria"/>
              </a:rPr>
              <a:t>Faculty have authority in </a:t>
            </a:r>
            <a:r>
              <a:rPr lang="en-US" sz="1800" dirty="0">
                <a:solidFill>
                  <a:srgbClr val="FF0000"/>
                </a:solidFill>
                <a:latin typeface="Cambria"/>
                <a:ea typeface="Cambria"/>
                <a:cs typeface="Cambria"/>
                <a:sym typeface="Cambria"/>
              </a:rPr>
              <a:t>financial exigency and program closures</a:t>
            </a:r>
          </a:p>
        </p:txBody>
      </p:sp>
      <p:sp>
        <p:nvSpPr>
          <p:cNvPr id="175" name="Google Shape;175;p32"/>
          <p:cNvSpPr txBox="1"/>
          <p:nvPr/>
        </p:nvSpPr>
        <p:spPr>
          <a:xfrm>
            <a:off x="1" y="4831026"/>
            <a:ext cx="914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ea typeface="Cambria"/>
                <a:cs typeface="Cambria"/>
                <a:sym typeface="Cambria"/>
              </a:rPr>
              <a:t>1966 Joint Statement</a:t>
            </a:r>
            <a:r>
              <a:rPr lang="en" i="0" u="none" strike="noStrike" cap="none" dirty="0">
                <a:solidFill>
                  <a:schemeClr val="dk1"/>
                </a:solidFill>
                <a:latin typeface="Cambria"/>
                <a:ea typeface="Cambria"/>
                <a:cs typeface="Cambria"/>
                <a:sym typeface="Cambria"/>
              </a:rPr>
              <a:t>, </a:t>
            </a:r>
            <a:r>
              <a:rPr lang="en" u="sng" dirty="0">
                <a:solidFill>
                  <a:schemeClr val="hlink"/>
                </a:solidFill>
                <a:latin typeface="Cambria"/>
                <a:ea typeface="Cambria"/>
                <a:cs typeface="Cambria"/>
                <a:sym typeface="Cambria"/>
                <a:hlinkClick r:id="rId3"/>
              </a:rPr>
              <a:t>https://www.aaup.org/report/statement-government-colleges-and-universities</a:t>
            </a:r>
            <a:endParaRPr dirty="0">
              <a:latin typeface="Cambria"/>
              <a:ea typeface="Cambria"/>
              <a:cs typeface="Cambria"/>
              <a:sym typeface="Cambria"/>
            </a:endParaRPr>
          </a:p>
        </p:txBody>
      </p:sp>
      <p:sp>
        <p:nvSpPr>
          <p:cNvPr id="176" name="Google Shape;176;p32"/>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algn="ctr">
              <a:buSzPts val="990"/>
            </a:pPr>
            <a:r>
              <a:rPr lang="en" sz="2800" b="1" dirty="0">
                <a:latin typeface="Cambria"/>
                <a:ea typeface="Cambria"/>
                <a:cs typeface="Cambria"/>
                <a:sym typeface="Cambria"/>
              </a:rPr>
              <a:t>1966 Joint Statement on Government of</a:t>
            </a:r>
            <a:br>
              <a:rPr lang="en" sz="2800" b="1" dirty="0">
                <a:latin typeface="Cambria"/>
                <a:ea typeface="Cambria"/>
                <a:cs typeface="Cambria"/>
                <a:sym typeface="Cambria"/>
              </a:rPr>
            </a:br>
            <a:r>
              <a:rPr lang="en" sz="2800" b="1" dirty="0">
                <a:latin typeface="Cambria"/>
                <a:ea typeface="Cambria"/>
                <a:cs typeface="Cambria"/>
                <a:sym typeface="Cambria"/>
              </a:rPr>
              <a:t>Colleges and </a:t>
            </a:r>
            <a:r>
              <a:rPr lang="en" sz="2800" b="1" dirty="0">
                <a:latin typeface="Cambria"/>
                <a:sym typeface="Cambria"/>
              </a:rPr>
              <a:t>Universities </a:t>
            </a:r>
            <a:r>
              <a:rPr lang="en" sz="2400" b="1" dirty="0">
                <a:latin typeface="Cambria"/>
                <a:sym typeface="Cambria"/>
              </a:rPr>
              <a:t>(</a:t>
            </a:r>
            <a:r>
              <a:rPr lang="en-US" sz="2400" b="1" dirty="0">
                <a:latin typeface="Cambria"/>
              </a:rPr>
              <a:t>3</a:t>
            </a:r>
            <a:r>
              <a:rPr lang="en" sz="2400" b="1" dirty="0">
                <a:latin typeface="Cambria"/>
                <a:sym typeface="Cambria"/>
              </a:rPr>
              <a:t>500 </a:t>
            </a:r>
            <a:r>
              <a:rPr lang="en" sz="2400" b="1" dirty="0" err="1">
                <a:latin typeface="Cambria"/>
                <a:sym typeface="Cambria"/>
              </a:rPr>
              <a:t>wor</a:t>
            </a:r>
            <a:r>
              <a:rPr lang="en-US" sz="2400" b="1" dirty="0">
                <a:latin typeface="Cambria"/>
                <a:sym typeface="Cambria"/>
              </a:rPr>
              <a:t>d</a:t>
            </a:r>
            <a:r>
              <a:rPr lang="en" sz="2400" b="1" dirty="0">
                <a:latin typeface="Cambria"/>
                <a:sym typeface="Cambria"/>
              </a:rPr>
              <a:t>s)</a:t>
            </a:r>
            <a:endParaRPr sz="2400" b="1" dirty="0">
              <a:latin typeface="Cambria"/>
              <a:sym typeface="Cambr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6"/>
          <p:cNvSpPr txBox="1">
            <a:spLocks noGrp="1"/>
          </p:cNvSpPr>
          <p:nvPr>
            <p:ph type="body" idx="1"/>
          </p:nvPr>
        </p:nvSpPr>
        <p:spPr>
          <a:xfrm>
            <a:off x="448200" y="1065235"/>
            <a:ext cx="8520600" cy="3829498"/>
          </a:xfrm>
          <a:prstGeom prst="rect">
            <a:avLst/>
          </a:prstGeom>
          <a:noFill/>
          <a:ln>
            <a:noFill/>
          </a:ln>
        </p:spPr>
        <p:txBody>
          <a:bodyPr spcFirstLastPara="1" wrap="square" lIns="68575" tIns="34275" rIns="68575" bIns="34275" anchor="t" anchorCtr="0">
            <a:normAutofit fontScale="85000" lnSpcReduction="20000"/>
          </a:bodyPr>
          <a:lstStyle/>
          <a:p>
            <a:pPr marL="0" lvl="0" indent="0" algn="l" rtl="0">
              <a:lnSpc>
                <a:spcPct val="105000"/>
              </a:lnSpc>
              <a:spcBef>
                <a:spcPts val="0"/>
              </a:spcBef>
              <a:spcAft>
                <a:spcPts val="600"/>
              </a:spcAft>
              <a:buNone/>
            </a:pPr>
            <a:r>
              <a:rPr lang="en" sz="2800" b="1" dirty="0">
                <a:solidFill>
                  <a:srgbClr val="0432FF"/>
                </a:solidFill>
                <a:latin typeface="Cambria"/>
                <a:sym typeface="Cambria"/>
              </a:rPr>
              <a:t>President</a:t>
            </a:r>
            <a:r>
              <a:rPr lang="en" sz="2800" dirty="0">
                <a:solidFill>
                  <a:schemeClr val="dk1"/>
                </a:solidFill>
                <a:latin typeface="Cambria"/>
                <a:sym typeface="Cambria"/>
              </a:rPr>
              <a:t> shares responsibility in</a:t>
            </a:r>
          </a:p>
          <a:p>
            <a:pPr marL="342900" indent="-342900">
              <a:lnSpc>
                <a:spcPct val="105000"/>
              </a:lnSpc>
              <a:spcBef>
                <a:spcPts val="0"/>
              </a:spcBef>
              <a:spcAft>
                <a:spcPts val="600"/>
              </a:spcAft>
            </a:pPr>
            <a:r>
              <a:rPr lang="en" sz="2100" dirty="0">
                <a:solidFill>
                  <a:schemeClr val="dk1"/>
                </a:solidFill>
                <a:latin typeface="Cambria"/>
                <a:sym typeface="Cambria"/>
              </a:rPr>
              <a:t>Definition and attainment of goals</a:t>
            </a:r>
          </a:p>
          <a:p>
            <a:pPr marL="342900" indent="-342900">
              <a:lnSpc>
                <a:spcPct val="105000"/>
              </a:lnSpc>
              <a:spcBef>
                <a:spcPts val="0"/>
              </a:spcBef>
              <a:spcAft>
                <a:spcPts val="600"/>
              </a:spcAft>
            </a:pPr>
            <a:r>
              <a:rPr lang="en" sz="2100" dirty="0">
                <a:solidFill>
                  <a:schemeClr val="dk1"/>
                </a:solidFill>
                <a:latin typeface="Cambria"/>
                <a:sym typeface="Cambria"/>
              </a:rPr>
              <a:t>Administrative action</a:t>
            </a:r>
          </a:p>
          <a:p>
            <a:pPr marL="342900" indent="-342900">
              <a:lnSpc>
                <a:spcPct val="105000"/>
              </a:lnSpc>
              <a:spcBef>
                <a:spcPts val="0"/>
              </a:spcBef>
              <a:spcAft>
                <a:spcPts val="600"/>
              </a:spcAft>
            </a:pPr>
            <a:r>
              <a:rPr lang="en" sz="2100" dirty="0">
                <a:solidFill>
                  <a:schemeClr val="dk1"/>
                </a:solidFill>
                <a:latin typeface="Cambria"/>
                <a:sym typeface="Cambria"/>
              </a:rPr>
              <a:t>Communications to link components of academic community</a:t>
            </a:r>
            <a:endParaRPr sz="2100" dirty="0">
              <a:solidFill>
                <a:schemeClr val="dk1"/>
              </a:solidFill>
              <a:latin typeface="Cambria"/>
              <a:sym typeface="Cambria"/>
            </a:endParaRPr>
          </a:p>
          <a:p>
            <a:pPr marL="0" lvl="0" indent="0" algn="l" rtl="0">
              <a:lnSpc>
                <a:spcPct val="105000"/>
              </a:lnSpc>
              <a:spcBef>
                <a:spcPts val="600"/>
              </a:spcBef>
              <a:spcAft>
                <a:spcPts val="600"/>
              </a:spcAft>
              <a:buNone/>
            </a:pPr>
            <a:r>
              <a:rPr lang="en" sz="2800" b="1" dirty="0">
                <a:solidFill>
                  <a:srgbClr val="0432FF"/>
                </a:solidFill>
                <a:latin typeface="Cambria"/>
                <a:sym typeface="Cambria"/>
              </a:rPr>
              <a:t>President</a:t>
            </a:r>
            <a:r>
              <a:rPr lang="en-US" sz="2800" dirty="0">
                <a:solidFill>
                  <a:schemeClr val="dk1"/>
                </a:solidFill>
                <a:latin typeface="Cambria"/>
                <a:sym typeface="Cambria"/>
              </a:rPr>
              <a:t> provides institutional leadership</a:t>
            </a:r>
          </a:p>
          <a:p>
            <a:pPr marL="342900" indent="-342900">
              <a:lnSpc>
                <a:spcPct val="105000"/>
              </a:lnSpc>
              <a:spcBef>
                <a:spcPts val="0"/>
              </a:spcBef>
              <a:spcAft>
                <a:spcPts val="600"/>
              </a:spcAft>
            </a:pPr>
            <a:r>
              <a:rPr lang="en-US" sz="2100" dirty="0">
                <a:solidFill>
                  <a:schemeClr val="dk1"/>
                </a:solidFill>
                <a:latin typeface="Cambria"/>
                <a:sym typeface="Cambria"/>
              </a:rPr>
              <a:t>Innovate, initiate, and persuade others to work toward goals</a:t>
            </a:r>
          </a:p>
          <a:p>
            <a:pPr marL="342900" indent="-342900">
              <a:lnSpc>
                <a:spcPct val="105000"/>
              </a:lnSpc>
              <a:spcBef>
                <a:spcPts val="0"/>
              </a:spcBef>
              <a:spcAft>
                <a:spcPts val="600"/>
              </a:spcAft>
            </a:pPr>
            <a:r>
              <a:rPr lang="en-US" sz="2100" dirty="0">
                <a:solidFill>
                  <a:schemeClr val="dk1"/>
                </a:solidFill>
                <a:latin typeface="Cambria"/>
                <a:sym typeface="Cambria"/>
              </a:rPr>
              <a:t>Utilize judgments of the faculty and outside competent scholars </a:t>
            </a:r>
          </a:p>
          <a:p>
            <a:pPr marL="342900" indent="-342900">
              <a:lnSpc>
                <a:spcPct val="105000"/>
              </a:lnSpc>
              <a:spcBef>
                <a:spcPts val="0"/>
              </a:spcBef>
              <a:spcAft>
                <a:spcPts val="600"/>
              </a:spcAft>
            </a:pPr>
            <a:r>
              <a:rPr lang="en-US" sz="2100" dirty="0">
                <a:solidFill>
                  <a:schemeClr val="dk1"/>
                </a:solidFill>
                <a:latin typeface="Cambria"/>
                <a:sym typeface="Cambria"/>
              </a:rPr>
              <a:t>Ensure standards and procedures conform to policy established by the board and standards of sound academic practice</a:t>
            </a:r>
          </a:p>
          <a:p>
            <a:pPr marL="342900" indent="-342900">
              <a:lnSpc>
                <a:spcPct val="105000"/>
              </a:lnSpc>
              <a:spcBef>
                <a:spcPts val="0"/>
              </a:spcBef>
              <a:spcAft>
                <a:spcPts val="600"/>
              </a:spcAft>
            </a:pPr>
            <a:r>
              <a:rPr lang="en-US" sz="2100" dirty="0">
                <a:solidFill>
                  <a:schemeClr val="dk1"/>
                </a:solidFill>
                <a:latin typeface="Cambria"/>
                <a:sym typeface="Cambria"/>
              </a:rPr>
              <a:t>Manage and create resources</a:t>
            </a:r>
            <a:endParaRPr lang="en" sz="2100" dirty="0">
              <a:solidFill>
                <a:schemeClr val="dk1"/>
              </a:solidFill>
              <a:latin typeface="Cambria"/>
              <a:sym typeface="Cambria"/>
            </a:endParaRPr>
          </a:p>
          <a:p>
            <a:pPr marL="0" lvl="0" indent="0" algn="l" rtl="0">
              <a:lnSpc>
                <a:spcPct val="105000"/>
              </a:lnSpc>
              <a:spcBef>
                <a:spcPts val="600"/>
              </a:spcBef>
              <a:spcAft>
                <a:spcPts val="600"/>
              </a:spcAft>
              <a:buNone/>
            </a:pPr>
            <a:r>
              <a:rPr lang="en" sz="2800" b="1" dirty="0">
                <a:solidFill>
                  <a:srgbClr val="0432FF"/>
                </a:solidFill>
                <a:latin typeface="Cambria"/>
                <a:sym typeface="Cambria"/>
              </a:rPr>
              <a:t>President </a:t>
            </a:r>
            <a:r>
              <a:rPr lang="en" sz="2800" dirty="0">
                <a:solidFill>
                  <a:schemeClr val="dk1"/>
                </a:solidFill>
                <a:latin typeface="Cambria"/>
                <a:sym typeface="Cambria"/>
              </a:rPr>
              <a:t>represents institution to public</a:t>
            </a:r>
            <a:endParaRPr sz="2800" dirty="0">
              <a:solidFill>
                <a:schemeClr val="dk1"/>
              </a:solidFill>
              <a:latin typeface="Cambria"/>
              <a:sym typeface="Cambria"/>
            </a:endParaRPr>
          </a:p>
        </p:txBody>
      </p:sp>
      <p:sp>
        <p:nvSpPr>
          <p:cNvPr id="203" name="Google Shape;203;p36"/>
          <p:cNvSpPr txBox="1"/>
          <p:nvPr/>
        </p:nvSpPr>
        <p:spPr>
          <a:xfrm>
            <a:off x="-1" y="4875875"/>
            <a:ext cx="8901953"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ea typeface="Cambria"/>
                <a:cs typeface="Cambria"/>
                <a:sym typeface="Cambria"/>
              </a:rPr>
              <a:t>1966 Joint Statement</a:t>
            </a:r>
            <a:r>
              <a:rPr lang="en" i="0" u="none" strike="noStrike" cap="none" dirty="0">
                <a:solidFill>
                  <a:schemeClr val="dk1"/>
                </a:solidFill>
                <a:latin typeface="Cambria"/>
                <a:ea typeface="Cambria"/>
                <a:cs typeface="Cambria"/>
                <a:sym typeface="Cambria"/>
              </a:rPr>
              <a:t>, </a:t>
            </a:r>
            <a:r>
              <a:rPr lang="en" u="sng" dirty="0">
                <a:solidFill>
                  <a:schemeClr val="hlink"/>
                </a:solidFill>
                <a:latin typeface="Cambria"/>
                <a:ea typeface="Cambria"/>
                <a:cs typeface="Cambria"/>
                <a:sym typeface="Cambria"/>
                <a:hlinkClick r:id="rId3"/>
              </a:rPr>
              <a:t>https://www.aaup.org/report/statement-government-colleges-and-universities</a:t>
            </a:r>
            <a:endParaRPr dirty="0">
              <a:latin typeface="Cambria"/>
              <a:ea typeface="Cambria"/>
              <a:cs typeface="Cambria"/>
              <a:sym typeface="Cambria"/>
            </a:endParaRPr>
          </a:p>
        </p:txBody>
      </p:sp>
      <p:sp>
        <p:nvSpPr>
          <p:cNvPr id="5" name="Google Shape;176;p32">
            <a:extLst>
              <a:ext uri="{FF2B5EF4-FFF2-40B4-BE49-F238E27FC236}">
                <a16:creationId xmlns:a16="http://schemas.microsoft.com/office/drawing/2014/main" id="{0C8F7995-10D6-0140-8B21-15BF50B13D73}"/>
              </a:ext>
            </a:extLst>
          </p:cNvPr>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en" sz="2800" b="1" dirty="0">
                <a:latin typeface="Cambria"/>
                <a:ea typeface="Cambria"/>
                <a:cs typeface="Cambria"/>
                <a:sym typeface="Cambria"/>
              </a:rPr>
              <a:t>1966 Joi</a:t>
            </a:r>
            <a:r>
              <a:rPr lang="en" sz="2800" b="1" dirty="0">
                <a:latin typeface="Cambria"/>
                <a:sym typeface="Cambria"/>
              </a:rPr>
              <a:t>n</a:t>
            </a:r>
            <a:r>
              <a:rPr lang="en-US" sz="2800" b="1" dirty="0">
                <a:latin typeface="Cambria"/>
                <a:sym typeface="Cambria"/>
              </a:rPr>
              <a:t>t AAUP/ACE/AGB </a:t>
            </a:r>
            <a:r>
              <a:rPr lang="en" sz="2800" b="1" dirty="0">
                <a:latin typeface="Cambria"/>
                <a:ea typeface="Cambria"/>
                <a:cs typeface="Cambria"/>
                <a:sym typeface="Cambria"/>
              </a:rPr>
              <a:t>Statement on Government of Colleges and Universities</a:t>
            </a:r>
            <a:endParaRPr sz="2800" b="1" dirty="0">
              <a:latin typeface="Cambria"/>
              <a:sym typeface="Cambr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5"/>
          <p:cNvSpPr txBox="1">
            <a:spLocks noGrp="1"/>
          </p:cNvSpPr>
          <p:nvPr>
            <p:ph type="body" idx="1"/>
          </p:nvPr>
        </p:nvSpPr>
        <p:spPr>
          <a:xfrm>
            <a:off x="248946" y="1049910"/>
            <a:ext cx="8832300" cy="3433484"/>
          </a:xfrm>
          <a:prstGeom prst="rect">
            <a:avLst/>
          </a:prstGeom>
          <a:noFill/>
          <a:ln>
            <a:noFill/>
          </a:ln>
        </p:spPr>
        <p:txBody>
          <a:bodyPr spcFirstLastPara="1" wrap="square" lIns="68575" tIns="34275" rIns="68575" bIns="34275" anchor="t" anchorCtr="0">
            <a:normAutofit fontScale="62500" lnSpcReduction="20000"/>
          </a:bodyPr>
          <a:lstStyle/>
          <a:p>
            <a:pPr marL="0" lvl="0" indent="0" algn="l" rtl="0">
              <a:lnSpc>
                <a:spcPct val="110000"/>
              </a:lnSpc>
              <a:spcBef>
                <a:spcPts val="0"/>
              </a:spcBef>
              <a:spcAft>
                <a:spcPts val="600"/>
              </a:spcAft>
              <a:buNone/>
            </a:pPr>
            <a:r>
              <a:rPr lang="en" sz="3800" dirty="0">
                <a:solidFill>
                  <a:schemeClr val="dk1"/>
                </a:solidFill>
                <a:latin typeface="Cambria"/>
                <a:sym typeface="Cambria"/>
              </a:rPr>
              <a:t>“Maintains a general overview of the institution”</a:t>
            </a:r>
            <a:endParaRPr sz="3800" dirty="0">
              <a:solidFill>
                <a:schemeClr val="dk1"/>
              </a:solidFill>
              <a:latin typeface="Cambria"/>
              <a:sym typeface="Cambria"/>
            </a:endParaRPr>
          </a:p>
          <a:p>
            <a:pPr marL="457200" lvl="0" indent="-356230" algn="l" rtl="0">
              <a:lnSpc>
                <a:spcPct val="110000"/>
              </a:lnSpc>
              <a:spcBef>
                <a:spcPts val="0"/>
              </a:spcBef>
              <a:spcAft>
                <a:spcPts val="600"/>
              </a:spcAft>
              <a:buSzPct val="100000"/>
              <a:buFont typeface="Cambria"/>
              <a:buChar char="•"/>
            </a:pPr>
            <a:r>
              <a:rPr lang="en" sz="2900" dirty="0">
                <a:solidFill>
                  <a:schemeClr val="dk1"/>
                </a:solidFill>
                <a:latin typeface="Cambria"/>
                <a:sym typeface="Cambria"/>
              </a:rPr>
              <a:t>Entrusts conduct of administration to administrative officers</a:t>
            </a:r>
            <a:endParaRPr sz="2900" dirty="0">
              <a:solidFill>
                <a:schemeClr val="dk1"/>
              </a:solidFill>
              <a:latin typeface="Cambria"/>
              <a:sym typeface="Cambria"/>
            </a:endParaRPr>
          </a:p>
          <a:p>
            <a:pPr marL="457200" lvl="0" indent="-356230" algn="l" rtl="0">
              <a:lnSpc>
                <a:spcPct val="110000"/>
              </a:lnSpc>
              <a:spcBef>
                <a:spcPts val="0"/>
              </a:spcBef>
              <a:spcAft>
                <a:spcPts val="600"/>
              </a:spcAft>
              <a:buSzPct val="100000"/>
              <a:buFont typeface="Cambria"/>
              <a:buChar char="•"/>
            </a:pPr>
            <a:r>
              <a:rPr lang="en" sz="2900" dirty="0">
                <a:solidFill>
                  <a:schemeClr val="dk1"/>
                </a:solidFill>
                <a:latin typeface="Cambria"/>
                <a:sym typeface="Cambria"/>
              </a:rPr>
              <a:t>Entrusts conduct of teaching and research to the faculty</a:t>
            </a:r>
            <a:endParaRPr sz="29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Publishes codified statements defining policies and procedures</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Provides long-term resource planning and oversees endowment</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Obtains capital and operating funds </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Supports institution when “ignorance or ill will threatens” any part </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“In grave crises it will be expected to serve as a champion.”</a:t>
            </a:r>
            <a:endParaRPr sz="3800" dirty="0">
              <a:solidFill>
                <a:schemeClr val="dk1"/>
              </a:solidFill>
              <a:latin typeface="Cambria"/>
              <a:sym typeface="Cambria"/>
            </a:endParaRPr>
          </a:p>
          <a:p>
            <a:pPr marL="0" lvl="0" indent="0" algn="l" rtl="0">
              <a:lnSpc>
                <a:spcPct val="100000"/>
              </a:lnSpc>
              <a:spcBef>
                <a:spcPts val="800"/>
              </a:spcBef>
              <a:spcAft>
                <a:spcPts val="0"/>
              </a:spcAft>
              <a:buNone/>
            </a:pPr>
            <a:endParaRPr sz="2400" dirty="0">
              <a:latin typeface="Cambria"/>
              <a:ea typeface="Cambria"/>
              <a:cs typeface="Cambria"/>
              <a:sym typeface="Cambria"/>
            </a:endParaRPr>
          </a:p>
        </p:txBody>
      </p:sp>
      <p:sp>
        <p:nvSpPr>
          <p:cNvPr id="196" name="Google Shape;196;p35"/>
          <p:cNvSpPr txBox="1"/>
          <p:nvPr/>
        </p:nvSpPr>
        <p:spPr>
          <a:xfrm>
            <a:off x="0" y="4653931"/>
            <a:ext cx="9144000" cy="50010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ea typeface="Cambria"/>
                <a:cs typeface="Cambria"/>
                <a:sym typeface="Cambria"/>
              </a:rPr>
              <a:t>[1] 1966 Joint Statement</a:t>
            </a:r>
            <a:r>
              <a:rPr lang="en" i="0" u="none" strike="noStrike" cap="none" dirty="0">
                <a:solidFill>
                  <a:schemeClr val="dk1"/>
                </a:solidFill>
                <a:latin typeface="Cambria"/>
                <a:ea typeface="Cambria"/>
                <a:cs typeface="Cambria"/>
                <a:sym typeface="Cambria"/>
              </a:rPr>
              <a:t>, </a:t>
            </a:r>
            <a:r>
              <a:rPr lang="en" u="sng" dirty="0">
                <a:solidFill>
                  <a:schemeClr val="hlink"/>
                </a:solidFill>
                <a:latin typeface="Cambria"/>
                <a:ea typeface="Cambria"/>
                <a:cs typeface="Cambria"/>
                <a:sym typeface="Cambria"/>
                <a:hlinkClick r:id="rId3"/>
              </a:rPr>
              <a:t>https://www.aaup.org/report/statement-government-colleges-and-universities</a:t>
            </a:r>
            <a:br>
              <a:rPr lang="en" u="sng" dirty="0">
                <a:solidFill>
                  <a:schemeClr val="hlink"/>
                </a:solidFill>
                <a:latin typeface="Cambria"/>
                <a:ea typeface="Cambria"/>
                <a:cs typeface="Cambria"/>
                <a:sym typeface="Cambria"/>
              </a:rPr>
            </a:br>
            <a:r>
              <a:rPr lang="en" dirty="0">
                <a:solidFill>
                  <a:schemeClr val="dk1"/>
                </a:solidFill>
                <a:latin typeface="Cambria"/>
                <a:ea typeface="Cambria"/>
                <a:cs typeface="Cambria"/>
                <a:sym typeface="Cambria"/>
              </a:rPr>
              <a:t>[2] SACSCOC </a:t>
            </a:r>
            <a:r>
              <a:rPr lang="en-US" dirty="0">
                <a:solidFill>
                  <a:schemeClr val="dk1"/>
                </a:solidFill>
                <a:latin typeface="Cambria"/>
                <a:ea typeface="Cambria"/>
                <a:cs typeface="Cambria"/>
                <a:sym typeface="Cambria"/>
                <a:hlinkClick r:id="rId4"/>
              </a:rPr>
              <a:t>Resource Manual for the Principles of Accreditation: Foundations for Quality Enhancement</a:t>
            </a:r>
            <a:r>
              <a:rPr lang="en-US" dirty="0">
                <a:solidFill>
                  <a:schemeClr val="dk1"/>
                </a:solidFill>
                <a:latin typeface="Cambria"/>
                <a:ea typeface="Cambria"/>
                <a:cs typeface="Cambria"/>
                <a:sym typeface="Cambria"/>
              </a:rPr>
              <a:t>, Feb. 2024</a:t>
            </a:r>
            <a:endParaRPr dirty="0">
              <a:latin typeface="Cambria"/>
              <a:ea typeface="Cambria"/>
              <a:cs typeface="Cambria"/>
              <a:sym typeface="Cambria"/>
            </a:endParaRPr>
          </a:p>
        </p:txBody>
      </p:sp>
      <p:sp>
        <p:nvSpPr>
          <p:cNvPr id="5" name="Google Shape;176;p32">
            <a:extLst>
              <a:ext uri="{FF2B5EF4-FFF2-40B4-BE49-F238E27FC236}">
                <a16:creationId xmlns:a16="http://schemas.microsoft.com/office/drawing/2014/main" id="{8E423904-916B-E51E-84E0-AF37FDF93DA3}"/>
              </a:ext>
            </a:extLst>
          </p:cNvPr>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en" sz="2800" b="1" dirty="0">
                <a:latin typeface="Cambria"/>
                <a:ea typeface="Cambria"/>
                <a:cs typeface="Cambria"/>
                <a:sym typeface="Cambria"/>
              </a:rPr>
              <a:t>1966 Joi</a:t>
            </a:r>
            <a:r>
              <a:rPr lang="en" sz="2800" b="1" dirty="0">
                <a:latin typeface="Cambria"/>
                <a:sym typeface="Cambria"/>
              </a:rPr>
              <a:t>n</a:t>
            </a:r>
            <a:r>
              <a:rPr lang="en-US" sz="2800" b="1" dirty="0">
                <a:latin typeface="Cambria"/>
                <a:sym typeface="Cambria"/>
              </a:rPr>
              <a:t>t AAUP/ACE/AGB </a:t>
            </a:r>
            <a:r>
              <a:rPr lang="en" sz="2800" b="1" dirty="0">
                <a:latin typeface="Cambria"/>
                <a:ea typeface="Cambria"/>
                <a:cs typeface="Cambria"/>
                <a:sym typeface="Cambria"/>
              </a:rPr>
              <a:t>Statement on Government of Colleges and Universities</a:t>
            </a:r>
            <a:endParaRPr sz="2800" b="1" dirty="0">
              <a:latin typeface="Cambria"/>
              <a:sym typeface="Cambria"/>
            </a:endParaRPr>
          </a:p>
        </p:txBody>
      </p:sp>
      <p:sp>
        <p:nvSpPr>
          <p:cNvPr id="6" name="TextBox 5">
            <a:extLst>
              <a:ext uri="{FF2B5EF4-FFF2-40B4-BE49-F238E27FC236}">
                <a16:creationId xmlns:a16="http://schemas.microsoft.com/office/drawing/2014/main" id="{A5879639-357A-3A02-E5A0-EA076D6FEDAB}"/>
              </a:ext>
            </a:extLst>
          </p:cNvPr>
          <p:cNvSpPr txBox="1"/>
          <p:nvPr/>
        </p:nvSpPr>
        <p:spPr>
          <a:xfrm>
            <a:off x="7010398" y="1032153"/>
            <a:ext cx="1909482" cy="830997"/>
          </a:xfrm>
          <a:prstGeom prst="rect">
            <a:avLst/>
          </a:prstGeom>
          <a:noFill/>
        </p:spPr>
        <p:txBody>
          <a:bodyPr wrap="square" rtlCol="0">
            <a:spAutoFit/>
          </a:bodyPr>
          <a:lstStyle/>
          <a:p>
            <a:r>
              <a:rPr lang="en" sz="2400" b="1" dirty="0">
                <a:solidFill>
                  <a:srgbClr val="0432FF"/>
                </a:solidFill>
                <a:latin typeface="Cambria"/>
                <a:sym typeface="Cambria"/>
              </a:rPr>
              <a:t>Governing Board Roles</a:t>
            </a:r>
          </a:p>
        </p:txBody>
      </p:sp>
      <p:sp>
        <p:nvSpPr>
          <p:cNvPr id="3" name="TextBox 2">
            <a:extLst>
              <a:ext uri="{FF2B5EF4-FFF2-40B4-BE49-F238E27FC236}">
                <a16:creationId xmlns:a16="http://schemas.microsoft.com/office/drawing/2014/main" id="{2989A38A-5764-CDFC-44E8-56383709C52B}"/>
              </a:ext>
            </a:extLst>
          </p:cNvPr>
          <p:cNvSpPr txBox="1"/>
          <p:nvPr/>
        </p:nvSpPr>
        <p:spPr>
          <a:xfrm>
            <a:off x="124292" y="4261284"/>
            <a:ext cx="8832300" cy="307777"/>
          </a:xfrm>
          <a:prstGeom prst="rect">
            <a:avLst/>
          </a:prstGeom>
          <a:noFill/>
          <a:ln>
            <a:solidFill>
              <a:schemeClr val="accent1"/>
            </a:solidFill>
          </a:ln>
        </p:spPr>
        <p:txBody>
          <a:bodyPr wrap="square" rtlCol="0">
            <a:spAutoFit/>
          </a:bodyPr>
          <a:lstStyle/>
          <a:p>
            <a:r>
              <a:rPr lang="en-US" dirty="0">
                <a:latin typeface="+mj-lt"/>
              </a:rPr>
              <a:t>SACS: </a:t>
            </a:r>
            <a:r>
              <a:rPr lang="en-US" b="0" i="0" dirty="0">
                <a:solidFill>
                  <a:srgbClr val="000000"/>
                </a:solidFill>
                <a:effectLst/>
                <a:highlight>
                  <a:srgbClr val="FFFFFF"/>
                </a:highlight>
                <a:latin typeface="+mj-lt"/>
              </a:rPr>
              <a:t>"governing board protects the institution from undue influence by external persons or bodies.” [2, p. 29]</a:t>
            </a:r>
            <a:endParaRPr lang="en-US" dirty="0">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5"/>
          <p:cNvSpPr txBox="1">
            <a:spLocks noGrp="1"/>
          </p:cNvSpPr>
          <p:nvPr>
            <p:ph type="body" idx="1"/>
          </p:nvPr>
        </p:nvSpPr>
        <p:spPr>
          <a:xfrm>
            <a:off x="248946" y="1093691"/>
            <a:ext cx="8832300" cy="3433484"/>
          </a:xfrm>
          <a:prstGeom prst="rect">
            <a:avLst/>
          </a:prstGeom>
          <a:noFill/>
          <a:ln>
            <a:noFill/>
          </a:ln>
        </p:spPr>
        <p:txBody>
          <a:bodyPr spcFirstLastPara="1" wrap="square" lIns="68575" tIns="34275" rIns="68575" bIns="34275" anchor="t" anchorCtr="0">
            <a:normAutofit/>
          </a:bodyPr>
          <a:lstStyle/>
          <a:p>
            <a:pPr marL="139700" indent="0">
              <a:spcBef>
                <a:spcPts val="0"/>
              </a:spcBef>
              <a:spcAft>
                <a:spcPts val="600"/>
              </a:spcAft>
              <a:buNone/>
            </a:pPr>
            <a:r>
              <a:rPr lang="en-US" sz="1800" dirty="0">
                <a:effectLst/>
                <a:latin typeface="TimesNewRomanPSMT"/>
              </a:rPr>
              <a:t>1. An institution-wide commitment to the concept of shared governance linking the president, faculty, and all stakeholders in a well-functioning partnership, purposefully devoted to a clearly defined and broadly affirmed institutional vision. </a:t>
            </a:r>
            <a:endParaRPr lang="en-US" sz="6000" dirty="0"/>
          </a:p>
          <a:p>
            <a:pPr marL="139700" indent="0">
              <a:spcBef>
                <a:spcPts val="0"/>
              </a:spcBef>
              <a:spcAft>
                <a:spcPts val="600"/>
              </a:spcAft>
              <a:buNone/>
            </a:pPr>
            <a:r>
              <a:rPr lang="en-US" sz="1800" dirty="0">
                <a:effectLst/>
                <a:latin typeface="TimesNewRomanPSMT"/>
              </a:rPr>
              <a:t>2. An organizational culture of caring, mutual respect, and trust.</a:t>
            </a:r>
          </a:p>
          <a:p>
            <a:pPr marL="139700" indent="0">
              <a:spcBef>
                <a:spcPts val="0"/>
              </a:spcBef>
              <a:spcAft>
                <a:spcPts val="600"/>
              </a:spcAft>
              <a:buNone/>
            </a:pPr>
            <a:r>
              <a:rPr lang="en-US" sz="1800" dirty="0">
                <a:effectLst/>
                <a:latin typeface="TimesNewRomanPSMT"/>
              </a:rPr>
              <a:t>3. Consistently open, bidirectional, and transparent communication without threat or fear of reprisal. </a:t>
            </a:r>
            <a:endParaRPr lang="en-US" sz="6000" dirty="0"/>
          </a:p>
          <a:p>
            <a:pPr marL="139700" indent="0">
              <a:spcBef>
                <a:spcPts val="0"/>
              </a:spcBef>
              <a:spcAft>
                <a:spcPts val="600"/>
              </a:spcAft>
              <a:buNone/>
            </a:pPr>
            <a:r>
              <a:rPr lang="en-US" sz="1800" dirty="0">
                <a:effectLst/>
                <a:latin typeface="TimesNewRomanPSMT"/>
              </a:rPr>
              <a:t>4. A standing elected faculty governance organization recognized institution-wide as the voice of the faculty. </a:t>
            </a:r>
            <a:endParaRPr lang="en-US" sz="6000" dirty="0"/>
          </a:p>
          <a:p>
            <a:pPr marL="139700" indent="0">
              <a:spcBef>
                <a:spcPts val="0"/>
              </a:spcBef>
              <a:spcAft>
                <a:spcPts val="600"/>
              </a:spcAft>
              <a:buNone/>
            </a:pPr>
            <a:r>
              <a:rPr lang="en-US" sz="1800" dirty="0">
                <a:effectLst/>
                <a:latin typeface="TimesNewRomanPSMT"/>
              </a:rPr>
              <a:t>5. Partnership, shared responsibility, and shared accountability in decision-making for all academic, clinical, and research matters ….</a:t>
            </a:r>
          </a:p>
          <a:p>
            <a:pPr marL="139700" indent="0">
              <a:spcBef>
                <a:spcPts val="0"/>
              </a:spcBef>
              <a:spcAft>
                <a:spcPts val="600"/>
              </a:spcAft>
              <a:buNone/>
            </a:pPr>
            <a:r>
              <a:rPr lang="en-US" sz="1800" dirty="0">
                <a:effectLst/>
                <a:latin typeface="TimesNewRomanPSMT"/>
              </a:rPr>
              <a:t>6. A proclivity for action and persistent follow-up on all institutional decisions.</a:t>
            </a:r>
            <a:endParaRPr sz="1800" dirty="0">
              <a:latin typeface="TimesNewRomanPSMT"/>
              <a:sym typeface="Cambria"/>
            </a:endParaRPr>
          </a:p>
        </p:txBody>
      </p:sp>
      <p:sp>
        <p:nvSpPr>
          <p:cNvPr id="196" name="Google Shape;196;p35"/>
          <p:cNvSpPr txBox="1"/>
          <p:nvPr/>
        </p:nvSpPr>
        <p:spPr>
          <a:xfrm>
            <a:off x="0" y="4427950"/>
            <a:ext cx="9144000" cy="7155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sym typeface="Cambria"/>
              </a:rPr>
              <a:t>2016 </a:t>
            </a:r>
            <a:r>
              <a:rPr lang="en-US" dirty="0">
                <a:solidFill>
                  <a:schemeClr val="dk1"/>
                </a:solidFill>
                <a:latin typeface="Cambria"/>
              </a:rPr>
              <a:t>UT </a:t>
            </a:r>
            <a:r>
              <a:rPr lang="en" dirty="0" err="1">
                <a:solidFill>
                  <a:schemeClr val="dk1"/>
                </a:solidFill>
                <a:latin typeface="Cambria"/>
                <a:sym typeface="Cambria"/>
              </a:rPr>
              <a:t>SysFAC</a:t>
            </a:r>
            <a:r>
              <a:rPr lang="en" dirty="0">
                <a:solidFill>
                  <a:schemeClr val="dk1"/>
                </a:solidFill>
                <a:latin typeface="Cambria"/>
                <a:sym typeface="Cambria"/>
              </a:rPr>
              <a:t> </a:t>
            </a:r>
            <a:r>
              <a:rPr lang="en" dirty="0">
                <a:solidFill>
                  <a:schemeClr val="dk1"/>
                </a:solidFill>
                <a:latin typeface="Cambria"/>
                <a:ea typeface="Cambria"/>
                <a:cs typeface="Cambria"/>
                <a:sym typeface="Cambria"/>
              </a:rPr>
              <a:t>Statement</a:t>
            </a:r>
            <a:r>
              <a:rPr lang="en" i="0" u="none" strike="noStrike" cap="none" dirty="0">
                <a:solidFill>
                  <a:schemeClr val="dk1"/>
                </a:solidFill>
                <a:latin typeface="Cambria"/>
                <a:ea typeface="Cambria"/>
                <a:cs typeface="Cambria"/>
                <a:sym typeface="Cambria"/>
              </a:rPr>
              <a:t>, </a:t>
            </a:r>
            <a:r>
              <a:rPr lang="en-US" i="0" u="none" strike="noStrike" cap="none" dirty="0">
                <a:solidFill>
                  <a:schemeClr val="dk1"/>
                </a:solidFill>
                <a:latin typeface="Cambria"/>
                <a:ea typeface="Cambria"/>
                <a:cs typeface="Cambria"/>
                <a:sym typeface="Cambria"/>
                <a:hlinkClick r:id="rId3"/>
              </a:rPr>
              <a:t>https://wikis.utexas.edu/download/attachments/141739715/FINAL%20version%20UTS%20FAC%20White%20Paper%20on%20Shared%20Governance_.pdf</a:t>
            </a:r>
            <a:r>
              <a:rPr lang="en-US" i="0" u="none" strike="noStrike" cap="none" dirty="0">
                <a:solidFill>
                  <a:schemeClr val="dk1"/>
                </a:solidFill>
                <a:latin typeface="Cambria"/>
                <a:ea typeface="Cambria"/>
                <a:cs typeface="Cambria"/>
                <a:sym typeface="Cambria"/>
              </a:rPr>
              <a:t> </a:t>
            </a:r>
            <a:endParaRPr dirty="0">
              <a:latin typeface="Cambria"/>
              <a:ea typeface="Cambria"/>
              <a:cs typeface="Cambria"/>
              <a:sym typeface="Cambria"/>
            </a:endParaRPr>
          </a:p>
        </p:txBody>
      </p:sp>
      <p:sp>
        <p:nvSpPr>
          <p:cNvPr id="5" name="Google Shape;176;p32">
            <a:extLst>
              <a:ext uri="{FF2B5EF4-FFF2-40B4-BE49-F238E27FC236}">
                <a16:creationId xmlns:a16="http://schemas.microsoft.com/office/drawing/2014/main" id="{8E423904-916B-E51E-84E0-AF37FDF93DA3}"/>
              </a:ext>
            </a:extLst>
          </p:cNvPr>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en" sz="2800" b="1" dirty="0">
                <a:latin typeface="Cambria"/>
                <a:ea typeface="Cambria"/>
                <a:cs typeface="Cambria"/>
                <a:sym typeface="Cambria"/>
              </a:rPr>
              <a:t>2016 </a:t>
            </a:r>
            <a:r>
              <a:rPr lang="en-US" sz="2800" b="1" dirty="0">
                <a:latin typeface="Cambria"/>
              </a:rPr>
              <a:t>UT System Faculty Advisory Council</a:t>
            </a:r>
            <a:br>
              <a:rPr lang="en-US" sz="2800" b="1" dirty="0">
                <a:latin typeface="Cambria"/>
              </a:rPr>
            </a:br>
            <a:r>
              <a:rPr lang="en-US" sz="2800" b="1" dirty="0">
                <a:latin typeface="Cambria"/>
              </a:rPr>
              <a:t>Shared Governance White Paper</a:t>
            </a:r>
            <a:endParaRPr sz="2800" b="1" dirty="0">
              <a:latin typeface="Cambria"/>
              <a:sym typeface="Cambria"/>
            </a:endParaRPr>
          </a:p>
        </p:txBody>
      </p:sp>
    </p:spTree>
    <p:extLst>
      <p:ext uri="{BB962C8B-B14F-4D97-AF65-F5344CB8AC3E}">
        <p14:creationId xmlns:p14="http://schemas.microsoft.com/office/powerpoint/2010/main" val="55832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232162"/>
            <a:ext cx="8520600" cy="1167508"/>
          </a:xfrm>
        </p:spPr>
        <p:txBody>
          <a:bodyPr>
            <a:noAutofit/>
          </a:bodyPr>
          <a:lstStyle/>
          <a:p>
            <a:pPr algn="ctr"/>
            <a:r>
              <a:rPr lang="en-US" b="1" dirty="0">
                <a:latin typeface="Cambria" panose="02040503050406030204" pitchFamily="18" charset="0"/>
              </a:rPr>
              <a:t>Faculty Shared Governance</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indent="0">
              <a:buNone/>
            </a:pPr>
            <a:r>
              <a:rPr lang="en-US" sz="2400" dirty="0">
                <a:latin typeface="Cambria" panose="02040503050406030204" pitchFamily="18" charset="0"/>
                <a:cs typeface="Times New Roman" panose="02020603050405020304" pitchFamily="18" charset="0"/>
              </a:rPr>
              <a:t>Has power to make the campus a better place to learn, work, and play for students, staff, faculty, and administrators </a:t>
            </a:r>
            <a:endParaRPr lang="en-US" sz="2400" kern="0"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90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Help improve learning &amp; growth opportunities for all on campus</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kern="0" dirty="0">
                <a:effectLst/>
                <a:latin typeface="Cambria" panose="02040503050406030204" pitchFamily="18" charset="0"/>
                <a:ea typeface="Times New Roman" panose="02020603050405020304" pitchFamily="18" charset="0"/>
                <a:cs typeface="Times New Roman" panose="02020603050405020304" pitchFamily="18" charset="0"/>
              </a:rPr>
              <a:t>Build better climate, relationships</a:t>
            </a:r>
            <a:r>
              <a:rPr lang="en-US" kern="100" dirty="0">
                <a:latin typeface="Cambria" panose="02040503050406030204" pitchFamily="18" charset="0"/>
                <a:ea typeface="Times New Roman" panose="02020603050405020304" pitchFamily="18" charset="0"/>
                <a:cs typeface="Times New Roman" panose="02020603050405020304" pitchFamily="18" charset="0"/>
              </a:rPr>
              <a:t>, </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and communities</a:t>
            </a:r>
            <a:endParaRPr lang="en-US"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kern="0" dirty="0">
                <a:effectLst/>
                <a:latin typeface="Cambria" panose="02040503050406030204" pitchFamily="18" charset="0"/>
                <a:ea typeface="Times New Roman" panose="02020603050405020304" pitchFamily="18" charset="0"/>
                <a:cs typeface="Times New Roman" panose="02020603050405020304" pitchFamily="18" charset="0"/>
              </a:rPr>
              <a:t>Foster better communication, </a:t>
            </a:r>
            <a:r>
              <a:rPr lang="en-US" kern="100" dirty="0">
                <a:latin typeface="Cambria" panose="02040503050406030204" pitchFamily="18" charset="0"/>
                <a:ea typeface="Times New Roman" panose="02020603050405020304" pitchFamily="18" charset="0"/>
                <a:cs typeface="Times New Roman" panose="02020603050405020304" pitchFamily="18" charset="0"/>
              </a:rPr>
              <a:t>h</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ear out disagreements</a:t>
            </a:r>
            <a:r>
              <a:rPr lang="en-US" kern="100" dirty="0">
                <a:latin typeface="Cambria" panose="02040503050406030204" pitchFamily="18" charset="0"/>
                <a:ea typeface="Times New Roman" panose="02020603050405020304" pitchFamily="18" charset="0"/>
                <a:cs typeface="Times New Roman" panose="02020603050405020304" pitchFamily="18" charset="0"/>
              </a:rPr>
              <a:t>, </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and</a:t>
            </a:r>
            <a:r>
              <a:rPr lang="en-US" kern="100" dirty="0">
                <a:latin typeface="Cambria" panose="02040503050406030204" pitchFamily="18" charset="0"/>
                <a:ea typeface="Times New Roman" panose="02020603050405020304" pitchFamily="18" charset="0"/>
                <a:cs typeface="Times New Roman" panose="02020603050405020304" pitchFamily="18" charset="0"/>
              </a:rPr>
              <a:t> r</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esolve conflicts</a:t>
            </a:r>
          </a:p>
          <a:p>
            <a:pPr marL="0" marR="0" indent="0">
              <a:spcBef>
                <a:spcPts val="90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Help provide safe &amp; supportive environments for all on campus</a:t>
            </a:r>
          </a:p>
          <a:p>
            <a:pPr marL="342900"/>
            <a:r>
              <a:rPr lang="en-US" dirty="0">
                <a:latin typeface="Cambria" panose="02040503050406030204" pitchFamily="18" charset="0"/>
                <a:ea typeface="Times New Roman" panose="02020603050405020304" pitchFamily="18" charset="0"/>
                <a:cs typeface="Times New Roman" panose="02020603050405020304" pitchFamily="18" charset="0"/>
              </a:rPr>
              <a:t>H</a:t>
            </a:r>
            <a:r>
              <a:rPr lang="en-US" kern="0" dirty="0">
                <a:effectLst/>
                <a:latin typeface="Cambria" panose="02040503050406030204" pitchFamily="18" charset="0"/>
                <a:ea typeface="Times New Roman" panose="02020603050405020304" pitchFamily="18" charset="0"/>
                <a:cs typeface="Times New Roman" panose="02020603050405020304" pitchFamily="18" charset="0"/>
              </a:rPr>
              <a:t>ealth care, food security, and safety</a:t>
            </a:r>
          </a:p>
          <a:p>
            <a:pPr marL="342900"/>
            <a:r>
              <a:rPr lang="en-US" dirty="0">
                <a:latin typeface="Cambria" panose="02040503050406030204" pitchFamily="18" charset="0"/>
                <a:cs typeface="Times New Roman" panose="02020603050405020304" pitchFamily="18" charset="0"/>
              </a:rPr>
              <a:t>Academic support and professional development</a:t>
            </a:r>
          </a:p>
          <a:p>
            <a:pPr marL="0" indent="0">
              <a:spcBef>
                <a:spcPts val="900"/>
              </a:spcBef>
              <a:buNone/>
            </a:pPr>
            <a:r>
              <a:rPr lang="en-US" sz="2400" dirty="0">
                <a:latin typeface="Cambria" panose="02040503050406030204" pitchFamily="18" charset="0"/>
                <a:cs typeface="Times New Roman" panose="02020603050405020304" pitchFamily="18" charset="0"/>
              </a:rPr>
              <a:t>In departments, colleges, and university-wide</a:t>
            </a:r>
          </a:p>
          <a:p>
            <a:pPr marL="0" indent="0">
              <a:spcBef>
                <a:spcPts val="900"/>
              </a:spcBef>
              <a:buNone/>
            </a:pPr>
            <a:endParaRPr lang="en-US" sz="2400"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150856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232162"/>
            <a:ext cx="8520600" cy="1167508"/>
          </a:xfrm>
        </p:spPr>
        <p:txBody>
          <a:bodyPr>
            <a:noAutofit/>
          </a:bodyPr>
          <a:lstStyle/>
          <a:p>
            <a:pPr algn="ctr"/>
            <a:r>
              <a:rPr lang="en-US" b="1" dirty="0">
                <a:latin typeface="Cambria" panose="02040503050406030204" pitchFamily="18" charset="0"/>
              </a:rPr>
              <a:t>Faculty Senate </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marR="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Membership</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Faculty Senators elected by the faculty</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Faculty Senators represent faculty to the administration</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Deans, VPs, Provost, and President as ex-officio members</a:t>
            </a:r>
            <a:endParaRPr lang="en-US" dirty="0">
              <a:latin typeface="Cambria" panose="02040503050406030204" pitchFamily="18" charset="0"/>
              <a:ea typeface="Times New Roman" panose="02020603050405020304" pitchFamily="18" charset="0"/>
              <a:cs typeface="Times New Roman" panose="02020603050405020304" pitchFamily="18" charset="0"/>
            </a:endParaRPr>
          </a:p>
          <a:p>
            <a:pPr marL="0" indent="0">
              <a:spcBef>
                <a:spcPts val="1200"/>
              </a:spcBef>
              <a:buNone/>
            </a:pPr>
            <a:r>
              <a:rPr lang="en-US" sz="2400" dirty="0">
                <a:latin typeface="Cambria" panose="02040503050406030204" pitchFamily="18" charset="0"/>
                <a:cs typeface="Times New Roman" panose="02020603050405020304" pitchFamily="18" charset="0"/>
              </a:rPr>
              <a:t>Who is invited to Faculty Senate meetings?</a:t>
            </a:r>
            <a:endParaRPr lang="en-US" dirty="0">
              <a:latin typeface="Cambria" panose="02040503050406030204" pitchFamily="18" charset="0"/>
              <a:ea typeface="Times New Roman" panose="02020603050405020304" pitchFamily="18" charset="0"/>
              <a:cs typeface="Times New Roman" panose="02020603050405020304" pitchFamily="18" charset="0"/>
            </a:endParaRPr>
          </a:p>
          <a:p>
            <a:pPr marL="0" indent="0">
              <a:spcBef>
                <a:spcPts val="1200"/>
              </a:spcBef>
              <a:buNone/>
            </a:pPr>
            <a:r>
              <a:rPr lang="en-US" sz="2400" dirty="0">
                <a:latin typeface="Cambria" panose="02040503050406030204" pitchFamily="18" charset="0"/>
                <a:cs typeface="Times New Roman" panose="02020603050405020304" pitchFamily="18" charset="0"/>
              </a:rPr>
              <a:t>How to include student and staff voices?</a:t>
            </a:r>
          </a:p>
          <a:p>
            <a:pPr marL="0" indent="0">
              <a:spcBef>
                <a:spcPts val="1200"/>
              </a:spcBef>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Faculty </a:t>
            </a:r>
            <a:r>
              <a:rPr lang="en-US" sz="2400" dirty="0">
                <a:latin typeface="Cambria" panose="02040503050406030204" pitchFamily="18" charset="0"/>
                <a:cs typeface="Times New Roman" panose="02020603050405020304" pitchFamily="18" charset="0"/>
              </a:rPr>
              <a:t>Senators represent academic units</a:t>
            </a:r>
          </a:p>
          <a:p>
            <a:pPr marL="0" marR="0">
              <a:spcBef>
                <a:spcPts val="0"/>
              </a:spcBef>
              <a:spcAft>
                <a:spcPts val="0"/>
              </a:spcAft>
            </a:pPr>
            <a:r>
              <a:rPr lang="en-US" dirty="0">
                <a:latin typeface="Cambria" panose="02040503050406030204" pitchFamily="18" charset="0"/>
                <a:ea typeface="Times New Roman" panose="02020603050405020304" pitchFamily="18" charset="0"/>
                <a:cs typeface="Times New Roman" panose="02020603050405020304" pitchFamily="18" charset="0"/>
              </a:rPr>
              <a:t>W</a:t>
            </a: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hat about faculty senators to represent tenured faculty? Non-tenured faculty?</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1763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232162"/>
            <a:ext cx="8520600" cy="1167508"/>
          </a:xfrm>
        </p:spPr>
        <p:txBody>
          <a:bodyPr>
            <a:noAutofit/>
          </a:bodyPr>
          <a:lstStyle/>
          <a:p>
            <a:pPr algn="ctr"/>
            <a:r>
              <a:rPr lang="en-US" b="1" dirty="0">
                <a:latin typeface="Cambria" panose="02040503050406030204" pitchFamily="18" charset="0"/>
              </a:rPr>
              <a:t>Faculty Senate – Resources @ UT Austin</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Staff Support</a:t>
            </a: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2 full-time administrative staff</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1 half-time IT staff - elections, meetings, staff support, web pages, etc. </a:t>
            </a:r>
          </a:p>
          <a:p>
            <a:pPr marL="0" marR="0" lvl="0" indent="0">
              <a:spcBef>
                <a:spcPts val="0"/>
              </a:spcBef>
              <a:spcAft>
                <a:spcPts val="0"/>
              </a:spcAft>
              <a:buNone/>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0" indent="0">
              <a:buNone/>
            </a:pPr>
            <a:r>
              <a:rPr lang="en-US" sz="2400" dirty="0">
                <a:latin typeface="Cambria" panose="02040503050406030204" pitchFamily="18" charset="0"/>
                <a:cs typeface="Times New Roman" panose="02020603050405020304" pitchFamily="18" charset="0"/>
              </a:rPr>
              <a:t>Support for Offic</a:t>
            </a: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e</a:t>
            </a:r>
            <a:r>
              <a:rPr lang="en-US" sz="2400" dirty="0">
                <a:latin typeface="Cambria" panose="02040503050406030204" pitchFamily="18" charset="0"/>
                <a:cs typeface="Times New Roman" panose="02020603050405020304" pitchFamily="18" charset="0"/>
              </a:rPr>
              <a:t>rs</a:t>
            </a: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President - 50% time administrative appointment. Reduction in teaching load of two courses.  $15K discretionary funding for summer support or other uses.</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Secretary - Same as President.</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President-Elect - 25% time administrative appointment. Reduction in teaching load of one course.</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Past President - same as President-Elect</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65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232162"/>
            <a:ext cx="8520600" cy="1167508"/>
          </a:xfrm>
        </p:spPr>
        <p:txBody>
          <a:bodyPr>
            <a:noAutofit/>
          </a:bodyPr>
          <a:lstStyle/>
          <a:p>
            <a:pPr algn="ctr"/>
            <a:r>
              <a:rPr lang="en-US" b="1" dirty="0">
                <a:latin typeface="Cambria" panose="02040503050406030204" pitchFamily="18" charset="0"/>
              </a:rPr>
              <a:t>Example Faculty Senate Standing Committees</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4013697"/>
          </a:xfrm>
        </p:spPr>
        <p:txBody>
          <a:bodyPr>
            <a:noAutofit/>
          </a:bodyPr>
          <a:lstStyle/>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Academic Freedom</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Faculty Grievance</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Faculty Workload and Compensation **</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Academic Calendars **</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Educational Policy **</a:t>
            </a:r>
            <a:endParaRPr lang="en-US" sz="2400" kern="1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Research Policy **</a:t>
            </a:r>
          </a:p>
          <a:p>
            <a:pPr marL="0" indent="0">
              <a:buNone/>
            </a:pPr>
            <a:r>
              <a:rPr lang="en-US" sz="2400" dirty="0">
                <a:latin typeface="Cambria" panose="02040503050406030204" pitchFamily="18" charset="0"/>
                <a:cs typeface="Times New Roman" panose="02020603050405020304" pitchFamily="18" charset="0"/>
              </a:rPr>
              <a:t>University Budgets **</a:t>
            </a:r>
            <a:endPar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spcBef>
                <a:spcPts val="2100"/>
              </a:spcBef>
              <a:spcAft>
                <a:spcPts val="0"/>
              </a:spcAft>
              <a:buNone/>
            </a:pP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 Include administrators whose portfolios are aligned with </a:t>
            </a:r>
            <a:r>
              <a:rPr lang="en-US" dirty="0">
                <a:latin typeface="Cambria" panose="02040503050406030204" pitchFamily="18" charset="0"/>
                <a:ea typeface="Times New Roman" panose="02020603050405020304" pitchFamily="18" charset="0"/>
                <a:cs typeface="Times New Roman" panose="02020603050405020304" pitchFamily="18" charset="0"/>
              </a:rPr>
              <a:t>commi</a:t>
            </a: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ttee as ex-officio members-- this will help ideas be implemented. </a:t>
            </a:r>
            <a:r>
              <a:rPr lang="en-US" dirty="0">
                <a:latin typeface="Cambria" panose="02040503050406030204" pitchFamily="18" charset="0"/>
                <a:ea typeface="Times New Roman" panose="02020603050405020304" pitchFamily="18" charset="0"/>
                <a:cs typeface="Times New Roman" panose="02020603050405020304" pitchFamily="18" charset="0"/>
              </a:rPr>
              <a:t>I</a:t>
            </a:r>
            <a:r>
              <a:rPr lang="en-US" sz="1800" kern="0" dirty="0">
                <a:effectLst/>
                <a:latin typeface="Cambria" panose="02040503050406030204" pitchFamily="18" charset="0"/>
                <a:ea typeface="Times New Roman" panose="02020603050405020304" pitchFamily="18" charset="0"/>
                <a:cs typeface="Times New Roman" panose="02020603050405020304" pitchFamily="18" charset="0"/>
              </a:rPr>
              <a:t>nclude student/staff government reps.</a:t>
            </a:r>
            <a:endParaRPr lang="en-US" sz="1800" kern="100" dirty="0">
              <a:effectLst/>
              <a:latin typeface="Cambria" panose="0204050305040603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3902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125507" y="232162"/>
            <a:ext cx="8857127" cy="1167508"/>
          </a:xfrm>
        </p:spPr>
        <p:txBody>
          <a:bodyPr>
            <a:noAutofit/>
          </a:bodyPr>
          <a:lstStyle/>
          <a:p>
            <a:pPr algn="ctr"/>
            <a:r>
              <a:rPr lang="en-US" b="1" dirty="0">
                <a:latin typeface="Cambria" panose="02040503050406030204" pitchFamily="18" charset="0"/>
              </a:rPr>
              <a:t>Example Joint Faculty Senate – Provost Task Forces</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marR="0" lvl="0" indent="0">
              <a:lnSpc>
                <a:spcPct val="110000"/>
              </a:lnSpc>
              <a:spcAft>
                <a:spcPts val="60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Faculty grievance policy revision</a:t>
            </a:r>
          </a:p>
          <a:p>
            <a:pPr marL="0" indent="0">
              <a:lnSpc>
                <a:spcPct val="110000"/>
              </a:lnSpc>
              <a:spcAft>
                <a:spcPts val="600"/>
              </a:spcAft>
              <a:buNone/>
            </a:pPr>
            <a:r>
              <a:rPr lang="en-US" sz="2400" dirty="0">
                <a:latin typeface="Cambria" panose="02040503050406030204" pitchFamily="18" charset="0"/>
                <a:cs typeface="Times New Roman" panose="02020603050405020304" pitchFamily="18" charset="0"/>
              </a:rPr>
              <a:t>COVID grading policies </a:t>
            </a:r>
            <a:r>
              <a:rPr lang="en-US" sz="2000" dirty="0">
                <a:latin typeface="Cambria" panose="02040503050406030204" pitchFamily="18" charset="0"/>
                <a:cs typeface="Times New Roman" panose="02020603050405020304" pitchFamily="18" charset="0"/>
              </a:rPr>
              <a:t>(Mar. 13-26, 2020)</a:t>
            </a:r>
          </a:p>
          <a:p>
            <a:pPr marL="0" indent="0">
              <a:lnSpc>
                <a:spcPct val="110000"/>
              </a:lnSpc>
              <a:spcAft>
                <a:spcPts val="60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Academic calendar modification</a:t>
            </a:r>
          </a:p>
          <a:p>
            <a:pPr marL="0" marR="0" lvl="0" indent="0">
              <a:lnSpc>
                <a:spcPct val="110000"/>
              </a:lnSpc>
              <a:spcAft>
                <a:spcPts val="60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Course </a:t>
            </a:r>
            <a:r>
              <a:rPr lang="en-US" sz="2400" dirty="0">
                <a:latin typeface="Cambria" panose="02040503050406030204" pitchFamily="18" charset="0"/>
                <a:cs typeface="Times New Roman" panose="02020603050405020304" pitchFamily="18" charset="0"/>
              </a:rPr>
              <a:t>evaluation survey redesign</a:t>
            </a:r>
          </a:p>
          <a:p>
            <a:pPr marL="0" marR="0" lvl="0" indent="0">
              <a:lnSpc>
                <a:spcPct val="110000"/>
              </a:lnSpc>
              <a:spcAft>
                <a:spcPts val="600"/>
              </a:spcAft>
              <a:buNone/>
            </a:pPr>
            <a:r>
              <a:rPr lang="en-US" sz="2400" dirty="0">
                <a:latin typeface="Cambria" panose="02040503050406030204" pitchFamily="18" charset="0"/>
                <a:cs typeface="Times New Roman" panose="02020603050405020304" pitchFamily="18" charset="0"/>
              </a:rPr>
              <a:t>Financial exigency policy </a:t>
            </a:r>
            <a:r>
              <a:rPr lang="en-US" sz="2000" dirty="0">
                <a:latin typeface="Cambria" panose="02040503050406030204" pitchFamily="18" charset="0"/>
                <a:cs typeface="Times New Roman" panose="02020603050405020304" pitchFamily="18" charset="0"/>
              </a:rPr>
              <a:t>(2015-2020)</a:t>
            </a:r>
          </a:p>
          <a:p>
            <a:pPr marL="0" marR="0" lvl="0" indent="0">
              <a:lnSpc>
                <a:spcPct val="110000"/>
              </a:lnSpc>
              <a:spcAft>
                <a:spcPts val="600"/>
              </a:spcAft>
              <a:buNone/>
            </a:pPr>
            <a:r>
              <a:rPr lang="en-US" sz="2400" dirty="0">
                <a:latin typeface="Cambria" panose="02040503050406030204" pitchFamily="18" charset="0"/>
                <a:cs typeface="Times New Roman" panose="02020603050405020304" pitchFamily="18" charset="0"/>
              </a:rPr>
              <a:t>Non-tenure-track faculty</a:t>
            </a:r>
          </a:p>
          <a:p>
            <a:pPr marL="0" marR="0" indent="0">
              <a:spcBef>
                <a:spcPts val="0"/>
              </a:spcBef>
              <a:spcAft>
                <a:spcPts val="0"/>
              </a:spcAft>
              <a:buNone/>
            </a:pP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dirty="0">
                <a:latin typeface="Times New Roman" panose="02020603050405020304" pitchFamily="18" charset="0"/>
                <a:ea typeface="Times New Roman" panose="02020603050405020304" pitchFamily="18" charset="0"/>
                <a:cs typeface="Times New Roman" panose="02020603050405020304" pitchFamily="18" charset="0"/>
              </a:rPr>
              <a:t>Na</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tural to draw faculty members from relevant standing committee members and Faculty Senate Executive Committee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B20AF66-3AB6-1FDC-8746-16BD7CA955DF}"/>
              </a:ext>
            </a:extLst>
          </p:cNvPr>
          <p:cNvSpPr txBox="1"/>
          <p:nvPr/>
        </p:nvSpPr>
        <p:spPr>
          <a:xfrm>
            <a:off x="6526307" y="1091859"/>
            <a:ext cx="2142564" cy="830997"/>
          </a:xfrm>
          <a:prstGeom prst="rect">
            <a:avLst/>
          </a:prstGeom>
          <a:solidFill>
            <a:srgbClr val="FFC000"/>
          </a:solidFill>
          <a:ln>
            <a:solidFill>
              <a:schemeClr val="accent1"/>
            </a:solidFill>
          </a:ln>
        </p:spPr>
        <p:txBody>
          <a:bodyPr wrap="square" rtlCol="0">
            <a:spAutoFit/>
          </a:bodyPr>
          <a:lstStyle/>
          <a:p>
            <a:pPr algn="ctr"/>
            <a:r>
              <a:rPr lang="en-US" sz="2400" dirty="0">
                <a:latin typeface="Cambria" panose="02040503050406030204" pitchFamily="18" charset="0"/>
              </a:rPr>
              <a:t>Examples @ UT Austin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8574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125507" y="232162"/>
            <a:ext cx="8857127" cy="1167508"/>
          </a:xfrm>
        </p:spPr>
        <p:txBody>
          <a:bodyPr>
            <a:noAutofit/>
          </a:bodyPr>
          <a:lstStyle/>
          <a:p>
            <a:pPr algn="ctr"/>
            <a:r>
              <a:rPr lang="en-US" b="1" dirty="0">
                <a:latin typeface="Cambria" panose="02040503050406030204" pitchFamily="18" charset="0"/>
              </a:rPr>
              <a:t>Auxiliary Orgs to Help Faculty Senate </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8706792" cy="3897155"/>
          </a:xfrm>
        </p:spPr>
        <p:txBody>
          <a:bodyPr>
            <a:noAutofit/>
          </a:bodyPr>
          <a:lstStyle/>
          <a:p>
            <a:pPr marL="0" marR="0" indent="0">
              <a:spcBef>
                <a:spcPts val="0"/>
              </a:spcBef>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AAUP members on campus</a:t>
            </a:r>
          </a:p>
          <a:p>
            <a:pPr marL="342900"/>
            <a:r>
              <a:rPr lang="en-US" b="0" i="0" dirty="0">
                <a:solidFill>
                  <a:srgbClr val="2B2924"/>
                </a:solidFill>
                <a:effectLst/>
                <a:latin typeface="Cambria" panose="02040503050406030204" pitchFamily="18" charset="0"/>
              </a:rPr>
              <a:t>Gives training on AAUP principles of academic freedom and shared governance</a:t>
            </a:r>
          </a:p>
          <a:p>
            <a:pPr marL="342900"/>
            <a:r>
              <a:rPr lang="en-US" sz="1800" b="0" i="0" dirty="0">
                <a:solidFill>
                  <a:srgbClr val="2B2924"/>
                </a:solidFill>
                <a:effectLst/>
                <a:latin typeface="Cambria" panose="02040503050406030204" pitchFamily="18" charset="0"/>
              </a:rPr>
              <a:t>Works with Faculty Senate to influence changes to campus policies</a:t>
            </a:r>
          </a:p>
          <a:p>
            <a:pPr marL="342900">
              <a:spcAft>
                <a:spcPts val="1200"/>
              </a:spcAft>
            </a:pPr>
            <a:r>
              <a:rPr lang="en-US" dirty="0">
                <a:solidFill>
                  <a:srgbClr val="2B2924"/>
                </a:solidFill>
                <a:latin typeface="Cambria" panose="02040503050406030204" pitchFamily="18" charset="0"/>
              </a:rPr>
              <a:t>Encoura</a:t>
            </a:r>
            <a:r>
              <a:rPr lang="en-US" sz="1800" b="0" i="0" dirty="0">
                <a:solidFill>
                  <a:srgbClr val="2B2924"/>
                </a:solidFill>
                <a:effectLst/>
                <a:latin typeface="Cambria" panose="02040503050406030204" pitchFamily="18" charset="0"/>
              </a:rPr>
              <a:t>ges members to run for Faculty Senate</a:t>
            </a:r>
            <a:endParaRPr lang="en-US" kern="0" dirty="0">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0"/>
              </a:spcBef>
              <a:spcAft>
                <a:spcPts val="120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hlinkClick r:id="rId2"/>
              </a:rPr>
              <a:t>UT System Faculty Advisory Council</a:t>
            </a: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 – association of </a:t>
            </a:r>
            <a:r>
              <a:rPr lang="en-US" sz="2400" dirty="0">
                <a:latin typeface="Cambria" panose="02040503050406030204" pitchFamily="18" charset="0"/>
              </a:rPr>
              <a:t>Faculty Senates of all UT campuses</a:t>
            </a:r>
          </a:p>
          <a:p>
            <a:pPr marL="0" marR="0" indent="0">
              <a:spcBef>
                <a:spcPts val="0"/>
              </a:spcBef>
              <a:spcAft>
                <a:spcPts val="1200"/>
              </a:spcAft>
              <a:buNone/>
            </a:pP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hlinkClick r:id="rId3"/>
              </a:rPr>
              <a:t>Texas Council of Faculty Senates</a:t>
            </a:r>
            <a:r>
              <a:rPr lang="en-US" sz="2400" kern="0" dirty="0">
                <a:effectLst/>
                <a:latin typeface="Cambria" panose="02040503050406030204" pitchFamily="18" charset="0"/>
                <a:ea typeface="Times New Roman" panose="02020603050405020304" pitchFamily="18" charset="0"/>
                <a:cs typeface="Times New Roman" panose="02020603050405020304" pitchFamily="18" charset="0"/>
              </a:rPr>
              <a:t> – association of </a:t>
            </a:r>
            <a:r>
              <a:rPr lang="en-US" sz="2400" dirty="0">
                <a:latin typeface="Cambria" panose="02040503050406030204" pitchFamily="18" charset="0"/>
              </a:rPr>
              <a:t>Faculty Senates of all 38 public universities </a:t>
            </a:r>
          </a:p>
          <a:p>
            <a:pPr marL="0" marR="0" indent="0">
              <a:spcBef>
                <a:spcPts val="0"/>
              </a:spcBef>
              <a:spcAft>
                <a:spcPts val="0"/>
              </a:spcAft>
              <a:buNone/>
            </a:pP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8064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125507" y="232162"/>
            <a:ext cx="8857127" cy="665479"/>
          </a:xfrm>
        </p:spPr>
        <p:txBody>
          <a:bodyPr>
            <a:noAutofit/>
          </a:bodyPr>
          <a:lstStyle/>
          <a:p>
            <a:pPr algn="ctr"/>
            <a:r>
              <a:rPr lang="en-US" b="1" dirty="0">
                <a:latin typeface="Cambria" panose="02040503050406030204" pitchFamily="18" charset="0"/>
              </a:rPr>
              <a:t>Peer Teaching Dialogues</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97641"/>
            <a:ext cx="7167373" cy="4013697"/>
          </a:xfrm>
        </p:spPr>
        <p:txBody>
          <a:bodyPr>
            <a:noAutofit/>
          </a:bodyPr>
          <a:lstStyle/>
          <a:p>
            <a:pPr marL="114300" indent="0">
              <a:buNone/>
            </a:pPr>
            <a:r>
              <a:rPr lang="en-US" sz="2400" dirty="0">
                <a:latin typeface="Cambria" panose="02040503050406030204" pitchFamily="18" charset="0"/>
                <a:cs typeface="Times New Roman" panose="02020603050405020304" pitchFamily="18" charset="0"/>
              </a:rPr>
              <a:t>Helps inform a holistic view of teaching</a:t>
            </a:r>
          </a:p>
          <a:p>
            <a:pPr marL="114300" indent="0">
              <a:buNone/>
            </a:pPr>
            <a:endParaRPr lang="en-US" sz="2000" dirty="0">
              <a:latin typeface="Cambria" panose="02040503050406030204" pitchFamily="18" charset="0"/>
              <a:cs typeface="Times New Roman" panose="02020603050405020304" pitchFamily="18" charset="0"/>
            </a:endParaRPr>
          </a:p>
          <a:p>
            <a:pPr marL="114300" indent="0">
              <a:buNone/>
            </a:pPr>
            <a:r>
              <a:rPr lang="en-US" sz="2400" dirty="0">
                <a:latin typeface="Cambria" panose="02040503050406030204" pitchFamily="18" charset="0"/>
                <a:cs typeface="Times New Roman" panose="02020603050405020304" pitchFamily="18" charset="0"/>
              </a:rPr>
              <a:t>Formative peer teaching dialogue (</a:t>
            </a:r>
            <a:r>
              <a:rPr lang="en-US" sz="2400" i="1" dirty="0">
                <a:latin typeface="Cambria" panose="02040503050406030204" pitchFamily="18" charset="0"/>
                <a:cs typeface="Times New Roman" panose="02020603050405020304" pitchFamily="18" charset="0"/>
              </a:rPr>
              <a:t>see next slide</a:t>
            </a:r>
            <a:r>
              <a:rPr lang="en-US" sz="2400" dirty="0">
                <a:latin typeface="Cambria" panose="02040503050406030204" pitchFamily="18" charset="0"/>
                <a:cs typeface="Times New Roman" panose="02020603050405020304" pitchFamily="18" charset="0"/>
              </a:rPr>
              <a:t>)</a:t>
            </a:r>
          </a:p>
          <a:p>
            <a:r>
              <a:rPr lang="en-US" sz="1800" dirty="0">
                <a:latin typeface="Cambria" panose="02040503050406030204" pitchFamily="18" charset="0"/>
                <a:cs typeface="Times New Roman" panose="02020603050405020304" pitchFamily="18" charset="0"/>
              </a:rPr>
              <a:t>Opportunity to examine and modify one’s teaching </a:t>
            </a:r>
          </a:p>
          <a:p>
            <a:r>
              <a:rPr lang="en-US" sz="1800" dirty="0">
                <a:latin typeface="Cambria" panose="02040503050406030204" pitchFamily="18" charset="0"/>
                <a:cs typeface="Times New Roman" panose="02020603050405020304" pitchFamily="18" charset="0"/>
              </a:rPr>
              <a:t>Based on shared understanding of good teaching</a:t>
            </a:r>
          </a:p>
          <a:p>
            <a:r>
              <a:rPr lang="en-US" sz="1800" dirty="0">
                <a:latin typeface="Cambria" panose="02040503050406030204" pitchFamily="18" charset="0"/>
                <a:cs typeface="Times New Roman" panose="02020603050405020304" pitchFamily="18" charset="0"/>
              </a:rPr>
              <a:t>Ongoing process can help trajectory over time</a:t>
            </a:r>
          </a:p>
          <a:p>
            <a:pPr marL="114300" indent="0">
              <a:buNone/>
            </a:pPr>
            <a:endParaRPr lang="en-US" sz="2000" dirty="0">
              <a:latin typeface="Cambria" panose="02040503050406030204" pitchFamily="18" charset="0"/>
              <a:cs typeface="Times New Roman" panose="02020603050405020304" pitchFamily="18" charset="0"/>
            </a:endParaRPr>
          </a:p>
          <a:p>
            <a:pPr marL="114300" indent="0">
              <a:buNone/>
            </a:pPr>
            <a:r>
              <a:rPr lang="en-US" sz="2400" dirty="0">
                <a:latin typeface="Cambria" panose="02040503050406030204" pitchFamily="18" charset="0"/>
                <a:cs typeface="Times New Roman" panose="02020603050405020304" pitchFamily="18" charset="0"/>
              </a:rPr>
              <a:t>Summative review of teaching</a:t>
            </a:r>
          </a:p>
          <a:p>
            <a:r>
              <a:rPr lang="en-US" sz="1800" dirty="0">
                <a:latin typeface="Cambria" panose="02040503050406030204" pitchFamily="18" charset="0"/>
                <a:cs typeface="Times New Roman" panose="02020603050405020304" pitchFamily="18" charset="0"/>
              </a:rPr>
              <a:t>Used in merit, promotion, tenure, and post-tenure reviews</a:t>
            </a:r>
          </a:p>
          <a:p>
            <a:r>
              <a:rPr lang="en-US" sz="1800" dirty="0">
                <a:latin typeface="Cambria" panose="02040503050406030204" pitchFamily="18" charset="0"/>
                <a:cs typeface="Times New Roman" panose="02020603050405020304" pitchFamily="18" charset="0"/>
              </a:rPr>
              <a:t>Based on course instructor survey scores and comments, formative peer teaching dialogues, faculty’s statement, etc.</a:t>
            </a:r>
          </a:p>
          <a:p>
            <a:pPr marL="0" marR="0" indent="0">
              <a:spcBef>
                <a:spcPts val="0"/>
              </a:spcBef>
              <a:spcAft>
                <a:spcPts val="0"/>
              </a:spcAft>
              <a:buNone/>
            </a:pP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9485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8906" y="745366"/>
            <a:ext cx="4952909" cy="939392"/>
          </a:xfrm>
        </p:spPr>
        <p:txBody>
          <a:bodyPr>
            <a:normAutofit fontScale="92500"/>
          </a:bodyPr>
          <a:lstStyle/>
          <a:p>
            <a:pPr marL="0" indent="0">
              <a:buNone/>
            </a:pPr>
            <a:r>
              <a:rPr lang="en-US" sz="2250" b="1" dirty="0">
                <a:solidFill>
                  <a:srgbClr val="FF6600"/>
                </a:solidFill>
              </a:rPr>
              <a:t>Examine course materials</a:t>
            </a:r>
          </a:p>
          <a:p>
            <a:pPr marL="0" indent="0">
              <a:buNone/>
            </a:pPr>
            <a:r>
              <a:rPr lang="en-US" sz="2250" b="1" dirty="0">
                <a:solidFill>
                  <a:srgbClr val="FF6600"/>
                </a:solidFill>
              </a:rPr>
              <a:t>Discuss class expectations &amp; content</a:t>
            </a:r>
          </a:p>
        </p:txBody>
      </p:sp>
      <p:sp>
        <p:nvSpPr>
          <p:cNvPr id="4" name="TextBox 3"/>
          <p:cNvSpPr txBox="1"/>
          <p:nvPr/>
        </p:nvSpPr>
        <p:spPr>
          <a:xfrm>
            <a:off x="5586984" y="4838280"/>
            <a:ext cx="3545810" cy="307777"/>
          </a:xfrm>
          <a:prstGeom prst="rect">
            <a:avLst/>
          </a:prstGeom>
          <a:noFill/>
        </p:spPr>
        <p:txBody>
          <a:bodyPr wrap="square" rtlCol="0">
            <a:spAutoFit/>
          </a:bodyPr>
          <a:lstStyle/>
          <a:p>
            <a:pPr algn="r"/>
            <a:r>
              <a:rPr lang="en-US" dirty="0">
                <a:latin typeface="Cambria" panose="02040503050406030204" pitchFamily="18" charset="0"/>
              </a:rPr>
              <a:t>https://</a:t>
            </a:r>
            <a:r>
              <a:rPr lang="en-US" dirty="0" err="1">
                <a:latin typeface="Cambria" panose="02040503050406030204" pitchFamily="18" charset="0"/>
              </a:rPr>
              <a:t>ctl.utexas.edu</a:t>
            </a:r>
            <a:r>
              <a:rPr lang="en-US" dirty="0">
                <a:latin typeface="Cambria" panose="02040503050406030204" pitchFamily="18" charset="0"/>
              </a:rPr>
              <a:t>/peer-observation</a:t>
            </a:r>
          </a:p>
        </p:txBody>
      </p:sp>
      <p:sp>
        <p:nvSpPr>
          <p:cNvPr id="5" name="Rounded Rectangle 4"/>
          <p:cNvSpPr/>
          <p:nvPr/>
        </p:nvSpPr>
        <p:spPr>
          <a:xfrm>
            <a:off x="914400" y="718905"/>
            <a:ext cx="1553141" cy="939392"/>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Pre-Observation</a:t>
            </a:r>
          </a:p>
        </p:txBody>
      </p:sp>
      <p:sp>
        <p:nvSpPr>
          <p:cNvPr id="6" name="Rounded Rectangle 5"/>
          <p:cNvSpPr/>
          <p:nvPr/>
        </p:nvSpPr>
        <p:spPr>
          <a:xfrm>
            <a:off x="914400" y="1812292"/>
            <a:ext cx="1574832" cy="939392"/>
          </a:xfrm>
          <a:prstGeom prst="round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Observation</a:t>
            </a:r>
          </a:p>
        </p:txBody>
      </p:sp>
      <p:sp>
        <p:nvSpPr>
          <p:cNvPr id="7" name="Rounded Rectangle 6"/>
          <p:cNvSpPr/>
          <p:nvPr/>
        </p:nvSpPr>
        <p:spPr>
          <a:xfrm>
            <a:off x="944552" y="2902001"/>
            <a:ext cx="1574832" cy="939392"/>
          </a:xfrm>
          <a:prstGeom prst="roundRect">
            <a:avLst/>
          </a:prstGeom>
          <a:solidFill>
            <a:srgbClr val="FFCC6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Post-Observation</a:t>
            </a:r>
          </a:p>
        </p:txBody>
      </p:sp>
      <p:sp>
        <p:nvSpPr>
          <p:cNvPr id="8" name="Rounded Rectangle 7"/>
          <p:cNvSpPr/>
          <p:nvPr/>
        </p:nvSpPr>
        <p:spPr>
          <a:xfrm>
            <a:off x="944552" y="4008616"/>
            <a:ext cx="1544680" cy="939392"/>
          </a:xfrm>
          <a:prstGeom prst="round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Reflective</a:t>
            </a:r>
          </a:p>
          <a:p>
            <a:pPr algn="ctr"/>
            <a:r>
              <a:rPr lang="en-US" sz="1800" dirty="0"/>
              <a:t>Summary</a:t>
            </a:r>
          </a:p>
        </p:txBody>
      </p:sp>
      <p:sp>
        <p:nvSpPr>
          <p:cNvPr id="9" name="Content Placeholder 2"/>
          <p:cNvSpPr txBox="1">
            <a:spLocks/>
          </p:cNvSpPr>
          <p:nvPr/>
        </p:nvSpPr>
        <p:spPr>
          <a:xfrm>
            <a:off x="2718907" y="1878445"/>
            <a:ext cx="4762730" cy="939392"/>
          </a:xfrm>
          <a:prstGeom prst="rect">
            <a:avLst/>
          </a:prstGeom>
        </p:spPr>
        <p:txBody>
          <a:bodyPr vert="horz" lIns="68580" tIns="34290" rIns="68580" bIns="3429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250" b="1" dirty="0">
                <a:solidFill>
                  <a:schemeClr val="bg1">
                    <a:lumMod val="65000"/>
                  </a:schemeClr>
                </a:solidFill>
              </a:rPr>
              <a:t>Observe teaching content &amp; style</a:t>
            </a:r>
          </a:p>
          <a:p>
            <a:pPr marL="0" indent="0">
              <a:buNone/>
            </a:pPr>
            <a:r>
              <a:rPr lang="en-US" sz="2250" b="1" dirty="0">
                <a:solidFill>
                  <a:schemeClr val="bg1">
                    <a:lumMod val="65000"/>
                  </a:schemeClr>
                </a:solidFill>
              </a:rPr>
              <a:t>View student participation &amp; learning</a:t>
            </a:r>
            <a:endParaRPr lang="en-US" sz="2400" b="1" dirty="0">
              <a:solidFill>
                <a:schemeClr val="bg1">
                  <a:lumMod val="65000"/>
                </a:schemeClr>
              </a:solidFill>
            </a:endParaRPr>
          </a:p>
        </p:txBody>
      </p:sp>
      <p:sp>
        <p:nvSpPr>
          <p:cNvPr id="10" name="Content Placeholder 2"/>
          <p:cNvSpPr txBox="1">
            <a:spLocks/>
          </p:cNvSpPr>
          <p:nvPr/>
        </p:nvSpPr>
        <p:spPr>
          <a:xfrm>
            <a:off x="2718907" y="2905675"/>
            <a:ext cx="4610009" cy="939392"/>
          </a:xfrm>
          <a:prstGeom prst="rect">
            <a:avLst/>
          </a:prstGeom>
        </p:spPr>
        <p:txBody>
          <a:bodyPr vert="horz" lIns="68580" tIns="34290" rIns="68580" bIns="3429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250" b="1" dirty="0">
                <a:solidFill>
                  <a:srgbClr val="FFCC66"/>
                </a:solidFill>
              </a:rPr>
              <a:t>Discuss impressions of materials</a:t>
            </a:r>
          </a:p>
          <a:p>
            <a:pPr marL="0" indent="0">
              <a:buNone/>
            </a:pPr>
            <a:r>
              <a:rPr lang="en-US" sz="2250" b="1" dirty="0">
                <a:solidFill>
                  <a:srgbClr val="FFCC66"/>
                </a:solidFill>
              </a:rPr>
              <a:t>Discuss classroom observations</a:t>
            </a:r>
            <a:endParaRPr lang="en-US" sz="2400" b="1" dirty="0">
              <a:solidFill>
                <a:srgbClr val="FFCC66"/>
              </a:solidFill>
            </a:endParaRPr>
          </a:p>
        </p:txBody>
      </p:sp>
      <p:sp>
        <p:nvSpPr>
          <p:cNvPr id="11" name="Content Placeholder 2"/>
          <p:cNvSpPr txBox="1">
            <a:spLocks/>
          </p:cNvSpPr>
          <p:nvPr/>
        </p:nvSpPr>
        <p:spPr>
          <a:xfrm>
            <a:off x="2718907" y="3985828"/>
            <a:ext cx="4762730" cy="939392"/>
          </a:xfrm>
          <a:prstGeom prst="rect">
            <a:avLst/>
          </a:prstGeom>
        </p:spPr>
        <p:txBody>
          <a:bodyPr vert="horz" lIns="68580" tIns="34290" rIns="68580" bIns="3429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solidFill>
                  <a:srgbClr val="3366FF"/>
                </a:solidFill>
              </a:rPr>
              <a:t>Instructor analyzes teaching</a:t>
            </a:r>
          </a:p>
          <a:p>
            <a:pPr marL="0" indent="0">
              <a:buNone/>
            </a:pPr>
            <a:r>
              <a:rPr lang="en-US" sz="2400" b="1" dirty="0">
                <a:solidFill>
                  <a:srgbClr val="3366FF"/>
                </a:solidFill>
              </a:rPr>
              <a:t>Instructor reflects on student learning </a:t>
            </a:r>
          </a:p>
        </p:txBody>
      </p:sp>
      <p:sp>
        <p:nvSpPr>
          <p:cNvPr id="14" name="Title 1">
            <a:extLst>
              <a:ext uri="{FF2B5EF4-FFF2-40B4-BE49-F238E27FC236}">
                <a16:creationId xmlns:a16="http://schemas.microsoft.com/office/drawing/2014/main" id="{E7D3C9D7-464F-8E70-B554-876E4C78CFE6}"/>
              </a:ext>
            </a:extLst>
          </p:cNvPr>
          <p:cNvSpPr>
            <a:spLocks noGrp="1"/>
          </p:cNvSpPr>
          <p:nvPr>
            <p:ph type="title"/>
          </p:nvPr>
        </p:nvSpPr>
        <p:spPr>
          <a:xfrm>
            <a:off x="0" y="-14726"/>
            <a:ext cx="9132793" cy="665479"/>
          </a:xfrm>
        </p:spPr>
        <p:txBody>
          <a:bodyPr>
            <a:noAutofit/>
          </a:bodyPr>
          <a:lstStyle/>
          <a:p>
            <a:pPr algn="ctr"/>
            <a:r>
              <a:rPr lang="en-US" sz="2800" b="1" dirty="0">
                <a:latin typeface="Cambria" panose="02040503050406030204" pitchFamily="18" charset="0"/>
              </a:rPr>
              <a:t>Peer Teaching Dialogues</a:t>
            </a:r>
          </a:p>
        </p:txBody>
      </p:sp>
    </p:spTree>
    <p:extLst>
      <p:ext uri="{BB962C8B-B14F-4D97-AF65-F5344CB8AC3E}">
        <p14:creationId xmlns:p14="http://schemas.microsoft.com/office/powerpoint/2010/main" val="145897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P spid="6" grpId="0" animBg="1"/>
      <p:bldP spid="7" grpId="0" animBg="1"/>
      <p:bldP spid="8" grpId="0" animBg="1"/>
      <p:bldP spid="9" grpId="0" build="p"/>
      <p:bldP spid="10" grpId="0" build="p"/>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09179-96E4-A585-A57C-A8292E12510E}"/>
              </a:ext>
            </a:extLst>
          </p:cNvPr>
          <p:cNvSpPr>
            <a:spLocks noGrp="1"/>
          </p:cNvSpPr>
          <p:nvPr>
            <p:ph type="title"/>
          </p:nvPr>
        </p:nvSpPr>
        <p:spPr>
          <a:xfrm>
            <a:off x="628650" y="103515"/>
            <a:ext cx="7886700" cy="994172"/>
          </a:xfrm>
        </p:spPr>
        <p:txBody>
          <a:bodyPr>
            <a:normAutofit/>
          </a:bodyPr>
          <a:lstStyle/>
          <a:p>
            <a:pPr algn="ctr"/>
            <a:r>
              <a:rPr lang="en-US" sz="2800" b="1" dirty="0">
                <a:latin typeface="Cambria" panose="02040503050406030204" pitchFamily="18" charset="0"/>
              </a:rPr>
              <a:t>Supplemental Slides</a:t>
            </a:r>
            <a:endParaRPr lang="en-US" sz="2800" dirty="0"/>
          </a:p>
        </p:txBody>
      </p:sp>
    </p:spTree>
    <p:extLst>
      <p:ext uri="{BB962C8B-B14F-4D97-AF65-F5344CB8AC3E}">
        <p14:creationId xmlns:p14="http://schemas.microsoft.com/office/powerpoint/2010/main" val="3045270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8045"/>
            <a:ext cx="8520600" cy="1167508"/>
          </a:xfrm>
        </p:spPr>
        <p:txBody>
          <a:bodyPr>
            <a:noAutofit/>
          </a:bodyPr>
          <a:lstStyle/>
          <a:p>
            <a:pPr algn="ctr"/>
            <a:r>
              <a:rPr lang="en-US" b="1" dirty="0">
                <a:latin typeface="Cambria" panose="02040503050406030204" pitchFamily="18" charset="0"/>
              </a:rPr>
              <a:t>1940</a:t>
            </a:r>
            <a:r>
              <a:rPr lang="en" b="1" dirty="0">
                <a:solidFill>
                  <a:schemeClr val="dk1"/>
                </a:solidFill>
                <a:latin typeface="Cambria" panose="02040503050406030204" pitchFamily="18" charset="0"/>
                <a:ea typeface="Cambria"/>
                <a:cs typeface="Cambria"/>
                <a:sym typeface="Cambria"/>
              </a:rPr>
              <a:t> Joint AAUP/AAC&amp;U Statement of</a:t>
            </a:r>
            <a:br>
              <a:rPr lang="en" b="1" dirty="0">
                <a:solidFill>
                  <a:schemeClr val="dk1"/>
                </a:solidFill>
                <a:latin typeface="Cambria" panose="02040503050406030204" pitchFamily="18" charset="0"/>
                <a:ea typeface="Cambria"/>
                <a:cs typeface="Cambria"/>
                <a:sym typeface="Cambria"/>
              </a:rPr>
            </a:br>
            <a:r>
              <a:rPr lang="en" b="1" dirty="0">
                <a:solidFill>
                  <a:schemeClr val="dk1"/>
                </a:solidFill>
                <a:latin typeface="Cambria" panose="02040503050406030204" pitchFamily="18" charset="0"/>
                <a:ea typeface="Cambria"/>
                <a:cs typeface="Cambria"/>
                <a:sym typeface="Cambria"/>
              </a:rPr>
              <a:t>Principles on Academic Freedom &amp; Tenure</a:t>
            </a:r>
            <a:endParaRPr lang="en-US" b="1" dirty="0">
              <a:latin typeface="Cambria" panose="02040503050406030204" pitchFamily="18" charset="0"/>
            </a:endParaRP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942463"/>
            <a:ext cx="8601281" cy="3590620"/>
          </a:xfrm>
        </p:spPr>
        <p:txBody>
          <a:bodyPr>
            <a:noAutofit/>
          </a:bodyPr>
          <a:lstStyle/>
          <a:p>
            <a:pPr marL="0" indent="0">
              <a:lnSpc>
                <a:spcPct val="90000"/>
              </a:lnSpc>
              <a:spcBef>
                <a:spcPts val="1200"/>
              </a:spcBef>
              <a:buNone/>
            </a:pPr>
            <a:r>
              <a:rPr lang="en-US" sz="2400" dirty="0">
                <a:solidFill>
                  <a:schemeClr val="dk1"/>
                </a:solidFill>
                <a:latin typeface="Cambria"/>
              </a:rPr>
              <a:t>Tenure provides the conditions for faculty to pursue research and innovation and draw evidence-based conclusions free from corporate or political pressure</a:t>
            </a:r>
          </a:p>
          <a:p>
            <a:pPr marL="0" indent="0">
              <a:lnSpc>
                <a:spcPct val="90000"/>
              </a:lnSpc>
              <a:spcBef>
                <a:spcPts val="1200"/>
              </a:spcBef>
              <a:buNone/>
            </a:pPr>
            <a:r>
              <a:rPr lang="en" sz="2400" dirty="0">
                <a:solidFill>
                  <a:srgbClr val="FF0000"/>
                </a:solidFill>
                <a:latin typeface="Cambria"/>
                <a:sym typeface="Cambria"/>
              </a:rPr>
              <a:t>T</a:t>
            </a:r>
            <a:r>
              <a:rPr lang="en-US" sz="2400" dirty="0" err="1">
                <a:solidFill>
                  <a:srgbClr val="FF0000"/>
                </a:solidFill>
                <a:latin typeface="Cambria"/>
                <a:sym typeface="Cambria"/>
              </a:rPr>
              <a:t>enure</a:t>
            </a:r>
            <a:r>
              <a:rPr lang="en-US" sz="2400" dirty="0">
                <a:solidFill>
                  <a:srgbClr val="FF0000"/>
                </a:solidFill>
                <a:latin typeface="Cambria"/>
                <a:sym typeface="Cambria"/>
              </a:rPr>
              <a:t> </a:t>
            </a:r>
            <a:r>
              <a:rPr lang="en-US" sz="2400" dirty="0">
                <a:solidFill>
                  <a:schemeClr val="dk1"/>
                </a:solidFill>
                <a:latin typeface="Cambria"/>
                <a:sym typeface="Cambria"/>
              </a:rPr>
              <a:t>i</a:t>
            </a:r>
            <a:r>
              <a:rPr lang="en-US" sz="2400" dirty="0">
                <a:solidFill>
                  <a:schemeClr val="dk1"/>
                </a:solidFill>
                <a:latin typeface="Cambria"/>
              </a:rPr>
              <a:t>s an indefinite appointment terminated only for cause or extraordinary circumstances such as financial exigency</a:t>
            </a:r>
          </a:p>
          <a:p>
            <a:pPr marL="0" indent="0">
              <a:lnSpc>
                <a:spcPct val="90000"/>
              </a:lnSpc>
              <a:spcBef>
                <a:spcPts val="1200"/>
              </a:spcBef>
              <a:buNone/>
            </a:pPr>
            <a:r>
              <a:rPr lang="en-US" sz="2400" dirty="0">
                <a:solidFill>
                  <a:schemeClr val="dk1"/>
                </a:solidFill>
                <a:latin typeface="Cambria"/>
              </a:rPr>
              <a:t>All full-time faculty members, regardless of rank, are to be considered eligible for tenure</a:t>
            </a:r>
          </a:p>
        </p:txBody>
      </p:sp>
      <p:sp>
        <p:nvSpPr>
          <p:cNvPr id="5" name="Google Shape;155;p29">
            <a:extLst>
              <a:ext uri="{FF2B5EF4-FFF2-40B4-BE49-F238E27FC236}">
                <a16:creationId xmlns:a16="http://schemas.microsoft.com/office/drawing/2014/main" id="{51EDDDE6-652A-6B20-225D-6D8F470D1D24}"/>
              </a:ext>
            </a:extLst>
          </p:cNvPr>
          <p:cNvSpPr txBox="1"/>
          <p:nvPr/>
        </p:nvSpPr>
        <p:spPr>
          <a:xfrm>
            <a:off x="8322" y="4609593"/>
            <a:ext cx="9086100" cy="528319"/>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dirty="0">
                <a:solidFill>
                  <a:schemeClr val="dk1"/>
                </a:solidFill>
                <a:latin typeface="Cambria" panose="02040503050406030204" pitchFamily="18" charset="0"/>
              </a:rPr>
              <a:t>1940 Statement: </a:t>
            </a:r>
            <a:r>
              <a:rPr lang="en" u="sng" dirty="0">
                <a:solidFill>
                  <a:schemeClr val="accent5"/>
                </a:solidFill>
                <a:latin typeface="Cambria" panose="02040503050406030204" pitchFamily="18" charset="0"/>
                <a:hlinkClick r:id="rId2">
                  <a:extLst>
                    <a:ext uri="{A12FA001-AC4F-418D-AE19-62706E023703}">
                      <ahyp:hlinkClr xmlns:ahyp="http://schemas.microsoft.com/office/drawing/2018/hyperlinkcolor" val="tx"/>
                    </a:ext>
                  </a:extLst>
                </a:hlinkClick>
              </a:rPr>
              <a:t>https://www.aaup.org/report/1940-statement-principles-academic-freedom-and-tenure</a:t>
            </a:r>
            <a:endParaRPr sz="1200" i="1" dirty="0">
              <a:latin typeface="Cambria" panose="02040503050406030204" pitchFamily="18" charset="0"/>
              <a:ea typeface="Calibri"/>
              <a:cs typeface="Calibri"/>
              <a:sym typeface="Calibri"/>
            </a:endParaRPr>
          </a:p>
        </p:txBody>
      </p:sp>
    </p:spTree>
    <p:extLst>
      <p:ext uri="{BB962C8B-B14F-4D97-AF65-F5344CB8AC3E}">
        <p14:creationId xmlns:p14="http://schemas.microsoft.com/office/powerpoint/2010/main" val="194272704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3009</TotalTime>
  <Words>2198</Words>
  <Application>Microsoft Macintosh PowerPoint</Application>
  <PresentationFormat>On-screen Show (16:9)</PresentationFormat>
  <Paragraphs>197</Paragraphs>
  <Slides>21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Cambria</vt:lpstr>
      <vt:lpstr>Google Sans</vt:lpstr>
      <vt:lpstr>Symbol</vt:lpstr>
      <vt:lpstr>Times New Roman</vt:lpstr>
      <vt:lpstr>TimesNewRomanPSMT</vt:lpstr>
      <vt:lpstr>Simple Light</vt:lpstr>
      <vt:lpstr>PowerPoint Presentation</vt:lpstr>
      <vt:lpstr>American Association of University Professors</vt:lpstr>
      <vt:lpstr>American Association of University Professors</vt:lpstr>
      <vt:lpstr>1940 Joint AAUP/AAC&amp;U Statement of Principles on Academic Freedom &amp; Tenure (2600 words)</vt:lpstr>
      <vt:lpstr>PowerPoint Presentation</vt:lpstr>
      <vt:lpstr>PowerPoint Presentation</vt:lpstr>
      <vt:lpstr>Faculty Shared Governance</vt:lpstr>
      <vt:lpstr>1966 Joint Statement on Government of Colleges and Universities (3500 words)</vt:lpstr>
      <vt:lpstr>1966 Joint AAUP/ACE/AGB Statement on Government of Colleges and Universities</vt:lpstr>
      <vt:lpstr>1966 Joint AAUP/ACE/AGB Statement on Government of Colleges and Universities</vt:lpstr>
      <vt:lpstr>2016 UT System Faculty Advisory Council Shared Governance White Paper</vt:lpstr>
      <vt:lpstr>Faculty Shared Governance</vt:lpstr>
      <vt:lpstr>Faculty Senate </vt:lpstr>
      <vt:lpstr>Faculty Senate – Resources @ UT Austin</vt:lpstr>
      <vt:lpstr>Example Faculty Senate Standing Committees</vt:lpstr>
      <vt:lpstr>Example Joint Faculty Senate – Provost Task Forces</vt:lpstr>
      <vt:lpstr>Auxiliary Orgs to Help Faculty Senate </vt:lpstr>
      <vt:lpstr>Peer Teaching Dialogues</vt:lpstr>
      <vt:lpstr>Peer Teaching Dialogues</vt:lpstr>
      <vt:lpstr>Supplemental Slides</vt:lpstr>
      <vt:lpstr>1940 Joint AAUP/AAC&amp;U Statement of Principles on Academic Freedom &amp; Tenure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Brian Evans</cp:lastModifiedBy>
  <cp:revision>129</cp:revision>
  <dcterms:modified xsi:type="dcterms:W3CDTF">2024-08-28T19:45:19Z</dcterms:modified>
</cp:coreProperties>
</file>